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handoutMasterIdLst>
    <p:handoutMasterId r:id="rId128"/>
  </p:handoutMasterIdLst>
  <p:sldIdLst>
    <p:sldId id="264" r:id="rId2"/>
    <p:sldId id="265" r:id="rId3"/>
    <p:sldId id="256" r:id="rId4"/>
    <p:sldId id="266" r:id="rId5"/>
    <p:sldId id="315" r:id="rId6"/>
    <p:sldId id="316" r:id="rId7"/>
    <p:sldId id="268" r:id="rId8"/>
    <p:sldId id="257" r:id="rId9"/>
    <p:sldId id="269" r:id="rId10"/>
    <p:sldId id="272" r:id="rId11"/>
    <p:sldId id="304" r:id="rId12"/>
    <p:sldId id="271" r:id="rId13"/>
    <p:sldId id="258" r:id="rId14"/>
    <p:sldId id="317" r:id="rId15"/>
    <p:sldId id="274" r:id="rId16"/>
    <p:sldId id="275" r:id="rId17"/>
    <p:sldId id="276" r:id="rId18"/>
    <p:sldId id="277" r:id="rId19"/>
    <p:sldId id="318" r:id="rId20"/>
    <p:sldId id="278" r:id="rId21"/>
    <p:sldId id="279" r:id="rId22"/>
    <p:sldId id="319" r:id="rId23"/>
    <p:sldId id="320" r:id="rId24"/>
    <p:sldId id="322" r:id="rId25"/>
    <p:sldId id="321" r:id="rId26"/>
    <p:sldId id="336" r:id="rId27"/>
    <p:sldId id="280" r:id="rId28"/>
    <p:sldId id="281" r:id="rId29"/>
    <p:sldId id="323" r:id="rId30"/>
    <p:sldId id="259" r:id="rId31"/>
    <p:sldId id="406" r:id="rId32"/>
    <p:sldId id="407" r:id="rId33"/>
    <p:sldId id="282" r:id="rId34"/>
    <p:sldId id="325" r:id="rId35"/>
    <p:sldId id="284" r:id="rId36"/>
    <p:sldId id="400" r:id="rId37"/>
    <p:sldId id="286" r:id="rId38"/>
    <p:sldId id="287" r:id="rId39"/>
    <p:sldId id="288" r:id="rId40"/>
    <p:sldId id="289" r:id="rId41"/>
    <p:sldId id="291" r:id="rId42"/>
    <p:sldId id="355" r:id="rId43"/>
    <p:sldId id="312" r:id="rId44"/>
    <p:sldId id="351" r:id="rId45"/>
    <p:sldId id="352" r:id="rId46"/>
    <p:sldId id="398" r:id="rId47"/>
    <p:sldId id="293" r:id="rId48"/>
    <p:sldId id="294" r:id="rId49"/>
    <p:sldId id="353" r:id="rId50"/>
    <p:sldId id="354" r:id="rId51"/>
    <p:sldId id="356" r:id="rId52"/>
    <p:sldId id="295" r:id="rId53"/>
    <p:sldId id="296" r:id="rId54"/>
    <p:sldId id="326" r:id="rId55"/>
    <p:sldId id="327" r:id="rId56"/>
    <p:sldId id="357" r:id="rId57"/>
    <p:sldId id="358" r:id="rId58"/>
    <p:sldId id="359" r:id="rId59"/>
    <p:sldId id="362" r:id="rId60"/>
    <p:sldId id="360" r:id="rId61"/>
    <p:sldId id="361" r:id="rId62"/>
    <p:sldId id="363" r:id="rId63"/>
    <p:sldId id="260" r:id="rId64"/>
    <p:sldId id="332" r:id="rId65"/>
    <p:sldId id="334" r:id="rId66"/>
    <p:sldId id="401" r:id="rId67"/>
    <p:sldId id="365" r:id="rId68"/>
    <p:sldId id="364" r:id="rId69"/>
    <p:sldId id="333" r:id="rId70"/>
    <p:sldId id="335" r:id="rId71"/>
    <p:sldId id="391" r:id="rId72"/>
    <p:sldId id="366" r:id="rId73"/>
    <p:sldId id="367" r:id="rId74"/>
    <p:sldId id="261" r:id="rId75"/>
    <p:sldId id="297" r:id="rId76"/>
    <p:sldId id="305" r:id="rId77"/>
    <p:sldId id="299" r:id="rId78"/>
    <p:sldId id="298" r:id="rId79"/>
    <p:sldId id="337" r:id="rId80"/>
    <p:sldId id="338" r:id="rId81"/>
    <p:sldId id="350" r:id="rId82"/>
    <p:sldId id="374" r:id="rId83"/>
    <p:sldId id="375" r:id="rId84"/>
    <p:sldId id="376" r:id="rId85"/>
    <p:sldId id="377" r:id="rId86"/>
    <p:sldId id="369" r:id="rId87"/>
    <p:sldId id="378" r:id="rId88"/>
    <p:sldId id="348" r:id="rId89"/>
    <p:sldId id="349" r:id="rId90"/>
    <p:sldId id="368" r:id="rId91"/>
    <p:sldId id="397" r:id="rId92"/>
    <p:sldId id="262" r:id="rId93"/>
    <p:sldId id="307" r:id="rId94"/>
    <p:sldId id="379" r:id="rId95"/>
    <p:sldId id="392" r:id="rId96"/>
    <p:sldId id="393" r:id="rId97"/>
    <p:sldId id="404" r:id="rId98"/>
    <p:sldId id="402" r:id="rId99"/>
    <p:sldId id="403" r:id="rId100"/>
    <p:sldId id="405" r:id="rId101"/>
    <p:sldId id="341" r:id="rId102"/>
    <p:sldId id="340" r:id="rId103"/>
    <p:sldId id="380" r:id="rId104"/>
    <p:sldId id="381" r:id="rId105"/>
    <p:sldId id="382" r:id="rId106"/>
    <p:sldId id="383" r:id="rId107"/>
    <p:sldId id="384" r:id="rId108"/>
    <p:sldId id="385" r:id="rId109"/>
    <p:sldId id="408" r:id="rId110"/>
    <p:sldId id="409" r:id="rId111"/>
    <p:sldId id="412" r:id="rId112"/>
    <p:sldId id="413" r:id="rId113"/>
    <p:sldId id="386" r:id="rId114"/>
    <p:sldId id="387" r:id="rId115"/>
    <p:sldId id="388" r:id="rId116"/>
    <p:sldId id="410" r:id="rId117"/>
    <p:sldId id="411" r:id="rId118"/>
    <p:sldId id="347" r:id="rId119"/>
    <p:sldId id="372" r:id="rId120"/>
    <p:sldId id="371" r:id="rId121"/>
    <p:sldId id="394" r:id="rId122"/>
    <p:sldId id="395" r:id="rId123"/>
    <p:sldId id="396" r:id="rId124"/>
    <p:sldId id="399" r:id="rId125"/>
    <p:sldId id="390" r:id="rId1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FE699"/>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982981-9918-4846-B7EF-BF61856A7107}" v="2419" dt="2021-06-30T18:40:10.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3" d="2"/>
        <a:sy n="3" d="2"/>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D6B219-A4C3-43BC-B8B7-7620C3D4F1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3CB785D-2540-4166-9ECA-99F493EE2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4CB290-D0F6-4049-8E43-24BFD995E0A8}" type="datetimeFigureOut">
              <a:rPr lang="en-GB" smtClean="0"/>
              <a:t>17/09/2021</a:t>
            </a:fld>
            <a:endParaRPr lang="en-GB"/>
          </a:p>
        </p:txBody>
      </p:sp>
      <p:sp>
        <p:nvSpPr>
          <p:cNvPr id="4" name="Footer Placeholder 3">
            <a:extLst>
              <a:ext uri="{FF2B5EF4-FFF2-40B4-BE49-F238E27FC236}">
                <a16:creationId xmlns:a16="http://schemas.microsoft.com/office/drawing/2014/main" id="{825B7806-D8A2-417A-AF06-580F4683D9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436A3DC-432D-4722-8A9B-AAB25BC825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A739B1-77B3-470F-82B8-1504A5A9E1C5}" type="slidenum">
              <a:rPr lang="en-GB" smtClean="0"/>
              <a:t>‹#›</a:t>
            </a:fld>
            <a:endParaRPr lang="en-GB"/>
          </a:p>
        </p:txBody>
      </p:sp>
    </p:spTree>
    <p:extLst>
      <p:ext uri="{BB962C8B-B14F-4D97-AF65-F5344CB8AC3E}">
        <p14:creationId xmlns:p14="http://schemas.microsoft.com/office/powerpoint/2010/main" val="33207487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3:11.9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2,'95'-2,"102"5,-129 8,-48-7,0-1,30 2,-26-5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3:13.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0,'4'0,"5"0,5 0,7 0,4 0,2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3:14.5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0,'3'0,"10"0,6 0,3 0,6 0,2 0,-1 0,-1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3:16.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0,'491'0,"-472"0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3:04.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1,'513'0,"-493"0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17T14:12:26.6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 2805,'6'-10,"0"0,-1 0,0-1,-1 0,-1 0,1 0,-1-1,1-16,0 6,5-27,-2 0,0-61,-10 59,-2 0,-13-57,-2-7,13 62,0 14,-1-70,7 78,-11-54,4 28,0-1,1 9,-1-70,9-721,0 820,1 0,1 0,1 1,9-30,4-16,18-172,-28 184,-2-1,-3-86,-2 140,-1-19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D439F-6178-4A1B-AF1C-274B733A1BCF}" type="datetimeFigureOut">
              <a:rPr lang="it-IT" smtClean="0"/>
              <a:t>17/09/2021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CD28D-7039-47A3-98F4-6DE07642AC66}" type="slidenum">
              <a:rPr lang="it-IT" smtClean="0"/>
              <a:t>‹#›</a:t>
            </a:fld>
            <a:endParaRPr lang="it-IT"/>
          </a:p>
        </p:txBody>
      </p:sp>
    </p:spTree>
    <p:extLst>
      <p:ext uri="{BB962C8B-B14F-4D97-AF65-F5344CB8AC3E}">
        <p14:creationId xmlns:p14="http://schemas.microsoft.com/office/powerpoint/2010/main" val="3430665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13F19C-52A6-4F92-A1B6-A0E78E90A7C1}"/>
              </a:ext>
            </a:extLst>
          </p:cNvPr>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B2982338-29A6-46DD-BFCE-F61B1B8F0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62D7E5B-D2BF-4BA4-9E36-B81E544A6AB1}"/>
              </a:ext>
            </a:extLst>
          </p:cNvPr>
          <p:cNvSpPr>
            <a:spLocks noGrp="1"/>
          </p:cNvSpPr>
          <p:nvPr>
            <p:ph type="dt" sz="half" idx="10"/>
          </p:nvPr>
        </p:nvSpPr>
        <p:spPr/>
        <p:txBody>
          <a:bodyPr/>
          <a:lstStyle/>
          <a:p>
            <a:fld id="{AD573163-FCAD-4445-86A8-6DCCCDF6D795}" type="datetime1">
              <a:rPr lang="it-IT" smtClean="0"/>
              <a:t>17/09/2021</a:t>
            </a:fld>
            <a:endParaRPr lang="it-IT"/>
          </a:p>
        </p:txBody>
      </p:sp>
      <p:sp>
        <p:nvSpPr>
          <p:cNvPr id="5" name="Segnaposto piè di pagina 4">
            <a:extLst>
              <a:ext uri="{FF2B5EF4-FFF2-40B4-BE49-F238E27FC236}">
                <a16:creationId xmlns:a16="http://schemas.microsoft.com/office/drawing/2014/main" id="{5653F65A-934C-48D5-BE8B-375B5285E20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4E681F-CEB4-44E9-9115-49A9EA9FE286}"/>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104724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A2046-93FE-4AC4-85C3-AFAAF5FA633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2B13D0E-77A4-491F-B2C1-D8BB0DBDE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601BADB-B941-425F-A3A9-8B09276A4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841CA53-8836-40FA-B3D8-E6035A8B2650}"/>
              </a:ext>
            </a:extLst>
          </p:cNvPr>
          <p:cNvSpPr>
            <a:spLocks noGrp="1"/>
          </p:cNvSpPr>
          <p:nvPr>
            <p:ph type="dt" sz="half" idx="10"/>
          </p:nvPr>
        </p:nvSpPr>
        <p:spPr/>
        <p:txBody>
          <a:bodyPr/>
          <a:lstStyle/>
          <a:p>
            <a:fld id="{B8B65B45-6260-449A-AE99-05F1289BEA1A}" type="datetime1">
              <a:rPr lang="it-IT" smtClean="0"/>
              <a:t>17/09/2021</a:t>
            </a:fld>
            <a:endParaRPr lang="it-IT"/>
          </a:p>
        </p:txBody>
      </p:sp>
      <p:sp>
        <p:nvSpPr>
          <p:cNvPr id="6" name="Segnaposto piè di pagina 5">
            <a:extLst>
              <a:ext uri="{FF2B5EF4-FFF2-40B4-BE49-F238E27FC236}">
                <a16:creationId xmlns:a16="http://schemas.microsoft.com/office/drawing/2014/main" id="{FD10EDC8-663D-4955-8B87-EE9D8AA5A74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43CA07C-E9B2-4CBD-AFC0-A74472C28E26}"/>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1482223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BF9DD2-CD40-4733-B177-DFE95B170DD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366EB17-A9F1-43C6-B4D4-3779C861CAD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626DE2F-744C-4D98-A8B9-64D9186FB538}"/>
              </a:ext>
            </a:extLst>
          </p:cNvPr>
          <p:cNvSpPr>
            <a:spLocks noGrp="1"/>
          </p:cNvSpPr>
          <p:nvPr>
            <p:ph type="dt" sz="half" idx="10"/>
          </p:nvPr>
        </p:nvSpPr>
        <p:spPr/>
        <p:txBody>
          <a:bodyPr/>
          <a:lstStyle/>
          <a:p>
            <a:fld id="{1BF214D3-ACFF-4FC9-8680-A9DB3A254630}" type="datetime1">
              <a:rPr lang="it-IT" smtClean="0"/>
              <a:t>17/09/2021</a:t>
            </a:fld>
            <a:endParaRPr lang="it-IT"/>
          </a:p>
        </p:txBody>
      </p:sp>
      <p:sp>
        <p:nvSpPr>
          <p:cNvPr id="5" name="Segnaposto piè di pagina 4">
            <a:extLst>
              <a:ext uri="{FF2B5EF4-FFF2-40B4-BE49-F238E27FC236}">
                <a16:creationId xmlns:a16="http://schemas.microsoft.com/office/drawing/2014/main" id="{2C024D6D-6862-4FE5-A98E-962D3C19F85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1B0EB1A-9F62-48AE-A654-CEDF4C635C72}"/>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4082934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4C33A27-DB0D-4E54-98E5-57A33A07E5C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C2C91A-FD7E-4458-A762-97E0A9E88DF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2AEB5BF-E30D-48F7-B8D3-B371B8AB91BB}"/>
              </a:ext>
            </a:extLst>
          </p:cNvPr>
          <p:cNvSpPr>
            <a:spLocks noGrp="1"/>
          </p:cNvSpPr>
          <p:nvPr>
            <p:ph type="dt" sz="half" idx="10"/>
          </p:nvPr>
        </p:nvSpPr>
        <p:spPr/>
        <p:txBody>
          <a:bodyPr/>
          <a:lstStyle/>
          <a:p>
            <a:fld id="{69CFB5F3-F2B0-4F9D-80A3-1EB320A48515}" type="datetime1">
              <a:rPr lang="it-IT" smtClean="0"/>
              <a:t>17/09/2021</a:t>
            </a:fld>
            <a:endParaRPr lang="it-IT"/>
          </a:p>
        </p:txBody>
      </p:sp>
      <p:sp>
        <p:nvSpPr>
          <p:cNvPr id="5" name="Segnaposto piè di pagina 4">
            <a:extLst>
              <a:ext uri="{FF2B5EF4-FFF2-40B4-BE49-F238E27FC236}">
                <a16:creationId xmlns:a16="http://schemas.microsoft.com/office/drawing/2014/main" id="{8C1FB7C7-4F32-40DC-9324-70CA60E31CD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2F73FF-935E-4A30-A6C7-5E66FEB0B73B}"/>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310116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13F19C-52A6-4F92-A1B6-A0E78E90A7C1}"/>
              </a:ext>
            </a:extLst>
          </p:cNvPr>
          <p:cNvSpPr>
            <a:spLocks noGrp="1"/>
          </p:cNvSpPr>
          <p:nvPr>
            <p:ph type="ctrTitle"/>
          </p:nvPr>
        </p:nvSpPr>
        <p:spPr>
          <a:xfrm>
            <a:off x="1524000" y="2235200"/>
            <a:ext cx="9144000" cy="2387600"/>
          </a:xfrm>
        </p:spPr>
        <p:txBody>
          <a:bodyPr anchor="ctr"/>
          <a:lstStyle>
            <a:lvl1pPr algn="ctr">
              <a:defRPr sz="4400"/>
            </a:lvl1pPr>
          </a:lstStyle>
          <a:p>
            <a:r>
              <a:rPr lang="it-IT" dirty="0"/>
              <a:t>Fare clic per modificare lo stile del titolo dello schema</a:t>
            </a:r>
          </a:p>
        </p:txBody>
      </p:sp>
    </p:spTree>
    <p:extLst>
      <p:ext uri="{BB962C8B-B14F-4D97-AF65-F5344CB8AC3E}">
        <p14:creationId xmlns:p14="http://schemas.microsoft.com/office/powerpoint/2010/main" val="2383693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0501F4-A172-4BCA-BCA4-200EF3C51E3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3F59237-DCE0-4A78-B199-DE0739A0CF9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AF05804-E8D9-4CAA-ACDB-732492FB24C1}"/>
              </a:ext>
            </a:extLst>
          </p:cNvPr>
          <p:cNvSpPr>
            <a:spLocks noGrp="1"/>
          </p:cNvSpPr>
          <p:nvPr>
            <p:ph type="dt" sz="half" idx="10"/>
          </p:nvPr>
        </p:nvSpPr>
        <p:spPr/>
        <p:txBody>
          <a:bodyPr/>
          <a:lstStyle/>
          <a:p>
            <a:fld id="{96D7A2AD-B4CD-4695-999A-84DB8301C63F}" type="datetime1">
              <a:rPr lang="it-IT" smtClean="0"/>
              <a:t>17/09/2021</a:t>
            </a:fld>
            <a:endParaRPr lang="it-IT"/>
          </a:p>
        </p:txBody>
      </p:sp>
      <p:sp>
        <p:nvSpPr>
          <p:cNvPr id="5" name="Segnaposto piè di pagina 4">
            <a:extLst>
              <a:ext uri="{FF2B5EF4-FFF2-40B4-BE49-F238E27FC236}">
                <a16:creationId xmlns:a16="http://schemas.microsoft.com/office/drawing/2014/main" id="{FC90D873-8A17-4DFD-82D4-FD9283D57C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7A903E6-1530-41F5-AAEE-8598F4E30A5A}"/>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425895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C1DB39-B31A-4AC8-9999-D0A7DB73586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783A714-9868-4B87-918F-C6DB7A596A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CD2359E-2FC5-47A8-AFF2-D05BF25DBB87}"/>
              </a:ext>
            </a:extLst>
          </p:cNvPr>
          <p:cNvSpPr>
            <a:spLocks noGrp="1"/>
          </p:cNvSpPr>
          <p:nvPr>
            <p:ph type="dt" sz="half" idx="10"/>
          </p:nvPr>
        </p:nvSpPr>
        <p:spPr/>
        <p:txBody>
          <a:bodyPr/>
          <a:lstStyle/>
          <a:p>
            <a:fld id="{F2143294-E036-4D91-9AB0-44884857E596}" type="datetime1">
              <a:rPr lang="it-IT" smtClean="0"/>
              <a:t>17/09/2021</a:t>
            </a:fld>
            <a:endParaRPr lang="it-IT"/>
          </a:p>
        </p:txBody>
      </p:sp>
      <p:sp>
        <p:nvSpPr>
          <p:cNvPr id="5" name="Segnaposto piè di pagina 4">
            <a:extLst>
              <a:ext uri="{FF2B5EF4-FFF2-40B4-BE49-F238E27FC236}">
                <a16:creationId xmlns:a16="http://schemas.microsoft.com/office/drawing/2014/main" id="{C7DC23A4-2C23-45D4-80E6-AFD9F05997C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EBAFE46-0F97-48AF-A66A-709B687D9276}"/>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4214276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5C9B10-A490-4899-AE84-DE91EFF7142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01E9B3F-BE36-4869-9012-7F160565508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C8214708-6303-4A06-8EBE-44DE5F80EAE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629D5EC-BDA9-4662-9F0F-86CC1643F07E}"/>
              </a:ext>
            </a:extLst>
          </p:cNvPr>
          <p:cNvSpPr>
            <a:spLocks noGrp="1"/>
          </p:cNvSpPr>
          <p:nvPr>
            <p:ph type="dt" sz="half" idx="10"/>
          </p:nvPr>
        </p:nvSpPr>
        <p:spPr/>
        <p:txBody>
          <a:bodyPr/>
          <a:lstStyle/>
          <a:p>
            <a:fld id="{1A882495-5889-4CC4-AF56-376A24347882}" type="datetime1">
              <a:rPr lang="it-IT" smtClean="0"/>
              <a:t>17/09/2021</a:t>
            </a:fld>
            <a:endParaRPr lang="it-IT"/>
          </a:p>
        </p:txBody>
      </p:sp>
      <p:sp>
        <p:nvSpPr>
          <p:cNvPr id="6" name="Segnaposto piè di pagina 5">
            <a:extLst>
              <a:ext uri="{FF2B5EF4-FFF2-40B4-BE49-F238E27FC236}">
                <a16:creationId xmlns:a16="http://schemas.microsoft.com/office/drawing/2014/main" id="{CCB2B726-353E-4C95-B3CD-0479C08F218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5217655-F1EB-43D8-B9C1-9F236736DD4E}"/>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2033875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1C43FF-57B7-4109-9D3F-5B58EFE560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28FF553-F364-4439-80D2-11044AE7F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D6B7B5D-5045-448E-98F4-9453E642264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38823A1-CCB6-4B6A-94FF-FAE0C9543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7E4AF96-7F87-4291-96A7-080CD469131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6AE68FF2-B975-4685-B291-136300AE8961}"/>
              </a:ext>
            </a:extLst>
          </p:cNvPr>
          <p:cNvSpPr>
            <a:spLocks noGrp="1"/>
          </p:cNvSpPr>
          <p:nvPr>
            <p:ph type="dt" sz="half" idx="10"/>
          </p:nvPr>
        </p:nvSpPr>
        <p:spPr/>
        <p:txBody>
          <a:bodyPr/>
          <a:lstStyle/>
          <a:p>
            <a:fld id="{8711EC72-35AA-44D9-A8FB-29B5D9AF91EB}" type="datetime1">
              <a:rPr lang="it-IT" smtClean="0"/>
              <a:t>17/09/2021</a:t>
            </a:fld>
            <a:endParaRPr lang="it-IT"/>
          </a:p>
        </p:txBody>
      </p:sp>
      <p:sp>
        <p:nvSpPr>
          <p:cNvPr id="8" name="Segnaposto piè di pagina 7">
            <a:extLst>
              <a:ext uri="{FF2B5EF4-FFF2-40B4-BE49-F238E27FC236}">
                <a16:creationId xmlns:a16="http://schemas.microsoft.com/office/drawing/2014/main" id="{18A1898B-2E7A-4CC5-A49B-537BB8F9B50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E407E13-EA64-4821-99A8-FFEF79E286E5}"/>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408187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4E93B6-826A-42CC-976D-876026B577B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921CA5B1-CBA6-4EFB-A268-D6A4F50041E6}"/>
              </a:ext>
            </a:extLst>
          </p:cNvPr>
          <p:cNvSpPr>
            <a:spLocks noGrp="1"/>
          </p:cNvSpPr>
          <p:nvPr>
            <p:ph type="dt" sz="half" idx="10"/>
          </p:nvPr>
        </p:nvSpPr>
        <p:spPr/>
        <p:txBody>
          <a:bodyPr/>
          <a:lstStyle/>
          <a:p>
            <a:fld id="{8D910826-F6CA-40E0-9C19-0ADA54311395}" type="datetime1">
              <a:rPr lang="it-IT" smtClean="0"/>
              <a:t>17/09/2021</a:t>
            </a:fld>
            <a:endParaRPr lang="it-IT"/>
          </a:p>
        </p:txBody>
      </p:sp>
      <p:sp>
        <p:nvSpPr>
          <p:cNvPr id="4" name="Segnaposto piè di pagina 3">
            <a:extLst>
              <a:ext uri="{FF2B5EF4-FFF2-40B4-BE49-F238E27FC236}">
                <a16:creationId xmlns:a16="http://schemas.microsoft.com/office/drawing/2014/main" id="{02177902-7267-406F-9CF0-7F35322E734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9F346E7-C91D-4F11-AF82-DB511D5F61F7}"/>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333595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DFD0F4B-2ACC-43A5-8F59-5693069BDEEE}"/>
              </a:ext>
            </a:extLst>
          </p:cNvPr>
          <p:cNvSpPr>
            <a:spLocks noGrp="1"/>
          </p:cNvSpPr>
          <p:nvPr>
            <p:ph type="dt" sz="half" idx="10"/>
          </p:nvPr>
        </p:nvSpPr>
        <p:spPr/>
        <p:txBody>
          <a:bodyPr/>
          <a:lstStyle/>
          <a:p>
            <a:fld id="{D62FA656-1879-4CCC-ABD1-F4A4EE2E180B}" type="datetime1">
              <a:rPr lang="it-IT" smtClean="0"/>
              <a:t>17/09/2021</a:t>
            </a:fld>
            <a:endParaRPr lang="it-IT"/>
          </a:p>
        </p:txBody>
      </p:sp>
      <p:sp>
        <p:nvSpPr>
          <p:cNvPr id="3" name="Segnaposto piè di pagina 2">
            <a:extLst>
              <a:ext uri="{FF2B5EF4-FFF2-40B4-BE49-F238E27FC236}">
                <a16:creationId xmlns:a16="http://schemas.microsoft.com/office/drawing/2014/main" id="{208D7144-0EA9-4E28-8D67-A52C93E11B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294D646-00EF-4DF6-82D7-4D32F9C45A7F}"/>
              </a:ext>
            </a:extLst>
          </p:cNvPr>
          <p:cNvSpPr>
            <a:spLocks noGrp="1"/>
          </p:cNvSpPr>
          <p:nvPr>
            <p:ph type="sldNum" sz="quarter" idx="12"/>
          </p:nvPr>
        </p:nvSpPr>
        <p:spPr>
          <a:xfrm>
            <a:off x="9448800" y="3163"/>
            <a:ext cx="2743200" cy="365125"/>
          </a:xfrm>
        </p:spPr>
        <p:txBody>
          <a:bodyPr/>
          <a:lstStyle>
            <a:lvl1pPr>
              <a:defRPr sz="1600"/>
            </a:lvl1pPr>
          </a:lstStyle>
          <a:p>
            <a:fld id="{DABCF107-DE6B-47E1-9D5C-4C7601200B0D}" type="slidenum">
              <a:rPr lang="it-IT" smtClean="0"/>
              <a:pPr/>
              <a:t>‹#›</a:t>
            </a:fld>
            <a:endParaRPr lang="it-IT" dirty="0"/>
          </a:p>
        </p:txBody>
      </p:sp>
    </p:spTree>
    <p:extLst>
      <p:ext uri="{BB962C8B-B14F-4D97-AF65-F5344CB8AC3E}">
        <p14:creationId xmlns:p14="http://schemas.microsoft.com/office/powerpoint/2010/main" val="2942387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BF4E87-A48B-4A28-B272-9502462476C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65429CD-4F32-4422-946D-F45416F67F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4874807-8785-465B-B78A-CAC3CD695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16CB4B-6AEB-4AB7-BA6A-0CB5EE384FAF}"/>
              </a:ext>
            </a:extLst>
          </p:cNvPr>
          <p:cNvSpPr>
            <a:spLocks noGrp="1"/>
          </p:cNvSpPr>
          <p:nvPr>
            <p:ph type="dt" sz="half" idx="10"/>
          </p:nvPr>
        </p:nvSpPr>
        <p:spPr/>
        <p:txBody>
          <a:bodyPr/>
          <a:lstStyle/>
          <a:p>
            <a:fld id="{CE478E32-A99D-424D-9D2E-314167689442}" type="datetime1">
              <a:rPr lang="it-IT" smtClean="0"/>
              <a:t>17/09/2021</a:t>
            </a:fld>
            <a:endParaRPr lang="it-IT"/>
          </a:p>
        </p:txBody>
      </p:sp>
      <p:sp>
        <p:nvSpPr>
          <p:cNvPr id="6" name="Segnaposto piè di pagina 5">
            <a:extLst>
              <a:ext uri="{FF2B5EF4-FFF2-40B4-BE49-F238E27FC236}">
                <a16:creationId xmlns:a16="http://schemas.microsoft.com/office/drawing/2014/main" id="{8CFADB80-A4FC-44B5-8725-CA661820A9A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3F542E1-1DF6-4193-8199-FDA25A117843}"/>
              </a:ext>
            </a:extLst>
          </p:cNvPr>
          <p:cNvSpPr>
            <a:spLocks noGrp="1"/>
          </p:cNvSpPr>
          <p:nvPr>
            <p:ph type="sldNum" sz="quarter" idx="12"/>
          </p:nvPr>
        </p:nvSpPr>
        <p:spPr/>
        <p:txBody>
          <a:bodyPr/>
          <a:lstStyle/>
          <a:p>
            <a:fld id="{DABCF107-DE6B-47E1-9D5C-4C7601200B0D}" type="slidenum">
              <a:rPr lang="it-IT" smtClean="0"/>
              <a:t>‹#›</a:t>
            </a:fld>
            <a:endParaRPr lang="it-IT"/>
          </a:p>
        </p:txBody>
      </p:sp>
    </p:spTree>
    <p:extLst>
      <p:ext uri="{BB962C8B-B14F-4D97-AF65-F5344CB8AC3E}">
        <p14:creationId xmlns:p14="http://schemas.microsoft.com/office/powerpoint/2010/main" val="378982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DBBAEF-03D7-47F3-A08A-F27783C89D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93D4C7C8-5547-483C-A26D-372ED7995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2E480CC-26A7-4780-AD7F-8B608DFE3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78845-6C2A-4FEB-8A68-976316203ED8}" type="datetime1">
              <a:rPr lang="it-IT" smtClean="0"/>
              <a:t>17/09/2021</a:t>
            </a:fld>
            <a:endParaRPr lang="it-IT"/>
          </a:p>
        </p:txBody>
      </p:sp>
      <p:sp>
        <p:nvSpPr>
          <p:cNvPr id="5" name="Segnaposto piè di pagina 4">
            <a:extLst>
              <a:ext uri="{FF2B5EF4-FFF2-40B4-BE49-F238E27FC236}">
                <a16:creationId xmlns:a16="http://schemas.microsoft.com/office/drawing/2014/main" id="{DFD8D655-C870-4791-8A73-DBE52829E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BD4CE2D-ED61-439C-9F06-67482C69FFE9}"/>
              </a:ext>
            </a:extLst>
          </p:cNvPr>
          <p:cNvSpPr>
            <a:spLocks noGrp="1"/>
          </p:cNvSpPr>
          <p:nvPr>
            <p:ph type="sldNum" sz="quarter" idx="4"/>
          </p:nvPr>
        </p:nvSpPr>
        <p:spPr>
          <a:xfrm>
            <a:off x="9448800" y="50919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BCF107-DE6B-47E1-9D5C-4C7601200B0D}" type="slidenum">
              <a:rPr lang="it-IT" smtClean="0"/>
              <a:t>‹#›</a:t>
            </a:fld>
            <a:endParaRPr lang="it-IT"/>
          </a:p>
        </p:txBody>
      </p:sp>
    </p:spTree>
    <p:extLst>
      <p:ext uri="{BB962C8B-B14F-4D97-AF65-F5344CB8AC3E}">
        <p14:creationId xmlns:p14="http://schemas.microsoft.com/office/powerpoint/2010/main" val="369120651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1.mkv" TargetMode="External"/><Relationship Id="rId1" Type="http://schemas.microsoft.com/office/2007/relationships/media" Target="file:///C:\Users\david\Dropbox\Uni\Progetto%20Sistemi%20di%20Guida%20e%20Navigazione\Slideshow\videos\sc1.mkv" TargetMode="Externa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2.mkv" TargetMode="External"/><Relationship Id="rId1" Type="http://schemas.microsoft.com/office/2007/relationships/media" Target="file:///C:\Users\david\Dropbox\Uni\Progetto%20Sistemi%20di%20Guida%20e%20Navigazione\Slideshow\videos\sc2.mkv" TargetMode="External"/><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3.mkv" TargetMode="External"/><Relationship Id="rId1" Type="http://schemas.microsoft.com/office/2007/relationships/media" Target="file:///C:\Users\david\Dropbox\Uni\Progetto%20Sistemi%20di%20Guida%20e%20Navigazione\Slideshow\videos\sc3.mkv" TargetMode="Externa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4-1.mkv" TargetMode="External"/><Relationship Id="rId1" Type="http://schemas.microsoft.com/office/2007/relationships/media" Target="file:///C:\Users\david\Dropbox\Uni\Progetto%20Sistemi%20di%20Guida%20e%20Navigazione\Slideshow\videos\sc4-1.mkv" TargetMode="External"/><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4-2.mkv" TargetMode="External"/><Relationship Id="rId1" Type="http://schemas.microsoft.com/office/2007/relationships/media" Target="file:///C:\Users\david\Dropbox\Uni\Progetto%20Sistemi%20di%20Guida%20e%20Navigazione\Slideshow\videos\sc4-2.mkv" TargetMode="External"/><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5-1.mkv" TargetMode="External"/><Relationship Id="rId1" Type="http://schemas.microsoft.com/office/2007/relationships/media" Target="file:///C:\Users\david\Dropbox\Uni\Progetto%20Sistemi%20di%20Guida%20e%20Navigazione\Slideshow\videos\sc5-1.mkv" TargetMode="External"/><Relationship Id="rId4" Type="http://schemas.openxmlformats.org/officeDocument/2006/relationships/image" Target="../media/image82.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sc5-2.mkv" TargetMode="External"/><Relationship Id="rId1" Type="http://schemas.microsoft.com/office/2007/relationships/media" Target="file:///C:\Users\david\Dropbox\Uni\Progetto%20Sistemi%20di%20Guida%20e%20Navigazione\Slideshow\videos\sc5-2.mkv" TargetMode="External"/><Relationship Id="rId4" Type="http://schemas.openxmlformats.org/officeDocument/2006/relationships/image" Target="../media/image83.png"/></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main_3_off.mkv" TargetMode="External"/><Relationship Id="rId1" Type="http://schemas.microsoft.com/office/2007/relationships/media" Target="file:///C:\Users\david\Dropbox\Uni\Progetto%20Sistemi%20di%20Guida%20e%20Navigazione\Slideshow\videos\main_3_off.mkv" TargetMode="Externa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9.sv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file:///C:\Users\david\Dropbox\Uni\Progetto%20Sistemi%20di%20Guida%20e%20Navigazione\Slideshow\videos\main_3_on_2.mkv" TargetMode="External"/><Relationship Id="rId1" Type="http://schemas.microsoft.com/office/2007/relationships/media" Target="file:///C:\Users\david\Dropbox\Uni\Progetto%20Sistemi%20di%20Guida%20e%20Navigazione\Slideshow\videos\main_3_on_2.mkv" TargetMode="External"/><Relationship Id="rId4" Type="http://schemas.openxmlformats.org/officeDocument/2006/relationships/image" Target="../media/image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hyperlink" Target="https://doi.org/10.3390/s19051142" TargetMode="External"/><Relationship Id="rId2" Type="http://schemas.openxmlformats.org/officeDocument/2006/relationships/hyperlink" Target="https://doi.org/10.1109/ICUAS.2017.7991467" TargetMode="External"/><Relationship Id="rId1" Type="http://schemas.openxmlformats.org/officeDocument/2006/relationships/slideLayout" Target="../slideLayouts/slideLayout8.xml"/><Relationship Id="rId6" Type="http://schemas.openxmlformats.org/officeDocument/2006/relationships/hyperlink" Target="https://doi.org/10.3390/s18103435" TargetMode="External"/><Relationship Id="rId5" Type="http://schemas.openxmlformats.org/officeDocument/2006/relationships/hyperlink" Target="https://doi.org/10.3390/s18030695" TargetMode="External"/><Relationship Id="rId4" Type="http://schemas.openxmlformats.org/officeDocument/2006/relationships/hyperlink" Target="https://doi.org/10.3390/s17092146"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doi.org/10.13140/RG.2.1.1681.3602" TargetMode="External"/><Relationship Id="rId2" Type="http://schemas.openxmlformats.org/officeDocument/2006/relationships/hyperlink" Target="https://doi.org/10.1007/978-3-642-11741-1_2" TargetMode="External"/><Relationship Id="rId1" Type="http://schemas.openxmlformats.org/officeDocument/2006/relationships/slideLayout" Target="../slideLayouts/slideLayout8.xml"/><Relationship Id="rId6" Type="http://schemas.openxmlformats.org/officeDocument/2006/relationships/hyperlink" Target="https://doi.org/10.1007/s00190-013-0690-8" TargetMode="External"/><Relationship Id="rId5" Type="http://schemas.openxmlformats.org/officeDocument/2006/relationships/hyperlink" Target="https://doi.org/10.3390/s19173812" TargetMode="External"/><Relationship Id="rId4" Type="http://schemas.openxmlformats.org/officeDocument/2006/relationships/hyperlink" Target="https://doi.org/10.3390/s19040950"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8.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8.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slide" Target="slide12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slide" Target="slide122.xml"/><Relationship Id="rId1" Type="http://schemas.openxmlformats.org/officeDocument/2006/relationships/slideLayout" Target="../slideLayouts/slideLayout8.xml"/><Relationship Id="rId6" Type="http://schemas.openxmlformats.org/officeDocument/2006/relationships/customXml" Target="../ink/ink2.xml"/><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40.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slide" Target="slide12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slide" Target="slide12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5" name="Elemento grafico 34">
            <a:extLst>
              <a:ext uri="{FF2B5EF4-FFF2-40B4-BE49-F238E27FC236}">
                <a16:creationId xmlns:a16="http://schemas.microsoft.com/office/drawing/2014/main" id="{BF08DE7C-52F9-4BB6-A4D9-A52A424D1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0257" y="1"/>
            <a:ext cx="6411486" cy="6857998"/>
          </a:xfrm>
          <a:prstGeom prst="rect">
            <a:avLst/>
          </a:prstGeom>
        </p:spPr>
      </p:pic>
      <p:sp>
        <p:nvSpPr>
          <p:cNvPr id="6" name="Titolo 3">
            <a:extLst>
              <a:ext uri="{FF2B5EF4-FFF2-40B4-BE49-F238E27FC236}">
                <a16:creationId xmlns:a16="http://schemas.microsoft.com/office/drawing/2014/main" id="{1F4EC554-F3E1-4A77-AC22-AC96C1388BD5}"/>
              </a:ext>
            </a:extLst>
          </p:cNvPr>
          <p:cNvSpPr txBox="1">
            <a:spLocks/>
          </p:cNvSpPr>
          <p:nvPr/>
        </p:nvSpPr>
        <p:spPr>
          <a:xfrm>
            <a:off x="844550" y="3237221"/>
            <a:ext cx="10515600" cy="28527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chemeClr val="bg1"/>
                </a:solidFill>
                <a:latin typeface="Garamond" panose="02020404030301010803" pitchFamily="18" charset="0"/>
              </a:rPr>
              <a:t>SENSOR FUSION OF AHRS, GPS,</a:t>
            </a:r>
          </a:p>
          <a:p>
            <a:pPr algn="ctr"/>
            <a:r>
              <a:rPr lang="it-IT" dirty="0">
                <a:solidFill>
                  <a:schemeClr val="bg1"/>
                </a:solidFill>
                <a:latin typeface="Garamond" panose="02020404030301010803" pitchFamily="18" charset="0"/>
              </a:rPr>
              <a:t>UWB, COMPUTER VISION, </a:t>
            </a:r>
          </a:p>
          <a:p>
            <a:pPr algn="ctr"/>
            <a:r>
              <a:rPr lang="it-IT" dirty="0">
                <a:solidFill>
                  <a:schemeClr val="bg1"/>
                </a:solidFill>
                <a:latin typeface="Garamond" panose="02020404030301010803" pitchFamily="18" charset="0"/>
              </a:rPr>
              <a:t>BAROMETER AND ALTIMETER</a:t>
            </a:r>
          </a:p>
          <a:p>
            <a:pPr algn="ctr"/>
            <a:r>
              <a:rPr lang="it-IT" dirty="0">
                <a:solidFill>
                  <a:schemeClr val="bg1"/>
                </a:solidFill>
                <a:latin typeface="Garamond" panose="02020404030301010803" pitchFamily="18" charset="0"/>
              </a:rPr>
              <a:t>FOR AN OUTDOOR-INDOOR UAV</a:t>
            </a:r>
          </a:p>
        </p:txBody>
      </p:sp>
      <p:sp>
        <p:nvSpPr>
          <p:cNvPr id="10" name="CasellaDiTesto 9">
            <a:extLst>
              <a:ext uri="{FF2B5EF4-FFF2-40B4-BE49-F238E27FC236}">
                <a16:creationId xmlns:a16="http://schemas.microsoft.com/office/drawing/2014/main" id="{C3258569-572E-4B8A-8EB7-94E0D96768DB}"/>
              </a:ext>
            </a:extLst>
          </p:cNvPr>
          <p:cNvSpPr txBox="1"/>
          <p:nvPr/>
        </p:nvSpPr>
        <p:spPr>
          <a:xfrm>
            <a:off x="4991101" y="136525"/>
            <a:ext cx="2222498" cy="569387"/>
          </a:xfrm>
          <a:prstGeom prst="rect">
            <a:avLst/>
          </a:prstGeom>
          <a:noFill/>
        </p:spPr>
        <p:txBody>
          <a:bodyPr wrap="square" rtlCol="0">
            <a:spAutoFit/>
          </a:bodyPr>
          <a:lstStyle/>
          <a:p>
            <a:pPr algn="ctr"/>
            <a:r>
              <a:rPr lang="it-IT" sz="1100" b="0" dirty="0">
                <a:solidFill>
                  <a:schemeClr val="bg1"/>
                </a:solidFill>
                <a:latin typeface="Calibri Light" panose="020F0302020204030204" pitchFamily="34" charset="0"/>
                <a:cs typeface="Calibri Light" panose="020F0302020204030204" pitchFamily="34" charset="0"/>
              </a:rPr>
              <a:t>Università di Pisa</a:t>
            </a:r>
          </a:p>
          <a:p>
            <a:pPr algn="ctr"/>
            <a:r>
              <a:rPr lang="it-IT" sz="2000" b="0" dirty="0">
                <a:solidFill>
                  <a:schemeClr val="bg1"/>
                </a:solidFill>
                <a:latin typeface="+mj-lt"/>
              </a:rPr>
              <a:t>Scuola di Ingegneria</a:t>
            </a:r>
          </a:p>
        </p:txBody>
      </p:sp>
      <p:sp>
        <p:nvSpPr>
          <p:cNvPr id="11" name="CasellaDiTesto 10">
            <a:extLst>
              <a:ext uri="{FF2B5EF4-FFF2-40B4-BE49-F238E27FC236}">
                <a16:creationId xmlns:a16="http://schemas.microsoft.com/office/drawing/2014/main" id="{F9D7EA23-B9ED-424A-BAF8-81C4C7226DC0}"/>
              </a:ext>
            </a:extLst>
          </p:cNvPr>
          <p:cNvSpPr txBox="1"/>
          <p:nvPr/>
        </p:nvSpPr>
        <p:spPr>
          <a:xfrm>
            <a:off x="4058788" y="701749"/>
            <a:ext cx="4074424" cy="569387"/>
          </a:xfrm>
          <a:prstGeom prst="rect">
            <a:avLst/>
          </a:prstGeom>
          <a:noFill/>
        </p:spPr>
        <p:txBody>
          <a:bodyPr wrap="square" rtlCol="0">
            <a:spAutoFit/>
          </a:bodyPr>
          <a:lstStyle/>
          <a:p>
            <a:pPr algn="ctr"/>
            <a:r>
              <a:rPr lang="it-IT" sz="1100" b="0" dirty="0" err="1">
                <a:solidFill>
                  <a:schemeClr val="bg1"/>
                </a:solidFill>
                <a:latin typeface="Calibri Light" panose="020F0302020204030204" pitchFamily="34" charset="0"/>
                <a:cs typeface="Calibri Light" panose="020F0302020204030204" pitchFamily="34" charset="0"/>
              </a:rPr>
              <a:t>Master’s</a:t>
            </a:r>
            <a:r>
              <a:rPr lang="it-IT" sz="1100" b="0" dirty="0">
                <a:solidFill>
                  <a:schemeClr val="bg1"/>
                </a:solidFill>
                <a:latin typeface="Calibri Light" panose="020F0302020204030204" pitchFamily="34" charset="0"/>
                <a:cs typeface="Calibri Light" panose="020F0302020204030204" pitchFamily="34" charset="0"/>
              </a:rPr>
              <a:t> Degree in</a:t>
            </a:r>
          </a:p>
          <a:p>
            <a:pPr algn="ctr"/>
            <a:r>
              <a:rPr lang="it-IT" sz="2000" b="0" dirty="0" err="1">
                <a:solidFill>
                  <a:schemeClr val="bg1"/>
                </a:solidFill>
                <a:latin typeface="+mj-lt"/>
              </a:rPr>
              <a:t>Robotics</a:t>
            </a:r>
            <a:r>
              <a:rPr lang="it-IT" sz="2000" b="0" dirty="0">
                <a:solidFill>
                  <a:schemeClr val="bg1"/>
                </a:solidFill>
                <a:latin typeface="+mj-lt"/>
              </a:rPr>
              <a:t> and Automation Engineering</a:t>
            </a:r>
          </a:p>
        </p:txBody>
      </p:sp>
      <p:cxnSp>
        <p:nvCxnSpPr>
          <p:cNvPr id="12" name="Connettore diritto 11">
            <a:extLst>
              <a:ext uri="{FF2B5EF4-FFF2-40B4-BE49-F238E27FC236}">
                <a16:creationId xmlns:a16="http://schemas.microsoft.com/office/drawing/2014/main" id="{59FEA776-BFD8-47F9-B42D-C85469CEE8E4}"/>
              </a:ext>
            </a:extLst>
          </p:cNvPr>
          <p:cNvCxnSpPr>
            <a:cxnSpLocks/>
          </p:cNvCxnSpPr>
          <p:nvPr/>
        </p:nvCxnSpPr>
        <p:spPr>
          <a:xfrm>
            <a:off x="4991101" y="701749"/>
            <a:ext cx="222884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01871A51-90D1-4135-963D-D4B48563D6C7}"/>
              </a:ext>
            </a:extLst>
          </p:cNvPr>
          <p:cNvCxnSpPr>
            <a:cxnSpLocks/>
          </p:cNvCxnSpPr>
          <p:nvPr/>
        </p:nvCxnSpPr>
        <p:spPr>
          <a:xfrm>
            <a:off x="5457825" y="1271136"/>
            <a:ext cx="13208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FC443020-C745-40D3-A8C3-DB18B87992A2}"/>
              </a:ext>
            </a:extLst>
          </p:cNvPr>
          <p:cNvSpPr txBox="1"/>
          <p:nvPr/>
        </p:nvSpPr>
        <p:spPr>
          <a:xfrm>
            <a:off x="5462588" y="1275298"/>
            <a:ext cx="1311710" cy="569387"/>
          </a:xfrm>
          <a:prstGeom prst="rect">
            <a:avLst/>
          </a:prstGeom>
          <a:noFill/>
        </p:spPr>
        <p:txBody>
          <a:bodyPr wrap="square" rtlCol="0">
            <a:spAutoFit/>
          </a:bodyPr>
          <a:lstStyle/>
          <a:p>
            <a:pPr algn="ctr"/>
            <a:r>
              <a:rPr lang="it-IT" sz="1100" b="0" dirty="0" err="1">
                <a:solidFill>
                  <a:schemeClr val="bg1"/>
                </a:solidFill>
                <a:latin typeface="Calibri Light" panose="020F0302020204030204" pitchFamily="34" charset="0"/>
                <a:cs typeface="Calibri Light" panose="020F0302020204030204" pitchFamily="34" charset="0"/>
              </a:rPr>
              <a:t>Academic</a:t>
            </a:r>
            <a:r>
              <a:rPr lang="it-IT" sz="1100" b="0" dirty="0">
                <a:solidFill>
                  <a:schemeClr val="bg1"/>
                </a:solidFill>
                <a:latin typeface="Calibri Light" panose="020F0302020204030204" pitchFamily="34" charset="0"/>
                <a:cs typeface="Calibri Light" panose="020F0302020204030204" pitchFamily="34" charset="0"/>
              </a:rPr>
              <a:t> </a:t>
            </a:r>
            <a:r>
              <a:rPr lang="it-IT" sz="1100" b="0" dirty="0" err="1">
                <a:solidFill>
                  <a:schemeClr val="bg1"/>
                </a:solidFill>
                <a:latin typeface="Calibri Light" panose="020F0302020204030204" pitchFamily="34" charset="0"/>
                <a:cs typeface="Calibri Light" panose="020F0302020204030204" pitchFamily="34" charset="0"/>
              </a:rPr>
              <a:t>Year</a:t>
            </a:r>
            <a:endParaRPr lang="it-IT" sz="1100" b="0" dirty="0">
              <a:solidFill>
                <a:schemeClr val="bg1"/>
              </a:solidFill>
              <a:latin typeface="Calibri Light" panose="020F0302020204030204" pitchFamily="34" charset="0"/>
              <a:cs typeface="Calibri Light" panose="020F0302020204030204" pitchFamily="34" charset="0"/>
            </a:endParaRPr>
          </a:p>
          <a:p>
            <a:pPr algn="ctr"/>
            <a:r>
              <a:rPr lang="it-IT" sz="2000" b="0" dirty="0">
                <a:solidFill>
                  <a:schemeClr val="bg1"/>
                </a:solidFill>
                <a:latin typeface="+mj-lt"/>
              </a:rPr>
              <a:t>2020/2021</a:t>
            </a:r>
          </a:p>
        </p:txBody>
      </p:sp>
      <p:sp>
        <p:nvSpPr>
          <p:cNvPr id="31" name="Segnaposto testo 4">
            <a:extLst>
              <a:ext uri="{FF2B5EF4-FFF2-40B4-BE49-F238E27FC236}">
                <a16:creationId xmlns:a16="http://schemas.microsoft.com/office/drawing/2014/main" id="{DD43CC16-5E9D-4D45-A8E4-10FEB623B39B}"/>
              </a:ext>
            </a:extLst>
          </p:cNvPr>
          <p:cNvSpPr txBox="1">
            <a:spLocks/>
          </p:cNvSpPr>
          <p:nvPr/>
        </p:nvSpPr>
        <p:spPr>
          <a:xfrm>
            <a:off x="860425" y="2005172"/>
            <a:ext cx="10515600" cy="1071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a:solidFill>
                  <a:schemeClr val="bg1"/>
                </a:solidFill>
                <a:latin typeface="Garamond" panose="02020404030301010803" pitchFamily="18" charset="0"/>
              </a:rPr>
              <a:t>GUIDANCE AND NAVIGATION SYSTEMS</a:t>
            </a:r>
          </a:p>
          <a:p>
            <a:pPr marL="0" indent="0" algn="ctr">
              <a:buNone/>
            </a:pPr>
            <a:r>
              <a:rPr lang="it-IT" dirty="0">
                <a:solidFill>
                  <a:schemeClr val="bg1"/>
                </a:solidFill>
                <a:latin typeface="Garamond" panose="02020404030301010803" pitchFamily="18" charset="0"/>
              </a:rPr>
              <a:t>PROJECT WORK:</a:t>
            </a:r>
          </a:p>
        </p:txBody>
      </p:sp>
      <p:sp>
        <p:nvSpPr>
          <p:cNvPr id="33" name="CasellaDiTesto 32">
            <a:extLst>
              <a:ext uri="{FF2B5EF4-FFF2-40B4-BE49-F238E27FC236}">
                <a16:creationId xmlns:a16="http://schemas.microsoft.com/office/drawing/2014/main" id="{86793794-2CD1-40D7-98C9-91042A2DF035}"/>
              </a:ext>
            </a:extLst>
          </p:cNvPr>
          <p:cNvSpPr txBox="1"/>
          <p:nvPr/>
        </p:nvSpPr>
        <p:spPr>
          <a:xfrm>
            <a:off x="844550" y="6321365"/>
            <a:ext cx="10515600" cy="400110"/>
          </a:xfrm>
          <a:prstGeom prst="rect">
            <a:avLst/>
          </a:prstGeom>
          <a:noFill/>
        </p:spPr>
        <p:txBody>
          <a:bodyPr wrap="square" rtlCol="0">
            <a:spAutoFit/>
          </a:bodyPr>
          <a:lstStyle/>
          <a:p>
            <a:pPr algn="ctr"/>
            <a:r>
              <a:rPr lang="it-IT" sz="2000" b="0" dirty="0" err="1">
                <a:solidFill>
                  <a:schemeClr val="bg2"/>
                </a:solidFill>
                <a:latin typeface="+mn-lt"/>
              </a:rPr>
              <a:t>Student</a:t>
            </a:r>
            <a:r>
              <a:rPr lang="it-IT" sz="2000" b="0" dirty="0">
                <a:solidFill>
                  <a:schemeClr val="bg2"/>
                </a:solidFill>
                <a:latin typeface="+mn-lt"/>
              </a:rPr>
              <a:t>: Davide De Benedittis                                                                          Professor: Lorenzo Pollini</a:t>
            </a:r>
          </a:p>
        </p:txBody>
      </p:sp>
      <p:sp>
        <p:nvSpPr>
          <p:cNvPr id="36" name="Segnaposto numero diapositiva 35">
            <a:extLst>
              <a:ext uri="{FF2B5EF4-FFF2-40B4-BE49-F238E27FC236}">
                <a16:creationId xmlns:a16="http://schemas.microsoft.com/office/drawing/2014/main" id="{84ABF708-5FCC-4524-93CF-D8C22CFCA7C1}"/>
              </a:ext>
            </a:extLst>
          </p:cNvPr>
          <p:cNvSpPr>
            <a:spLocks noGrp="1"/>
          </p:cNvSpPr>
          <p:nvPr>
            <p:ph type="sldNum" sz="quarter" idx="12"/>
          </p:nvPr>
        </p:nvSpPr>
        <p:spPr/>
        <p:txBody>
          <a:bodyPr/>
          <a:lstStyle/>
          <a:p>
            <a:fld id="{DABCF107-DE6B-47E1-9D5C-4C7601200B0D}" type="slidenum">
              <a:rPr lang="it-IT" smtClean="0"/>
              <a:t>1</a:t>
            </a:fld>
            <a:endParaRPr lang="it-IT" dirty="0"/>
          </a:p>
        </p:txBody>
      </p:sp>
      <p:cxnSp>
        <p:nvCxnSpPr>
          <p:cNvPr id="15" name="Connettore diritto 8">
            <a:extLst>
              <a:ext uri="{FF2B5EF4-FFF2-40B4-BE49-F238E27FC236}">
                <a16:creationId xmlns:a16="http://schemas.microsoft.com/office/drawing/2014/main" id="{EF76BD2E-6E67-4B5B-81FE-AFA3F28EA398}"/>
              </a:ext>
            </a:extLst>
          </p:cNvPr>
          <p:cNvCxnSpPr/>
          <p:nvPr/>
        </p:nvCxnSpPr>
        <p:spPr>
          <a:xfrm>
            <a:off x="61911" y="361950"/>
            <a:ext cx="0" cy="659606"/>
          </a:xfrm>
          <a:prstGeom prst="line">
            <a:avLst/>
          </a:prstGeom>
          <a:ln w="1270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740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5">
            <a:extLst>
              <a:ext uri="{FF2B5EF4-FFF2-40B4-BE49-F238E27FC236}">
                <a16:creationId xmlns:a16="http://schemas.microsoft.com/office/drawing/2014/main" id="{A59CE51A-7DF4-4729-BD22-ADD5B64E5A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2" y="1551600"/>
            <a:ext cx="5181600" cy="4382930"/>
          </a:xfrm>
          <a:prstGeom prst="rect">
            <a:avLst/>
          </a:prstGeom>
        </p:spPr>
      </p:pic>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2">
                    <a:lumMod val="50000"/>
                  </a:schemeClr>
                </a:solidFill>
              </a:rPr>
              <a:t>Reference Frames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400" b="1" dirty="0" err="1"/>
              <a:t>Used</a:t>
            </a:r>
            <a:r>
              <a:rPr lang="it-IT" sz="2400" b="1" dirty="0"/>
              <a:t> </a:t>
            </a:r>
            <a:r>
              <a:rPr lang="it-IT" sz="2400" b="1" dirty="0" err="1"/>
              <a:t>navigation</a:t>
            </a:r>
            <a:r>
              <a:rPr lang="it-IT" sz="2400" b="1" dirty="0"/>
              <a:t> frame</a:t>
            </a:r>
          </a:p>
          <a:p>
            <a:pPr marL="0" indent="0">
              <a:buNone/>
            </a:pPr>
            <a:r>
              <a:rPr lang="it-IT" sz="2000" dirty="0"/>
              <a:t>North-East-Down (NED) Local Geographic Frame</a:t>
            </a:r>
          </a:p>
          <a:p>
            <a:pPr marL="0" indent="0">
              <a:buNone/>
            </a:pPr>
            <a:endParaRPr lang="it-IT" sz="2000" dirty="0"/>
          </a:p>
          <a:p>
            <a:pPr marL="0" indent="0" algn="ctr">
              <a:buNone/>
            </a:pPr>
            <a:r>
              <a:rPr lang="it-IT" sz="2400" b="1" dirty="0"/>
              <a:t>Output coordinate system</a:t>
            </a:r>
          </a:p>
          <a:p>
            <a:pPr marL="0" indent="0">
              <a:buNone/>
            </a:pPr>
            <a:r>
              <a:rPr lang="it-IT" sz="2000" dirty="0"/>
              <a:t>More </a:t>
            </a:r>
            <a:r>
              <a:rPr lang="it-IT" sz="2000" dirty="0" err="1"/>
              <a:t>efficient</a:t>
            </a:r>
            <a:r>
              <a:rPr lang="it-IT" sz="2000" dirty="0"/>
              <a:t> and </a:t>
            </a:r>
            <a:r>
              <a:rPr lang="it-IT" sz="2000" dirty="0" err="1"/>
              <a:t>meaningful</a:t>
            </a:r>
            <a:r>
              <a:rPr lang="it-IT" sz="2000" dirty="0"/>
              <a:t> to </a:t>
            </a:r>
            <a:r>
              <a:rPr lang="it-IT" sz="2000" dirty="0" err="1"/>
              <a:t>provide</a:t>
            </a:r>
            <a:r>
              <a:rPr lang="it-IT" sz="2000" dirty="0"/>
              <a:t> the output </a:t>
            </a:r>
            <a:r>
              <a:rPr lang="it-IT" sz="2000" dirty="0" err="1"/>
              <a:t>coordinates</a:t>
            </a:r>
            <a:r>
              <a:rPr lang="it-IT" sz="2000" dirty="0"/>
              <a:t> </a:t>
            </a:r>
            <a:r>
              <a:rPr lang="it-IT" sz="2000" dirty="0" err="1"/>
              <a:t>directly</a:t>
            </a:r>
            <a:r>
              <a:rPr lang="it-IT" sz="2000" dirty="0"/>
              <a:t> in NED frame, </a:t>
            </a:r>
            <a:r>
              <a:rPr lang="it-IT" sz="2000" dirty="0" err="1"/>
              <a:t>not</a:t>
            </a:r>
            <a:r>
              <a:rPr lang="it-IT" sz="2000" dirty="0"/>
              <a:t> in the </a:t>
            </a:r>
            <a:r>
              <a:rPr lang="it-IT" sz="2000" dirty="0" err="1"/>
              <a:t>geodetic</a:t>
            </a:r>
            <a:r>
              <a:rPr lang="it-IT" sz="2000" dirty="0"/>
              <a:t> frame.</a:t>
            </a:r>
          </a:p>
          <a:p>
            <a:pPr marL="0" indent="0">
              <a:buNone/>
            </a:pPr>
            <a:r>
              <a:rPr lang="it-IT" sz="2000" dirty="0"/>
              <a:t>(The UAV </a:t>
            </a:r>
            <a:r>
              <a:rPr lang="it-IT" sz="2000" dirty="0" err="1"/>
              <a:t>needs</a:t>
            </a:r>
            <a:r>
              <a:rPr lang="it-IT" sz="2000" dirty="0"/>
              <a:t> to operate </a:t>
            </a:r>
            <a:r>
              <a:rPr lang="it-IT" sz="2000" dirty="0" err="1"/>
              <a:t>only</a:t>
            </a:r>
            <a:r>
              <a:rPr lang="it-IT" sz="2000" dirty="0"/>
              <a:t> in a </a:t>
            </a:r>
            <a:r>
              <a:rPr lang="it-IT" sz="2000" dirty="0" err="1"/>
              <a:t>fixed</a:t>
            </a:r>
            <a:r>
              <a:rPr lang="it-IT" sz="2000" dirty="0"/>
              <a:t> and </a:t>
            </a:r>
            <a:r>
              <a:rPr lang="it-IT" sz="2000" dirty="0" err="1"/>
              <a:t>confined</a:t>
            </a:r>
            <a:r>
              <a:rPr lang="it-IT" sz="2000" dirty="0"/>
              <a:t> </a:t>
            </a:r>
            <a:r>
              <a:rPr lang="it-IT" sz="2000" dirty="0" err="1"/>
              <a:t>environment</a:t>
            </a:r>
            <a:r>
              <a:rPr lang="it-IT" sz="2000" dirty="0"/>
              <a:t>)</a:t>
            </a:r>
          </a:p>
          <a:p>
            <a:pPr marL="0" indent="0">
              <a:buNone/>
            </a:pPr>
            <a:endParaRPr lang="it-IT" sz="2000" dirty="0"/>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Mathematical Background</a:t>
            </a:r>
          </a:p>
        </p:txBody>
      </p:sp>
    </p:spTree>
    <p:extLst>
      <p:ext uri="{BB962C8B-B14F-4D97-AF65-F5344CB8AC3E}">
        <p14:creationId xmlns:p14="http://schemas.microsoft.com/office/powerpoint/2010/main" val="707446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458126"/>
            <a:ext cx="10327685" cy="5034747"/>
          </a:xfrm>
          <a:prstGeom prst="rect">
            <a:avLst/>
          </a:prstGeom>
        </p:spPr>
      </p:pic>
    </p:spTree>
    <p:extLst>
      <p:ext uri="{BB962C8B-B14F-4D97-AF65-F5344CB8AC3E}">
        <p14:creationId xmlns:p14="http://schemas.microsoft.com/office/powerpoint/2010/main" val="29751359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4" name="sc1">
            <a:hlinkClick r:id="" action="ppaction://media"/>
            <a:extLst>
              <a:ext uri="{FF2B5EF4-FFF2-40B4-BE49-F238E27FC236}">
                <a16:creationId xmlns:a16="http://schemas.microsoft.com/office/drawing/2014/main" id="{09CB7E51-E143-4346-B5BD-BAF7D7ADA962}"/>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500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2</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13" name="Segnaposto contenuto 2">
            <a:extLst>
              <a:ext uri="{FF2B5EF4-FFF2-40B4-BE49-F238E27FC236}">
                <a16:creationId xmlns:a16="http://schemas.microsoft.com/office/drawing/2014/main" id="{706BB6E9-4456-4DF2-8568-CB33642EB742}"/>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Secondary</a:t>
            </a:r>
            <a:r>
              <a:rPr lang="it-IT" sz="2400" b="1" dirty="0"/>
              <a:t> </a:t>
            </a:r>
            <a:r>
              <a:rPr lang="it-IT" sz="2400" b="1" dirty="0" err="1"/>
              <a:t>Simulated</a:t>
            </a:r>
            <a:r>
              <a:rPr lang="it-IT" sz="2400" b="1" dirty="0"/>
              <a:t> Scenario</a:t>
            </a:r>
          </a:p>
          <a:p>
            <a:pPr marL="0" indent="0">
              <a:lnSpc>
                <a:spcPct val="150000"/>
              </a:lnSpc>
              <a:buNone/>
            </a:pPr>
            <a:r>
              <a:rPr lang="it-IT" sz="2400" dirty="0"/>
              <a:t>No </a:t>
            </a:r>
            <a:r>
              <a:rPr lang="it-IT" sz="2400" dirty="0" err="1"/>
              <a:t>particual</a:t>
            </a:r>
            <a:r>
              <a:rPr lang="it-IT" sz="2400" dirty="0"/>
              <a:t> </a:t>
            </a:r>
            <a:r>
              <a:rPr lang="it-IT" sz="2400" dirty="0" err="1"/>
              <a:t>condition</a:t>
            </a:r>
            <a:r>
              <a:rPr lang="it-IT" sz="2400" dirty="0"/>
              <a:t> </a:t>
            </a:r>
            <a:r>
              <a:rPr lang="it-IT" sz="2400" dirty="0" err="1"/>
              <a:t>is</a:t>
            </a:r>
            <a:r>
              <a:rPr lang="it-IT" sz="2400" dirty="0"/>
              <a:t> </a:t>
            </a:r>
            <a:r>
              <a:rPr lang="it-IT" sz="2400" dirty="0" err="1"/>
              <a:t>studied</a:t>
            </a:r>
            <a:r>
              <a:rPr lang="it-IT" sz="2400" dirty="0"/>
              <a:t> in </a:t>
            </a:r>
            <a:r>
              <a:rPr lang="it-IT" sz="2400" dirty="0" err="1"/>
              <a:t>this</a:t>
            </a:r>
            <a:r>
              <a:rPr lang="it-IT" sz="2400" dirty="0"/>
              <a:t> scenario.</a:t>
            </a:r>
          </a:p>
          <a:p>
            <a:pPr marL="0" indent="0">
              <a:lnSpc>
                <a:spcPct val="150000"/>
              </a:lnSpc>
              <a:buNone/>
            </a:pPr>
            <a:r>
              <a:rPr lang="it-IT" sz="2400" dirty="0" err="1"/>
              <a:t>It</a:t>
            </a:r>
            <a:r>
              <a:rPr lang="it-IT" sz="2400" dirty="0"/>
              <a:t> </a:t>
            </a:r>
            <a:r>
              <a:rPr lang="it-IT" sz="2400" dirty="0" err="1"/>
              <a:t>only</a:t>
            </a:r>
            <a:r>
              <a:rPr lang="it-IT" sz="2400" dirty="0"/>
              <a:t> </a:t>
            </a:r>
            <a:r>
              <a:rPr lang="it-IT" sz="2400" dirty="0" err="1"/>
              <a:t>serves</a:t>
            </a:r>
            <a:r>
              <a:rPr lang="it-IT" sz="2400" dirty="0"/>
              <a:t> </a:t>
            </a:r>
            <a:r>
              <a:rPr lang="it-IT" sz="2400" dirty="0" err="1"/>
              <a:t>as</a:t>
            </a:r>
            <a:r>
              <a:rPr lang="it-IT" sz="2400" dirty="0"/>
              <a:t> an </a:t>
            </a:r>
            <a:r>
              <a:rPr lang="it-IT" sz="2400" dirty="0" err="1"/>
              <a:t>additional</a:t>
            </a:r>
            <a:r>
              <a:rPr lang="it-IT" sz="2400" dirty="0"/>
              <a:t> benchmark.</a:t>
            </a:r>
          </a:p>
          <a:p>
            <a:pPr marL="0" indent="0">
              <a:lnSpc>
                <a:spcPct val="150000"/>
              </a:lnSpc>
              <a:buNone/>
            </a:pPr>
            <a:r>
              <a:rPr lang="it-IT" sz="2400" dirty="0"/>
              <a:t>In the late parts of the </a:t>
            </a:r>
            <a:r>
              <a:rPr lang="it-IT" sz="2400" dirty="0" err="1"/>
              <a:t>trajectory</a:t>
            </a:r>
            <a:r>
              <a:rPr lang="it-IT" sz="2400" dirty="0"/>
              <a:t>, </a:t>
            </a:r>
            <a:r>
              <a:rPr lang="it-IT" sz="2400" dirty="0" err="1"/>
              <a:t>only</a:t>
            </a:r>
            <a:r>
              <a:rPr lang="it-IT" sz="2400" dirty="0"/>
              <a:t> </a:t>
            </a:r>
            <a:r>
              <a:rPr lang="it-IT" sz="2400" dirty="0" err="1"/>
              <a:t>two</a:t>
            </a:r>
            <a:r>
              <a:rPr lang="it-IT" sz="2400" dirty="0"/>
              <a:t> UWB beacons are </a:t>
            </a:r>
            <a:r>
              <a:rPr lang="it-IT" sz="2400" dirty="0" err="1"/>
              <a:t>visible</a:t>
            </a:r>
            <a:r>
              <a:rPr lang="it-IT" sz="2400" dirty="0"/>
              <a:t> </a:t>
            </a:r>
            <a:r>
              <a:rPr lang="it-IT" sz="2400" dirty="0" err="1"/>
              <a:t>simultaneously</a:t>
            </a:r>
            <a:r>
              <a:rPr lang="it-IT" sz="2400" dirty="0"/>
              <a:t>. </a:t>
            </a:r>
            <a:r>
              <a:rPr lang="it-IT" sz="2400" dirty="0" err="1"/>
              <a:t>They</a:t>
            </a:r>
            <a:r>
              <a:rPr lang="it-IT" sz="2400" dirty="0"/>
              <a:t> are </a:t>
            </a:r>
            <a:r>
              <a:rPr lang="it-IT" sz="2400" dirty="0" err="1"/>
              <a:t>thus</a:t>
            </a:r>
            <a:r>
              <a:rPr lang="it-IT" sz="2400" dirty="0"/>
              <a:t> </a:t>
            </a:r>
            <a:r>
              <a:rPr lang="it-IT" sz="2400" dirty="0" err="1"/>
              <a:t>unable</a:t>
            </a:r>
            <a:r>
              <a:rPr lang="it-IT" sz="2400" dirty="0"/>
              <a:t> to </a:t>
            </a:r>
            <a:r>
              <a:rPr lang="it-IT" sz="2400" dirty="0" err="1"/>
              <a:t>localize</a:t>
            </a:r>
            <a:r>
              <a:rPr lang="it-IT" sz="2400" dirty="0"/>
              <a:t> the drone </a:t>
            </a:r>
            <a:r>
              <a:rPr lang="it-IT" sz="2400" dirty="0" err="1"/>
              <a:t>autonomously</a:t>
            </a:r>
            <a:r>
              <a:rPr lang="it-IT" sz="2400" dirty="0"/>
              <a:t>. </a:t>
            </a:r>
            <a:r>
              <a:rPr lang="it-IT" sz="2400" dirty="0" err="1"/>
              <a:t>Nonetheless</a:t>
            </a:r>
            <a:r>
              <a:rPr lang="it-IT" sz="2400" dirty="0"/>
              <a:t>, the filter </a:t>
            </a:r>
            <a:r>
              <a:rPr lang="it-IT" sz="2400" dirty="0" err="1"/>
              <a:t>estimation</a:t>
            </a:r>
            <a:r>
              <a:rPr lang="it-IT" sz="2400" dirty="0"/>
              <a:t> </a:t>
            </a:r>
            <a:r>
              <a:rPr lang="it-IT" sz="2400" dirty="0" err="1"/>
              <a:t>accuracy</a:t>
            </a:r>
            <a:r>
              <a:rPr lang="it-IT" sz="2400" dirty="0"/>
              <a:t> </a:t>
            </a:r>
            <a:r>
              <a:rPr lang="it-IT" sz="2400" dirty="0" err="1"/>
              <a:t>is</a:t>
            </a:r>
            <a:r>
              <a:rPr lang="it-IT" sz="2400" dirty="0"/>
              <a:t> </a:t>
            </a:r>
            <a:r>
              <a:rPr lang="it-IT" sz="2400" dirty="0" err="1"/>
              <a:t>still</a:t>
            </a:r>
            <a:r>
              <a:rPr lang="it-IT" sz="2400" dirty="0"/>
              <a:t> </a:t>
            </a:r>
            <a:r>
              <a:rPr lang="it-IT" sz="2400" dirty="0" err="1"/>
              <a:t>very</a:t>
            </a:r>
            <a:r>
              <a:rPr lang="it-IT" sz="2400" dirty="0"/>
              <a:t> good.</a:t>
            </a:r>
            <a:endParaRPr lang="it-IT" sz="2000" dirty="0"/>
          </a:p>
        </p:txBody>
      </p:sp>
    </p:spTree>
    <p:extLst>
      <p:ext uri="{BB962C8B-B14F-4D97-AF65-F5344CB8AC3E}">
        <p14:creationId xmlns:p14="http://schemas.microsoft.com/office/powerpoint/2010/main" val="36658372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2</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2">
            <a:hlinkClick r:id="" action="ppaction://media"/>
            <a:extLst>
              <a:ext uri="{FF2B5EF4-FFF2-40B4-BE49-F238E27FC236}">
                <a16:creationId xmlns:a16="http://schemas.microsoft.com/office/drawing/2014/main" id="{9BB48B49-805D-4ECF-8088-9CF976348FB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71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3</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13" name="Segnaposto contenuto 2">
            <a:extLst>
              <a:ext uri="{FF2B5EF4-FFF2-40B4-BE49-F238E27FC236}">
                <a16:creationId xmlns:a16="http://schemas.microsoft.com/office/drawing/2014/main" id="{706BB6E9-4456-4DF2-8568-CB33642EB742}"/>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Magnetometer</a:t>
            </a:r>
            <a:r>
              <a:rPr lang="it-IT" sz="2400" b="1" dirty="0"/>
              <a:t> </a:t>
            </a:r>
            <a:r>
              <a:rPr lang="it-IT" sz="2400" b="1" dirty="0" err="1"/>
              <a:t>Disturbance</a:t>
            </a:r>
            <a:r>
              <a:rPr lang="it-IT" sz="2400" b="1" dirty="0"/>
              <a:t> </a:t>
            </a:r>
            <a:r>
              <a:rPr lang="it-IT" sz="2400" b="1" dirty="0" err="1"/>
              <a:t>Simulatiton</a:t>
            </a:r>
            <a:endParaRPr lang="it-IT" sz="2400" b="1" dirty="0"/>
          </a:p>
          <a:p>
            <a:pPr marL="0" indent="0">
              <a:lnSpc>
                <a:spcPct val="150000"/>
              </a:lnSpc>
              <a:buNone/>
            </a:pPr>
            <a:r>
              <a:rPr lang="it-IT" sz="2400" dirty="0" err="1"/>
              <a:t>It</a:t>
            </a:r>
            <a:r>
              <a:rPr lang="it-IT" sz="2400" dirty="0"/>
              <a:t> </a:t>
            </a:r>
            <a:r>
              <a:rPr lang="it-IT" sz="2400" dirty="0" err="1"/>
              <a:t>is</a:t>
            </a:r>
            <a:r>
              <a:rPr lang="it-IT" sz="2400" dirty="0"/>
              <a:t> </a:t>
            </a:r>
            <a:r>
              <a:rPr lang="it-IT" sz="2400" dirty="0" err="1"/>
              <a:t>studied</a:t>
            </a:r>
            <a:r>
              <a:rPr lang="it-IT" sz="2400" dirty="0"/>
              <a:t> </a:t>
            </a:r>
            <a:r>
              <a:rPr lang="it-IT" sz="2400" dirty="0" err="1"/>
              <a:t>how</a:t>
            </a:r>
            <a:r>
              <a:rPr lang="it-IT" sz="2400" dirty="0"/>
              <a:t> the system </a:t>
            </a:r>
            <a:r>
              <a:rPr lang="it-IT" sz="2400" dirty="0" err="1"/>
              <a:t>reacts</a:t>
            </a:r>
            <a:r>
              <a:rPr lang="it-IT" sz="2400" dirty="0"/>
              <a:t> to significative </a:t>
            </a:r>
            <a:r>
              <a:rPr lang="it-IT" sz="2400" dirty="0" err="1"/>
              <a:t>magnetometer</a:t>
            </a:r>
            <a:r>
              <a:rPr lang="it-IT" sz="2400" dirty="0"/>
              <a:t> </a:t>
            </a:r>
            <a:r>
              <a:rPr lang="it-IT" sz="2400" dirty="0" err="1"/>
              <a:t>disturbances</a:t>
            </a:r>
            <a:r>
              <a:rPr lang="it-IT" sz="2400" dirty="0"/>
              <a:t>.</a:t>
            </a:r>
            <a:endParaRPr lang="it-IT" sz="2000" dirty="0"/>
          </a:p>
          <a:p>
            <a:pPr marL="0" indent="0">
              <a:lnSpc>
                <a:spcPct val="150000"/>
              </a:lnSpc>
              <a:buNone/>
            </a:pPr>
            <a:endParaRPr lang="it-IT" sz="2400" dirty="0"/>
          </a:p>
        </p:txBody>
      </p:sp>
    </p:spTree>
    <p:extLst>
      <p:ext uri="{BB962C8B-B14F-4D97-AF65-F5344CB8AC3E}">
        <p14:creationId xmlns:p14="http://schemas.microsoft.com/office/powerpoint/2010/main" val="33393721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3</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3">
            <a:hlinkClick r:id="" action="ppaction://media"/>
            <a:extLst>
              <a:ext uri="{FF2B5EF4-FFF2-40B4-BE49-F238E27FC236}">
                <a16:creationId xmlns:a16="http://schemas.microsoft.com/office/drawing/2014/main" id="{A0A65408-9011-41E0-A30C-BB2641FE524A}"/>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119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4</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13" name="Segnaposto contenuto 2">
            <a:extLst>
              <a:ext uri="{FF2B5EF4-FFF2-40B4-BE49-F238E27FC236}">
                <a16:creationId xmlns:a16="http://schemas.microsoft.com/office/drawing/2014/main" id="{706BB6E9-4456-4DF2-8568-CB33642EB742}"/>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Faulty</a:t>
            </a:r>
            <a:r>
              <a:rPr lang="it-IT" sz="2400" b="1" dirty="0"/>
              <a:t> GPS </a:t>
            </a:r>
            <a:r>
              <a:rPr lang="it-IT" sz="2400" b="1" dirty="0" err="1"/>
              <a:t>Measurements</a:t>
            </a:r>
            <a:endParaRPr lang="it-IT" sz="2400" b="1" dirty="0"/>
          </a:p>
          <a:p>
            <a:pPr marL="0" indent="0">
              <a:lnSpc>
                <a:spcPct val="150000"/>
              </a:lnSpc>
              <a:buNone/>
            </a:pPr>
            <a:r>
              <a:rPr lang="it-IT" sz="2400" dirty="0"/>
              <a:t>The </a:t>
            </a:r>
            <a:r>
              <a:rPr lang="it-IT" sz="2400" dirty="0" err="1"/>
              <a:t>Robust</a:t>
            </a:r>
            <a:r>
              <a:rPr lang="it-IT" sz="2400" dirty="0"/>
              <a:t> </a:t>
            </a:r>
            <a:r>
              <a:rPr lang="it-IT" sz="2400" dirty="0" err="1"/>
              <a:t>estimation</a:t>
            </a:r>
            <a:r>
              <a:rPr lang="it-IT" sz="2400" dirty="0"/>
              <a:t> </a:t>
            </a:r>
            <a:r>
              <a:rPr lang="it-IT" sz="2400" dirty="0" err="1"/>
              <a:t>algorithm</a:t>
            </a:r>
            <a:r>
              <a:rPr lang="it-IT" sz="2400" dirty="0"/>
              <a:t> </a:t>
            </a:r>
            <a:r>
              <a:rPr lang="it-IT" sz="2400" dirty="0" err="1"/>
              <a:t>is</a:t>
            </a:r>
            <a:r>
              <a:rPr lang="it-IT" sz="2400" dirty="0"/>
              <a:t> put to work.</a:t>
            </a:r>
          </a:p>
          <a:p>
            <a:pPr marL="0" indent="0">
              <a:lnSpc>
                <a:spcPct val="150000"/>
              </a:lnSpc>
              <a:buNone/>
            </a:pPr>
            <a:r>
              <a:rPr lang="it-IT" sz="2400" dirty="0"/>
              <a:t>The GPS </a:t>
            </a:r>
            <a:r>
              <a:rPr lang="it-IT" sz="2400" dirty="0" err="1"/>
              <a:t>measurements</a:t>
            </a:r>
            <a:r>
              <a:rPr lang="it-IT" sz="2400" dirty="0"/>
              <a:t> are </a:t>
            </a:r>
            <a:r>
              <a:rPr lang="it-IT" sz="2400" dirty="0" err="1"/>
              <a:t>contaminated</a:t>
            </a:r>
            <a:r>
              <a:rPr lang="it-IT" sz="2400" dirty="0"/>
              <a:t> by </a:t>
            </a:r>
            <a:r>
              <a:rPr lang="en-GB" sz="2400" dirty="0"/>
              <a:t>outliers</a:t>
            </a:r>
            <a:r>
              <a:rPr lang="it-IT" sz="2400" dirty="0"/>
              <a:t>.</a:t>
            </a:r>
          </a:p>
          <a:p>
            <a:pPr marL="0" indent="0">
              <a:lnSpc>
                <a:spcPct val="150000"/>
              </a:lnSpc>
              <a:buNone/>
            </a:pPr>
            <a:r>
              <a:rPr lang="it-IT" sz="2400" dirty="0"/>
              <a:t>The </a:t>
            </a:r>
            <a:r>
              <a:rPr lang="it-IT" sz="2400" dirty="0" err="1"/>
              <a:t>behaviour</a:t>
            </a:r>
            <a:r>
              <a:rPr lang="it-IT" sz="2400" dirty="0"/>
              <a:t> of the " standard" KF </a:t>
            </a:r>
            <a:r>
              <a:rPr lang="it-IT" sz="2400" dirty="0" err="1"/>
              <a:t>is</a:t>
            </a:r>
            <a:r>
              <a:rPr lang="it-IT" sz="2400" dirty="0"/>
              <a:t> </a:t>
            </a:r>
            <a:r>
              <a:rPr lang="it-IT" sz="2400" dirty="0" err="1"/>
              <a:t>compared</a:t>
            </a:r>
            <a:r>
              <a:rPr lang="it-IT" sz="2400" dirty="0"/>
              <a:t> to the </a:t>
            </a:r>
            <a:r>
              <a:rPr lang="it-IT" sz="2400" dirty="0" err="1"/>
              <a:t>behaviour</a:t>
            </a:r>
            <a:r>
              <a:rPr lang="it-IT" sz="2400" dirty="0"/>
              <a:t> of the </a:t>
            </a:r>
            <a:r>
              <a:rPr lang="it-IT" sz="2400" dirty="0" err="1"/>
              <a:t>adaptively-robust</a:t>
            </a:r>
            <a:r>
              <a:rPr lang="it-IT" sz="2400" dirty="0"/>
              <a:t> one.</a:t>
            </a:r>
            <a:endParaRPr lang="it-IT" dirty="0"/>
          </a:p>
          <a:p>
            <a:pPr marL="0" indent="0">
              <a:lnSpc>
                <a:spcPct val="150000"/>
              </a:lnSpc>
              <a:buNone/>
            </a:pPr>
            <a:endParaRPr lang="it-IT" sz="2400" dirty="0"/>
          </a:p>
        </p:txBody>
      </p:sp>
    </p:spTree>
    <p:extLst>
      <p:ext uri="{BB962C8B-B14F-4D97-AF65-F5344CB8AC3E}">
        <p14:creationId xmlns:p14="http://schemas.microsoft.com/office/powerpoint/2010/main" val="15802850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4</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4-1">
            <a:hlinkClick r:id="" action="ppaction://media"/>
            <a:extLst>
              <a:ext uri="{FF2B5EF4-FFF2-40B4-BE49-F238E27FC236}">
                <a16:creationId xmlns:a16="http://schemas.microsoft.com/office/drawing/2014/main" id="{BDF38741-2407-414D-BEA9-7816A68796D8}"/>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749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4</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4-2">
            <a:hlinkClick r:id="" action="ppaction://media"/>
            <a:extLst>
              <a:ext uri="{FF2B5EF4-FFF2-40B4-BE49-F238E27FC236}">
                <a16:creationId xmlns:a16="http://schemas.microsoft.com/office/drawing/2014/main" id="{7D609953-F6D0-4C77-80D4-D2F01B78F2C0}"/>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5157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4 – Non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109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458126"/>
            <a:ext cx="10327685" cy="5034746"/>
          </a:xfrm>
          <a:prstGeom prst="rect">
            <a:avLst/>
          </a:prstGeom>
        </p:spPr>
      </p:pic>
    </p:spTree>
    <p:extLst>
      <p:ext uri="{BB962C8B-B14F-4D97-AF65-F5344CB8AC3E}">
        <p14:creationId xmlns:p14="http://schemas.microsoft.com/office/powerpoint/2010/main" val="236445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2">
                    <a:lumMod val="50000"/>
                  </a:schemeClr>
                </a:solidFill>
              </a:rPr>
              <a:t>Quaternions</a:t>
            </a:r>
            <a:r>
              <a:rPr lang="it-IT" sz="4000" dirty="0">
                <a:solidFill>
                  <a:schemeClr val="accent2">
                    <a:lumMod val="50000"/>
                  </a:schemeClr>
                </a:solidFill>
              </a:rPr>
              <a:t> and </a:t>
            </a:r>
            <a:r>
              <a:rPr lang="it-IT" sz="4000" dirty="0" err="1">
                <a:solidFill>
                  <a:schemeClr val="accent2">
                    <a:lumMod val="50000"/>
                  </a:schemeClr>
                </a:solidFill>
              </a:rPr>
              <a:t>Rotations</a:t>
            </a:r>
            <a:endParaRPr lang="it-IT" sz="4000" dirty="0">
              <a:solidFill>
                <a:schemeClr val="accent2">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latin typeface="+mj-lt"/>
                  </a:rPr>
                  <a:t>Definition:			</a:t>
                </a:r>
                <a14:m>
                  <m:oMath xmlns:m="http://schemas.openxmlformats.org/officeDocument/2006/math">
                    <m:r>
                      <a:rPr lang="it-IT" sz="2000" b="0" i="0" smtClean="0">
                        <a:solidFill>
                          <a:schemeClr val="tx1"/>
                        </a:solidFill>
                        <a:latin typeface="Cambria Math" panose="02040503050406030204" pitchFamily="18" charset="0"/>
                      </a:rPr>
                      <m:t> </m:t>
                    </m:r>
                    <m:r>
                      <a:rPr lang="it-IT" sz="2000" b="1" i="1" smtClean="0">
                        <a:solidFill>
                          <a:schemeClr val="tx1"/>
                        </a:solidFill>
                        <a:latin typeface="Cambria Math" panose="02040503050406030204" pitchFamily="18" charset="0"/>
                      </a:rPr>
                      <m:t>𝒒</m:t>
                    </m:r>
                    <m:r>
                      <a:rPr lang="it-IT" sz="2000" b="1"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𝑞</m:t>
                        </m:r>
                      </m:e>
                      <m:sub>
                        <m:r>
                          <a:rPr lang="it-IT" sz="2000" b="0" i="1" smtClean="0">
                            <a:solidFill>
                              <a:schemeClr val="tx1"/>
                            </a:solidFill>
                            <a:latin typeface="Cambria Math" panose="02040503050406030204" pitchFamily="18" charset="0"/>
                          </a:rPr>
                          <m:t>0</m:t>
                        </m:r>
                      </m:sub>
                    </m:sSub>
                    <m:r>
                      <a:rPr lang="it-IT" sz="2000" b="0"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𝑞</m:t>
                        </m:r>
                      </m:e>
                      <m:sub>
                        <m:r>
                          <a:rPr lang="it-IT" sz="2000" b="0" i="1" smtClean="0">
                            <a:solidFill>
                              <a:schemeClr val="tx1"/>
                            </a:solidFill>
                            <a:latin typeface="Cambria Math" panose="02040503050406030204" pitchFamily="18" charset="0"/>
                          </a:rPr>
                          <m:t>1</m:t>
                        </m:r>
                      </m:sub>
                    </m:sSub>
                    <m:r>
                      <a:rPr lang="it-IT" sz="2000" b="1" i="1" smtClean="0">
                        <a:solidFill>
                          <a:schemeClr val="tx1"/>
                        </a:solidFill>
                        <a:latin typeface="Cambria Math" panose="02040503050406030204" pitchFamily="18" charset="0"/>
                      </a:rPr>
                      <m:t>𝒊</m:t>
                    </m:r>
                    <m:r>
                      <a:rPr lang="it-IT" sz="2000" b="0"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𝑞</m:t>
                        </m:r>
                      </m:e>
                      <m:sub>
                        <m:r>
                          <a:rPr lang="it-IT" sz="2000" b="0" i="1" smtClean="0">
                            <a:solidFill>
                              <a:schemeClr val="tx1"/>
                            </a:solidFill>
                            <a:latin typeface="Cambria Math" panose="02040503050406030204" pitchFamily="18" charset="0"/>
                          </a:rPr>
                          <m:t>2</m:t>
                        </m:r>
                      </m:sub>
                    </m:sSub>
                    <m:r>
                      <a:rPr lang="it-IT" sz="2000" b="0" i="1" smtClean="0">
                        <a:solidFill>
                          <a:schemeClr val="tx1"/>
                        </a:solidFill>
                        <a:latin typeface="Cambria Math" panose="02040503050406030204" pitchFamily="18" charset="0"/>
                      </a:rPr>
                      <m:t> </m:t>
                    </m:r>
                    <m:r>
                      <a:rPr lang="it-IT" sz="2000" b="1" i="1" smtClean="0">
                        <a:solidFill>
                          <a:schemeClr val="tx1"/>
                        </a:solidFill>
                        <a:latin typeface="Cambria Math" panose="02040503050406030204" pitchFamily="18" charset="0"/>
                      </a:rPr>
                      <m:t>𝒋</m:t>
                    </m:r>
                    <m:r>
                      <a:rPr lang="it-IT" sz="2000" b="0"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𝑞</m:t>
                        </m:r>
                      </m:e>
                      <m:sub>
                        <m:r>
                          <a:rPr lang="it-IT" sz="2000" b="0" i="1" smtClean="0">
                            <a:solidFill>
                              <a:schemeClr val="tx1"/>
                            </a:solidFill>
                            <a:latin typeface="Cambria Math" panose="02040503050406030204" pitchFamily="18" charset="0"/>
                          </a:rPr>
                          <m:t>3</m:t>
                        </m:r>
                      </m:sub>
                    </m:sSub>
                    <m:r>
                      <a:rPr lang="it-IT" sz="2000" b="1" i="1" smtClean="0">
                        <a:solidFill>
                          <a:schemeClr val="tx1"/>
                        </a:solidFill>
                        <a:latin typeface="Cambria Math" panose="02040503050406030204" pitchFamily="18" charset="0"/>
                      </a:rPr>
                      <m:t>𝒌</m:t>
                    </m:r>
                    <m:r>
                      <a:rPr lang="it-IT" sz="2000" b="0" i="0" smtClean="0">
                        <a:solidFill>
                          <a:schemeClr val="tx1"/>
                        </a:solidFill>
                        <a:latin typeface="Cambria Math" panose="02040503050406030204" pitchFamily="18" charset="0"/>
                      </a:rPr>
                      <m:t>= </m:t>
                    </m:r>
                    <m:d>
                      <m:dPr>
                        <m:begChr m:val="["/>
                        <m:endChr m:val="]"/>
                        <m:ctrlPr>
                          <a:rPr lang="it-IT" sz="2000" b="0" i="1" smtClean="0">
                            <a:solidFill>
                              <a:schemeClr val="tx1"/>
                            </a:solidFill>
                            <a:latin typeface="Cambria Math" panose="02040503050406030204" pitchFamily="18" charset="0"/>
                          </a:rPr>
                        </m:ctrlPr>
                      </m:dPr>
                      <m:e>
                        <m:m>
                          <m:mPr>
                            <m:mcs>
                              <m:mc>
                                <m:mcPr>
                                  <m:count m:val="1"/>
                                  <m:mcJc m:val="center"/>
                                </m:mcPr>
                              </m:mc>
                            </m:mcs>
                            <m:ctrlPr>
                              <a:rPr lang="it-IT" sz="2000" b="0" i="1" smtClean="0">
                                <a:solidFill>
                                  <a:schemeClr val="tx1"/>
                                </a:solidFill>
                                <a:latin typeface="Cambria Math" panose="02040503050406030204" pitchFamily="18" charset="0"/>
                              </a:rPr>
                            </m:ctrlPr>
                          </m:mPr>
                          <m:mr>
                            <m:e>
                              <m:sSub>
                                <m:sSubPr>
                                  <m:ctrlPr>
                                    <a:rPr lang="it-IT" sz="2000" b="0" i="1" smtClean="0">
                                      <a:solidFill>
                                        <a:schemeClr val="tx1"/>
                                      </a:solidFill>
                                      <a:latin typeface="Cambria Math" panose="02040503050406030204" pitchFamily="18" charset="0"/>
                                    </a:rPr>
                                  </m:ctrlPr>
                                </m:sSubPr>
                                <m:e>
                                  <m:r>
                                    <m:rPr>
                                      <m:brk m:alnAt="7"/>
                                    </m:rPr>
                                    <a:rPr lang="it-IT" sz="2000" b="0" i="1" smtClean="0">
                                      <a:solidFill>
                                        <a:schemeClr val="tx1"/>
                                      </a:solidFill>
                                      <a:latin typeface="Cambria Math" panose="02040503050406030204" pitchFamily="18" charset="0"/>
                                    </a:rPr>
                                    <m:t>𝑞</m:t>
                                  </m:r>
                                </m:e>
                                <m:sub>
                                  <m:r>
                                    <m:rPr>
                                      <m:brk m:alnAt="7"/>
                                    </m:rPr>
                                    <a:rPr lang="it-IT" sz="2000" b="0" i="1" smtClean="0">
                                      <a:solidFill>
                                        <a:schemeClr val="tx1"/>
                                      </a:solidFill>
                                      <a:latin typeface="Cambria Math" panose="02040503050406030204" pitchFamily="18" charset="0"/>
                                    </a:rPr>
                                    <m:t>0</m:t>
                                  </m:r>
                                </m:sub>
                              </m:sSub>
                            </m:e>
                          </m:mr>
                          <m:mr>
                            <m:e>
                              <m:sSub>
                                <m:sSubPr>
                                  <m:ctrlPr>
                                    <a:rPr lang="it-IT" sz="2000" b="1"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𝒒</m:t>
                                  </m:r>
                                </m:e>
                                <m:sub>
                                  <m:r>
                                    <a:rPr lang="it-IT" sz="2000" b="0" i="1" smtClean="0">
                                      <a:solidFill>
                                        <a:schemeClr val="tx1"/>
                                      </a:solidFill>
                                      <a:latin typeface="Cambria Math" panose="02040503050406030204" pitchFamily="18" charset="0"/>
                                    </a:rPr>
                                    <m:t>𝑣</m:t>
                                  </m:r>
                                </m:sub>
                              </m:sSub>
                            </m:e>
                          </m:mr>
                        </m:m>
                      </m:e>
                    </m:d>
                  </m:oMath>
                </a14:m>
                <a:endParaRPr lang="it-IT" sz="2000" b="1" dirty="0">
                  <a:solidFill>
                    <a:schemeClr val="tx1"/>
                  </a:solidFill>
                </a:endParaRPr>
              </a:p>
              <a:p>
                <a:pPr marL="0" indent="0">
                  <a:buNone/>
                </a:pPr>
                <a:endParaRPr lang="it-IT" sz="2000" dirty="0"/>
              </a:p>
              <a:p>
                <a:pPr marL="0" indent="0">
                  <a:buNone/>
                </a:pPr>
                <a:r>
                  <a:rPr lang="it-IT" sz="2000" dirty="0" err="1"/>
                  <a:t>Multiplication</a:t>
                </a:r>
                <a:r>
                  <a:rPr lang="it-IT" sz="2000" dirty="0"/>
                  <a:t>:			</a:t>
                </a:r>
                <a14:m>
                  <m:oMath xmlns:m="http://schemas.openxmlformats.org/officeDocument/2006/math">
                    <m:r>
                      <a:rPr lang="it-IT" sz="2000" b="1" i="1" smtClean="0">
                        <a:latin typeface="Cambria Math" panose="02040503050406030204" pitchFamily="18" charset="0"/>
                      </a:rPr>
                      <m:t>𝒒</m:t>
                    </m:r>
                    <m:r>
                      <a:rPr lang="it-IT" sz="2000" b="1" i="1" smtClean="0">
                        <a:latin typeface="Cambria Math" panose="02040503050406030204" pitchFamily="18" charset="0"/>
                      </a:rPr>
                      <m:t> </m:t>
                    </m:r>
                    <m:r>
                      <m:rPr>
                        <m:nor/>
                      </m:rPr>
                      <a:rPr lang="it-IT" sz="2000"/>
                      <m:t>⊗</m:t>
                    </m:r>
                    <m:r>
                      <a:rPr lang="it-IT" sz="2000" b="1" i="1" smtClean="0">
                        <a:latin typeface="Cambria Math" panose="02040503050406030204" pitchFamily="18" charset="0"/>
                      </a:rPr>
                      <m:t> </m:t>
                    </m:r>
                    <m:r>
                      <a:rPr lang="it-IT" sz="2000" b="1" i="1" smtClean="0">
                        <a:latin typeface="Cambria Math" panose="02040503050406030204" pitchFamily="18" charset="0"/>
                      </a:rPr>
                      <m:t>𝒑</m:t>
                    </m:r>
                    <m:r>
                      <a:rPr lang="it-IT" sz="2000" b="1" i="1" smtClean="0">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𝑞</m:t>
                                  </m:r>
                                </m:e>
                                <m:sub>
                                  <m:r>
                                    <m:rPr>
                                      <m:brk m:alnAt="7"/>
                                    </m:rPr>
                                    <a:rPr lang="it-IT" sz="2000" i="1">
                                      <a:latin typeface="Cambria Math" panose="02040503050406030204" pitchFamily="18" charset="0"/>
                                    </a:rPr>
                                    <m:t>0</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𝑝</m:t>
                                  </m:r>
                                </m:e>
                                <m:sub>
                                  <m:r>
                                    <a:rPr lang="it-IT" sz="2000" b="0" i="1" smtClean="0">
                                      <a:latin typeface="Cambria Math" panose="02040503050406030204" pitchFamily="18" charset="0"/>
                                    </a:rPr>
                                    <m:t>0</m:t>
                                  </m:r>
                                </m:sub>
                              </m:sSub>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sSub>
                                    <m:sSubPr>
                                      <m:ctrlPr>
                                        <a:rPr lang="it-IT" sz="2000" b="1" i="1">
                                          <a:latin typeface="Cambria Math" panose="02040503050406030204" pitchFamily="18" charset="0"/>
                                        </a:rPr>
                                      </m:ctrlPr>
                                    </m:sSubPr>
                                    <m:e>
                                      <m:r>
                                        <a:rPr lang="it-IT" sz="2000" b="1" i="1">
                                          <a:latin typeface="Cambria Math" panose="02040503050406030204" pitchFamily="18" charset="0"/>
                                        </a:rPr>
                                        <m:t>𝒒</m:t>
                                      </m:r>
                                    </m:e>
                                    <m:sub>
                                      <m:r>
                                        <a:rPr lang="it-IT" sz="2000" i="1">
                                          <a:latin typeface="Cambria Math" panose="02040503050406030204" pitchFamily="18" charset="0"/>
                                        </a:rPr>
                                        <m:t>𝑣</m:t>
                                      </m:r>
                                    </m:sub>
                                  </m:sSub>
                                </m:e>
                                <m:sup>
                                  <m:r>
                                    <a:rPr lang="it-IT" sz="2000" b="0" i="1" smtClean="0">
                                      <a:latin typeface="Cambria Math" panose="02040503050406030204" pitchFamily="18" charset="0"/>
                                    </a:rPr>
                                    <m:t>𝑇</m:t>
                                  </m:r>
                                </m:sup>
                              </m:sSup>
                              <m:sSub>
                                <m:sSubPr>
                                  <m:ctrlPr>
                                    <a:rPr lang="it-IT" sz="2000" b="1" i="1">
                                      <a:latin typeface="Cambria Math" panose="02040503050406030204" pitchFamily="18" charset="0"/>
                                    </a:rPr>
                                  </m:ctrlPr>
                                </m:sSubPr>
                                <m:e>
                                  <m:r>
                                    <a:rPr lang="it-IT" sz="2000" b="1" i="1">
                                      <a:latin typeface="Cambria Math" panose="02040503050406030204" pitchFamily="18" charset="0"/>
                                    </a:rPr>
                                    <m:t>𝒑</m:t>
                                  </m:r>
                                </m:e>
                                <m:sub>
                                  <m:r>
                                    <a:rPr lang="it-IT" sz="2000" i="1">
                                      <a:latin typeface="Cambria Math" panose="02040503050406030204" pitchFamily="18" charset="0"/>
                                    </a:rPr>
                                    <m:t>𝑣</m:t>
                                  </m:r>
                                </m:sub>
                              </m:sSub>
                            </m:e>
                          </m:mr>
                          <m:mr>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𝑞</m:t>
                                  </m:r>
                                </m:e>
                                <m:sub>
                                  <m:r>
                                    <a:rPr lang="it-IT" sz="2000" b="0" i="1" smtClean="0">
                                      <a:latin typeface="Cambria Math" panose="02040503050406030204" pitchFamily="18" charset="0"/>
                                    </a:rPr>
                                    <m:t>0</m:t>
                                  </m:r>
                                </m:sub>
                              </m:sSub>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b="0" i="1" smtClean="0">
                                      <a:latin typeface="Cambria Math" panose="02040503050406030204" pitchFamily="18" charset="0"/>
                                    </a:rPr>
                                    <m:t>𝑣</m:t>
                                  </m:r>
                                </m:sub>
                              </m:sSub>
                              <m:r>
                                <a:rPr lang="it-IT" sz="2000" b="1"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𝑝</m:t>
                                  </m:r>
                                </m:e>
                                <m:sub>
                                  <m:r>
                                    <a:rPr lang="it-IT" sz="2000" b="0" i="1" smtClean="0">
                                      <a:latin typeface="Cambria Math" panose="02040503050406030204" pitchFamily="18" charset="0"/>
                                    </a:rPr>
                                    <m:t>0</m:t>
                                  </m:r>
                                </m:sub>
                              </m:sSub>
                              <m:sSub>
                                <m:sSubPr>
                                  <m:ctrlPr>
                                    <a:rPr lang="it-IT" sz="2000" b="1" i="1">
                                      <a:latin typeface="Cambria Math" panose="02040503050406030204" pitchFamily="18" charset="0"/>
                                    </a:rPr>
                                  </m:ctrlPr>
                                </m:sSubPr>
                                <m:e>
                                  <m:r>
                                    <a:rPr lang="it-IT" sz="2000" b="1" i="1">
                                      <a:latin typeface="Cambria Math" panose="02040503050406030204" pitchFamily="18" charset="0"/>
                                    </a:rPr>
                                    <m:t>𝒒</m:t>
                                  </m:r>
                                </m:e>
                                <m:sub>
                                  <m:r>
                                    <a:rPr lang="it-IT" sz="2000" i="1">
                                      <a:latin typeface="Cambria Math" panose="02040503050406030204" pitchFamily="18" charset="0"/>
                                    </a:rPr>
                                    <m:t>𝑣</m:t>
                                  </m:r>
                                </m:sub>
                              </m:sSub>
                              <m:r>
                                <a:rPr lang="it-IT" sz="2000" b="0" i="1" smtClean="0">
                                  <a:latin typeface="Cambria Math" panose="02040503050406030204" pitchFamily="18" charset="0"/>
                                </a:rPr>
                                <m:t>−</m:t>
                              </m:r>
                              <m:sSub>
                                <m:sSubPr>
                                  <m:ctrlPr>
                                    <a:rPr lang="it-IT" sz="2000" b="1" i="1">
                                      <a:latin typeface="Cambria Math" panose="02040503050406030204" pitchFamily="18" charset="0"/>
                                    </a:rPr>
                                  </m:ctrlPr>
                                </m:sSubPr>
                                <m:e>
                                  <m:r>
                                    <a:rPr lang="it-IT" sz="2000" b="1" i="1">
                                      <a:latin typeface="Cambria Math" panose="02040503050406030204" pitchFamily="18" charset="0"/>
                                    </a:rPr>
                                    <m:t>𝒒</m:t>
                                  </m:r>
                                </m:e>
                                <m:sub>
                                  <m:r>
                                    <a:rPr lang="it-IT" sz="2000" i="1">
                                      <a:latin typeface="Cambria Math" panose="02040503050406030204" pitchFamily="18" charset="0"/>
                                    </a:rPr>
                                    <m:t>𝑣</m:t>
                                  </m:r>
                                </m:sub>
                              </m:sSub>
                              <m:r>
                                <a:rPr lang="it-IT" sz="2000" b="1" i="1" smtClean="0">
                                  <a:latin typeface="Cambria Math" panose="02040503050406030204" pitchFamily="18" charset="0"/>
                                </a:rPr>
                                <m:t>×</m:t>
                              </m:r>
                              <m:sSub>
                                <m:sSubPr>
                                  <m:ctrlPr>
                                    <a:rPr lang="it-IT" sz="2000" b="1" i="1">
                                      <a:latin typeface="Cambria Math" panose="02040503050406030204" pitchFamily="18" charset="0"/>
                                    </a:rPr>
                                  </m:ctrlPr>
                                </m:sSubPr>
                                <m:e>
                                  <m:r>
                                    <a:rPr lang="it-IT" sz="2000" b="1" i="1">
                                      <a:latin typeface="Cambria Math" panose="02040503050406030204" pitchFamily="18" charset="0"/>
                                    </a:rPr>
                                    <m:t>𝒑</m:t>
                                  </m:r>
                                </m:e>
                                <m:sub>
                                  <m:r>
                                    <a:rPr lang="it-IT" sz="2000" i="1">
                                      <a:latin typeface="Cambria Math" panose="02040503050406030204" pitchFamily="18" charset="0"/>
                                    </a:rPr>
                                    <m:t>𝑣</m:t>
                                  </m:r>
                                </m:sub>
                              </m:sSub>
                            </m:e>
                          </m:mr>
                        </m:m>
                      </m:e>
                    </m:d>
                  </m:oMath>
                </a14:m>
                <a:endParaRPr lang="it-IT" sz="2000" dirty="0"/>
              </a:p>
              <a:p>
                <a:pPr marL="0" indent="0">
                  <a:buNone/>
                </a:pPr>
                <a:endParaRPr lang="it-IT" sz="2000" dirty="0">
                  <a:solidFill>
                    <a:schemeClr val="tx1"/>
                  </a:solidFill>
                </a:endParaRPr>
              </a:p>
              <a:p>
                <a:pPr marL="0" indent="0">
                  <a:buNone/>
                </a:pPr>
                <a:r>
                  <a:rPr lang="it-IT" sz="2000" dirty="0" err="1">
                    <a:solidFill>
                      <a:schemeClr val="tx1"/>
                    </a:solidFill>
                  </a:rPr>
                  <a:t>Rota</a:t>
                </a:r>
                <a:r>
                  <a:rPr lang="it-IT" sz="2000" dirty="0" err="1"/>
                  <a:t>tion</a:t>
                </a:r>
                <a:r>
                  <a:rPr lang="it-IT" sz="2000" dirty="0"/>
                  <a:t>:				</a:t>
                </a:r>
                <a14:m>
                  <m:oMath xmlns:m="http://schemas.openxmlformats.org/officeDocument/2006/math">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r>
                                <a:rPr lang="it-IT" sz="2000" i="1">
                                  <a:latin typeface="Cambria Math" panose="02040503050406030204" pitchFamily="18" charset="0"/>
                                </a:rPr>
                                <m:t>0</m:t>
                              </m:r>
                            </m:e>
                          </m:mr>
                          <m:mr>
                            <m:e>
                              <m:sSup>
                                <m:sSupPr>
                                  <m:ctrlPr>
                                    <a:rPr lang="it-IT" sz="2000" b="1" i="1" smtClean="0">
                                      <a:latin typeface="Cambria Math" panose="02040503050406030204" pitchFamily="18" charset="0"/>
                                    </a:rPr>
                                  </m:ctrlPr>
                                </m:sSupPr>
                                <m:e>
                                  <m:r>
                                    <a:rPr lang="it-IT" sz="2000" b="1" i="1" smtClean="0">
                                      <a:latin typeface="Cambria Math" panose="02040503050406030204" pitchFamily="18" charset="0"/>
                                    </a:rPr>
                                    <m:t>𝒑</m:t>
                                  </m:r>
                                </m:e>
                                <m:sup>
                                  <m:r>
                                    <a:rPr lang="it-IT" sz="2000" b="0" i="1" smtClean="0">
                                      <a:latin typeface="Cambria Math" panose="02040503050406030204" pitchFamily="18" charset="0"/>
                                    </a:rPr>
                                    <m:t>𝑛</m:t>
                                  </m:r>
                                </m:sup>
                              </m:sSup>
                            </m:e>
                          </m:mr>
                        </m:m>
                      </m:e>
                    </m:d>
                    <m:r>
                      <a:rPr lang="it-IT" sz="2000" b="1" i="1" smtClean="0">
                        <a:latin typeface="Cambria Math" panose="02040503050406030204" pitchFamily="18" charset="0"/>
                      </a:rPr>
                      <m:t>=</m:t>
                    </m:r>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𝒒</m:t>
                        </m:r>
                      </m:e>
                      <m:sub>
                        <m:r>
                          <a:rPr lang="it-IT" sz="2000" b="0" i="1" smtClean="0">
                            <a:latin typeface="Cambria Math" panose="02040503050406030204" pitchFamily="18" charset="0"/>
                          </a:rPr>
                          <m:t>𝑛𝑏</m:t>
                        </m:r>
                      </m:sub>
                    </m:sSub>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r>
                                <a:rPr lang="it-IT" sz="2000" i="1">
                                  <a:latin typeface="Cambria Math" panose="02040503050406030204" pitchFamily="18" charset="0"/>
                                </a:rPr>
                                <m:t>0</m:t>
                              </m:r>
                            </m:e>
                          </m:mr>
                          <m:mr>
                            <m:e>
                              <m:sSup>
                                <m:sSupPr>
                                  <m:ctrlPr>
                                    <a:rPr lang="it-IT" sz="2000" i="1">
                                      <a:latin typeface="Cambria Math" panose="02040503050406030204" pitchFamily="18" charset="0"/>
                                    </a:rPr>
                                  </m:ctrlPr>
                                </m:sSupPr>
                                <m:e>
                                  <m:r>
                                    <a:rPr lang="it-IT" sz="2000" b="1" i="1">
                                      <a:latin typeface="Cambria Math" panose="02040503050406030204" pitchFamily="18" charset="0"/>
                                    </a:rPr>
                                    <m:t>𝒑</m:t>
                                  </m:r>
                                </m:e>
                                <m:sup>
                                  <m:r>
                                    <a:rPr lang="it-IT" sz="2000" b="0" i="1" smtClean="0">
                                      <a:latin typeface="Cambria Math" panose="02040503050406030204" pitchFamily="18" charset="0"/>
                                    </a:rPr>
                                    <m:t>𝑏</m:t>
                                  </m:r>
                                </m:sup>
                              </m:sSup>
                            </m:e>
                          </m:mr>
                        </m:m>
                      </m:e>
                    </m:d>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𝒒</m:t>
                        </m:r>
                      </m:e>
                      <m:sub>
                        <m:r>
                          <a:rPr lang="it-IT" sz="2000" i="1">
                            <a:latin typeface="Cambria Math" panose="02040503050406030204" pitchFamily="18" charset="0"/>
                          </a:rPr>
                          <m:t>𝑛𝑏</m:t>
                        </m:r>
                      </m:sub>
                      <m:sup>
                        <m:r>
                          <a:rPr lang="it-IT" sz="2000" b="1" i="1" smtClean="0">
                            <a:latin typeface="Cambria Math" panose="02040503050406030204" pitchFamily="18" charset="0"/>
                          </a:rPr>
                          <m:t>∗</m:t>
                        </m:r>
                      </m:sup>
                    </m:sSubSup>
                  </m:oMath>
                </a14:m>
                <a:endParaRPr lang="it-IT" sz="2000" dirty="0">
                  <a:solidFill>
                    <a:schemeClr val="tx1"/>
                  </a:solidFill>
                </a:endParaRPr>
              </a:p>
              <a:p>
                <a:pPr marL="0" indent="0">
                  <a:buNone/>
                </a:pPr>
                <a:endParaRPr lang="it-IT" sz="2000" dirty="0"/>
              </a:p>
              <a:p>
                <a:pPr marL="0" indent="0">
                  <a:buNone/>
                </a:pPr>
                <a:r>
                  <a:rPr lang="it-IT" sz="2000" dirty="0"/>
                  <a:t>Derivative:			</a:t>
                </a:r>
                <a14:m>
                  <m:oMath xmlns:m="http://schemas.openxmlformats.org/officeDocument/2006/math">
                    <m:f>
                      <m:fPr>
                        <m:ctrlPr>
                          <a:rPr lang="it-IT" sz="2000" b="1" i="1">
                            <a:latin typeface="Cambria Math" panose="02040503050406030204" pitchFamily="18" charset="0"/>
                          </a:rPr>
                        </m:ctrlPr>
                      </m:fPr>
                      <m:num>
                        <m:r>
                          <m:rPr>
                            <m:sty m:val="p"/>
                          </m:rPr>
                          <a:rPr lang="it-IT" sz="2000">
                            <a:latin typeface="Cambria Math" panose="02040503050406030204" pitchFamily="18" charset="0"/>
                          </a:rPr>
                          <m:t>d</m:t>
                        </m:r>
                        <m:r>
                          <a:rPr lang="it-IT" sz="2000" b="1" i="1" smtClean="0">
                            <a:latin typeface="Cambria Math" panose="02040503050406030204" pitchFamily="18" charset="0"/>
                          </a:rPr>
                          <m:t>𝒒</m:t>
                        </m:r>
                      </m:num>
                      <m:den>
                        <m:r>
                          <a:rPr lang="it-IT" sz="2000" i="1">
                            <a:latin typeface="Cambria Math" panose="02040503050406030204" pitchFamily="18" charset="0"/>
                          </a:rPr>
                          <m:t>𝑑𝑡</m:t>
                        </m:r>
                      </m:den>
                    </m:f>
                    <m:r>
                      <a:rPr lang="it-IT" sz="2000" b="1" i="1">
                        <a:latin typeface="Cambria Math" panose="02040503050406030204" pitchFamily="18" charset="0"/>
                      </a:rPr>
                      <m:t>=</m:t>
                    </m:r>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r>
                      <a:rPr lang="it-IT" sz="2000" i="1">
                        <a:latin typeface="Cambria Math" panose="02040503050406030204" pitchFamily="18" charset="0"/>
                      </a:rPr>
                      <m:t>𝛿</m:t>
                    </m:r>
                    <m:r>
                      <a:rPr lang="it-IT" sz="2000" i="1">
                        <a:latin typeface="Cambria Math" panose="02040503050406030204" pitchFamily="18" charset="0"/>
                      </a:rPr>
                      <m:t>𝑡</m:t>
                    </m:r>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r>
                                <a:rPr lang="it-IT" sz="2000" i="1">
                                  <a:latin typeface="Cambria Math" panose="02040503050406030204" pitchFamily="18" charset="0"/>
                                </a:rPr>
                                <m:t>0</m:t>
                              </m:r>
                            </m:e>
                          </m:mr>
                          <m:mr>
                            <m:e>
                              <m:r>
                                <a:rPr lang="it-IT" sz="2000" b="1" i="1">
                                  <a:latin typeface="Cambria Math" panose="02040503050406030204" pitchFamily="18" charset="0"/>
                                </a:rPr>
                                <m:t>𝝎</m:t>
                              </m:r>
                            </m:e>
                          </m:mr>
                        </m:m>
                      </m:e>
                    </m:d>
                  </m:oMath>
                </a14:m>
                <a:endParaRPr lang="it-IT" sz="2000" dirty="0">
                  <a:solidFill>
                    <a:schemeClr val="tx1"/>
                  </a:solidFill>
                </a:endParaRPr>
              </a:p>
              <a:p>
                <a:pPr marL="0" indent="0">
                  <a:buNone/>
                </a:pPr>
                <a:r>
                  <a:rPr lang="it-IT" sz="2000" dirty="0"/>
                  <a:t>First order DT </a:t>
                </a:r>
                <a:r>
                  <a:rPr lang="it-IT" sz="2000" dirty="0" err="1"/>
                  <a:t>quat</a:t>
                </a:r>
                <a:r>
                  <a:rPr lang="it-IT" sz="2000" dirty="0"/>
                  <a:t>. integrator :	</a:t>
                </a:r>
                <a14:m>
                  <m:oMath xmlns:m="http://schemas.openxmlformats.org/officeDocument/2006/math">
                    <m:r>
                      <a:rPr lang="it-IT" sz="2000" b="1" i="1" smtClean="0">
                        <a:latin typeface="Cambria Math" panose="02040503050406030204" pitchFamily="18" charset="0"/>
                      </a:rPr>
                      <m:t>𝒒</m:t>
                    </m:r>
                    <m:d>
                      <m:dPr>
                        <m:ctrlPr>
                          <a:rPr lang="it-IT" sz="2000" i="1" smtClean="0">
                            <a:latin typeface="Cambria Math" panose="02040503050406030204" pitchFamily="18" charset="0"/>
                          </a:rPr>
                        </m:ctrlPr>
                      </m:dPr>
                      <m:e>
                        <m:r>
                          <a:rPr lang="it-IT" sz="2000" b="0" i="1" smtClean="0">
                            <a:latin typeface="Cambria Math" panose="02040503050406030204" pitchFamily="18" charset="0"/>
                          </a:rPr>
                          <m:t>𝑘</m:t>
                        </m:r>
                      </m:e>
                    </m:d>
                    <m:r>
                      <a:rPr lang="it-IT" sz="2000" b="0" i="1" smtClean="0">
                        <a:latin typeface="Cambria Math" panose="02040503050406030204" pitchFamily="18" charset="0"/>
                      </a:rPr>
                      <m:t>=</m:t>
                    </m:r>
                    <m:r>
                      <a:rPr lang="it-IT" sz="2000" b="1" i="1" smtClean="0">
                        <a:latin typeface="Cambria Math" panose="02040503050406030204" pitchFamily="18" charset="0"/>
                      </a:rPr>
                      <m:t>𝒒</m:t>
                    </m:r>
                    <m:d>
                      <m:dPr>
                        <m:ctrlPr>
                          <a:rPr lang="it-IT" sz="2000" b="0" i="1" smtClean="0">
                            <a:latin typeface="Cambria Math" panose="02040503050406030204" pitchFamily="18" charset="0"/>
                          </a:rPr>
                        </m:ctrlPr>
                      </m:dPr>
                      <m:e>
                        <m:r>
                          <a:rPr lang="it-IT" sz="2000" i="1" smtClean="0">
                            <a:latin typeface="Cambria Math" panose="02040503050406030204" pitchFamily="18" charset="0"/>
                          </a:rPr>
                          <m:t>𝑘</m:t>
                        </m:r>
                        <m:r>
                          <a:rPr lang="it-IT" sz="2000" b="0" i="1" smtClean="0">
                            <a:latin typeface="Cambria Math" panose="02040503050406030204" pitchFamily="18" charset="0"/>
                          </a:rPr>
                          <m:t>−1</m:t>
                        </m:r>
                      </m:e>
                    </m:d>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r>
                                            <a:rPr lang="it-IT" sz="2000" i="1">
                                              <a:latin typeface="Cambria Math" panose="02040503050406030204" pitchFamily="18" charset="0"/>
                                            </a:rPr>
                                            <m:t>0</m:t>
                                          </m:r>
                                        </m:e>
                                      </m:mr>
                                      <m:mr>
                                        <m:e>
                                          <m:acc>
                                            <m:accPr>
                                              <m:chr m:val="̅"/>
                                              <m:ctrlPr>
                                                <a:rPr lang="it-IT" sz="2000" b="1" i="1" smtClean="0">
                                                  <a:latin typeface="Cambria Math" panose="02040503050406030204" pitchFamily="18" charset="0"/>
                                                </a:rPr>
                                              </m:ctrlPr>
                                            </m:accPr>
                                            <m:e>
                                              <m:r>
                                                <a:rPr lang="it-IT" sz="2000" b="1" i="1">
                                                  <a:latin typeface="Cambria Math" panose="02040503050406030204" pitchFamily="18" charset="0"/>
                                                </a:rPr>
                                                <m:t>𝝎</m:t>
                                              </m:r>
                                            </m:e>
                                          </m:acc>
                                        </m:e>
                                      </m:mr>
                                    </m:m>
                                  </m:e>
                                </m:d>
                                <m:d>
                                  <m:dPr>
                                    <m:ctrlPr>
                                      <a:rPr lang="it-IT" sz="2000" b="1" i="1">
                                        <a:latin typeface="Cambria Math" panose="02040503050406030204" pitchFamily="18" charset="0"/>
                                      </a:rPr>
                                    </m:ctrlPr>
                                  </m:dPr>
                                  <m:e>
                                    <m:r>
                                      <m:rPr>
                                        <m:sty m:val="p"/>
                                      </m:rPr>
                                      <a:rPr lang="it-IT" sz="2000" b="0" i="0" smtClean="0">
                                        <a:latin typeface="Cambria Math" panose="02040503050406030204" pitchFamily="18" charset="0"/>
                                      </a:rPr>
                                      <m:t>Δ</m:t>
                                    </m:r>
                                    <m:r>
                                      <a:rPr lang="it-IT" sz="2000" b="0" i="1" smtClean="0">
                                        <a:latin typeface="Cambria Math" panose="02040503050406030204" pitchFamily="18" charset="0"/>
                                      </a:rPr>
                                      <m:t>𝑡</m:t>
                                    </m:r>
                                  </m:e>
                                </m:d>
                              </m:e>
                            </m:d>
                          </m:e>
                        </m:func>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m:rPr>
                                <m:sty m:val="p"/>
                              </m:rPr>
                              <a:rPr lang="it-IT" sz="2000" b="0" i="0" smtClean="0">
                                <a:latin typeface="Cambria Math" panose="02040503050406030204" pitchFamily="18" charset="0"/>
                              </a:rPr>
                              <m:t>Δ</m:t>
                            </m:r>
                            <m:sSup>
                              <m:sSupPr>
                                <m:ctrlPr>
                                  <a:rPr lang="it-IT" sz="2000" b="0" i="1" smtClean="0">
                                    <a:latin typeface="Cambria Math" panose="02040503050406030204" pitchFamily="18" charset="0"/>
                                  </a:rPr>
                                </m:ctrlPr>
                              </m:sSupPr>
                              <m:e>
                                <m:r>
                                  <m:rPr>
                                    <m:sty m:val="p"/>
                                  </m:rPr>
                                  <a:rPr lang="it-IT" sz="2000" b="0" i="0" smtClean="0">
                                    <a:latin typeface="Cambria Math" panose="02040503050406030204" pitchFamily="18" charset="0"/>
                                  </a:rPr>
                                  <m:t>t</m:t>
                                </m:r>
                              </m:e>
                              <m:sup>
                                <m:r>
                                  <a:rPr lang="it-IT" sz="2000" b="0" i="0" smtClean="0">
                                    <a:latin typeface="Cambria Math" panose="02040503050406030204" pitchFamily="18" charset="0"/>
                                  </a:rPr>
                                  <m:t>2</m:t>
                                </m:r>
                              </m:sup>
                            </m:sSup>
                          </m:num>
                          <m:den>
                            <m:r>
                              <a:rPr lang="it-IT" sz="2000" b="0" i="1" smtClean="0">
                                <a:latin typeface="Cambria Math" panose="02040503050406030204" pitchFamily="18" charset="0"/>
                              </a:rPr>
                              <m:t>24</m:t>
                            </m:r>
                          </m:den>
                        </m:f>
                        <m:d>
                          <m:dPr>
                            <m:begChr m:val="["/>
                            <m:endChr m:val="]"/>
                            <m:ctrlPr>
                              <a:rPr lang="it-IT" sz="2000" i="1">
                                <a:latin typeface="Cambria Math" panose="02040503050406030204" pitchFamily="18" charset="0"/>
                              </a:rPr>
                            </m:ctrlPr>
                          </m:dPr>
                          <m:e>
                            <m:m>
                              <m:mPr>
                                <m:mcs>
                                  <m:mc>
                                    <m:mcPr>
                                      <m:count m:val="1"/>
                                      <m:mcJc m:val="center"/>
                                    </m:mcPr>
                                  </m:mc>
                                </m:mcs>
                                <m:ctrlPr>
                                  <a:rPr lang="it-IT" sz="2000" i="1">
                                    <a:latin typeface="Cambria Math" panose="02040503050406030204" pitchFamily="18" charset="0"/>
                                  </a:rPr>
                                </m:ctrlPr>
                              </m:mPr>
                              <m:mr>
                                <m:e>
                                  <m:r>
                                    <a:rPr lang="it-IT" sz="2000" i="1">
                                      <a:latin typeface="Cambria Math" panose="02040503050406030204" pitchFamily="18" charset="0"/>
                                    </a:rPr>
                                    <m:t>0</m:t>
                                  </m:r>
                                </m:e>
                              </m:mr>
                              <m:mr>
                                <m:e>
                                  <m:sSub>
                                    <m:sSubPr>
                                      <m:ctrlPr>
                                        <a:rPr lang="it-IT" sz="2000" b="1" i="1" smtClean="0">
                                          <a:latin typeface="Cambria Math" panose="02040503050406030204" pitchFamily="18" charset="0"/>
                                        </a:rPr>
                                      </m:ctrlPr>
                                    </m:sSubPr>
                                    <m:e>
                                      <m:r>
                                        <a:rPr lang="it-IT" sz="2000" b="1" i="1">
                                          <a:latin typeface="Cambria Math" panose="02040503050406030204" pitchFamily="18" charset="0"/>
                                        </a:rPr>
                                        <m:t>𝝎</m:t>
                                      </m:r>
                                    </m:e>
                                    <m:sub>
                                      <m:r>
                                        <a:rPr lang="it-IT" sz="2000" b="0" i="1" smtClean="0">
                                          <a:latin typeface="Cambria Math" panose="02040503050406030204" pitchFamily="18" charset="0"/>
                                        </a:rPr>
                                        <m:t>𝑘</m:t>
                                      </m:r>
                                      <m:r>
                                        <a:rPr lang="it-IT" sz="2000" b="0" i="1" smtClean="0">
                                          <a:latin typeface="Cambria Math" panose="02040503050406030204" pitchFamily="18" charset="0"/>
                                        </a:rPr>
                                        <m:t>−1</m:t>
                                      </m:r>
                                    </m:sub>
                                  </m:sSub>
                                  <m:r>
                                    <a:rPr lang="it-IT" sz="2000" b="1" i="1">
                                      <a:latin typeface="Cambria Math" panose="02040503050406030204" pitchFamily="18" charset="0"/>
                                      <a:ea typeface="Cambria Math" panose="02040503050406030204" pitchFamily="18" charset="0"/>
                                    </a:rPr>
                                    <m:t>×</m:t>
                                  </m:r>
                                  <m:sSub>
                                    <m:sSubPr>
                                      <m:ctrlPr>
                                        <a:rPr lang="it-IT" sz="2000" b="1" i="1" smtClean="0">
                                          <a:latin typeface="Cambria Math" panose="02040503050406030204" pitchFamily="18" charset="0"/>
                                          <a:ea typeface="Cambria Math" panose="02040503050406030204" pitchFamily="18" charset="0"/>
                                        </a:rPr>
                                      </m:ctrlPr>
                                    </m:sSubPr>
                                    <m:e>
                                      <m:r>
                                        <a:rPr lang="it-IT" sz="2000" b="1" i="1" smtClean="0">
                                          <a:latin typeface="Cambria Math" panose="02040503050406030204" pitchFamily="18" charset="0"/>
                                          <a:ea typeface="Cambria Math" panose="02040503050406030204" pitchFamily="18" charset="0"/>
                                        </a:rPr>
                                        <m:t>𝝎</m:t>
                                      </m:r>
                                    </m:e>
                                    <m:sub>
                                      <m:r>
                                        <a:rPr lang="it-IT" sz="2000" b="0" i="1" smtClean="0">
                                          <a:latin typeface="Cambria Math" panose="02040503050406030204" pitchFamily="18" charset="0"/>
                                          <a:ea typeface="Cambria Math" panose="02040503050406030204" pitchFamily="18" charset="0"/>
                                        </a:rPr>
                                        <m:t>𝑘</m:t>
                                      </m:r>
                                    </m:sub>
                                  </m:sSub>
                                </m:e>
                              </m:mr>
                            </m:m>
                          </m:e>
                        </m:d>
                      </m:e>
                    </m:d>
                  </m:oMath>
                </a14:m>
                <a:br>
                  <a:rPr lang="it-IT" sz="2000" b="0" dirty="0"/>
                </a:br>
                <a:r>
                  <a:rPr lang="it-IT" sz="2000" b="0" dirty="0"/>
                  <a:t>				</a:t>
                </a:r>
                <a:r>
                  <a:rPr lang="it-IT" sz="2000" dirty="0"/>
                  <a:t>with </a:t>
                </a:r>
                <a14:m>
                  <m:oMath xmlns:m="http://schemas.openxmlformats.org/officeDocument/2006/math">
                    <m:acc>
                      <m:accPr>
                        <m:chr m:val="̅"/>
                        <m:ctrlPr>
                          <a:rPr lang="it-IT" sz="2000" b="0" i="1" smtClean="0">
                            <a:latin typeface="Cambria Math" panose="02040503050406030204" pitchFamily="18" charset="0"/>
                          </a:rPr>
                        </m:ctrlPr>
                      </m:accPr>
                      <m:e>
                        <m:r>
                          <a:rPr lang="it-IT" sz="2000" b="1" i="1" smtClean="0">
                            <a:latin typeface="Cambria Math" panose="02040503050406030204" pitchFamily="18" charset="0"/>
                          </a:rPr>
                          <m:t>𝝎</m:t>
                        </m:r>
                      </m:e>
                    </m:acc>
                    <m:r>
                      <a:rPr lang="it-IT" sz="2000" b="0" i="1" dirty="0" smtClean="0">
                        <a:latin typeface="Cambria Math" panose="02040503050406030204" pitchFamily="18" charset="0"/>
                      </a:rPr>
                      <m:t>=</m:t>
                    </m:r>
                    <m:sSub>
                      <m:sSubPr>
                        <m:ctrlPr>
                          <a:rPr lang="it-IT" sz="2000" b="0" i="1" dirty="0" smtClean="0">
                            <a:latin typeface="Cambria Math" panose="02040503050406030204" pitchFamily="18" charset="0"/>
                          </a:rPr>
                        </m:ctrlPr>
                      </m:sSubPr>
                      <m:e>
                        <m:f>
                          <m:fPr>
                            <m:ctrlPr>
                              <a:rPr lang="it-IT" sz="2000" i="1" dirty="0" smtClean="0">
                                <a:latin typeface="Cambria Math" panose="02040503050406030204" pitchFamily="18" charset="0"/>
                              </a:rPr>
                            </m:ctrlPr>
                          </m:fPr>
                          <m:num>
                            <m:r>
                              <a:rPr lang="it-IT" sz="2000" b="0" i="1" dirty="0" smtClean="0">
                                <a:latin typeface="Cambria Math" panose="02040503050406030204" pitchFamily="18" charset="0"/>
                              </a:rPr>
                              <m:t>1</m:t>
                            </m:r>
                          </m:num>
                          <m:den>
                            <m:r>
                              <a:rPr lang="it-IT" sz="2000" b="0" i="1" dirty="0" smtClean="0">
                                <a:latin typeface="Cambria Math" panose="02040503050406030204" pitchFamily="18" charset="0"/>
                              </a:rPr>
                              <m:t>2</m:t>
                            </m:r>
                          </m:den>
                        </m:f>
                        <m:r>
                          <a:rPr lang="it-IT" sz="2000" b="1" i="1" dirty="0" smtClean="0">
                            <a:latin typeface="Cambria Math" panose="02040503050406030204" pitchFamily="18" charset="0"/>
                          </a:rPr>
                          <m:t>(</m:t>
                        </m:r>
                        <m:r>
                          <a:rPr lang="it-IT" sz="2000" b="1" i="1" dirty="0" smtClean="0">
                            <a:latin typeface="Cambria Math" panose="02040503050406030204" pitchFamily="18" charset="0"/>
                          </a:rPr>
                          <m:t>𝝎</m:t>
                        </m:r>
                      </m:e>
                      <m:sub>
                        <m:r>
                          <a:rPr lang="it-IT" sz="2000" b="0" i="1" dirty="0" smtClean="0">
                            <a:latin typeface="Cambria Math" panose="02040503050406030204" pitchFamily="18" charset="0"/>
                          </a:rPr>
                          <m:t>𝑘</m:t>
                        </m:r>
                      </m:sub>
                    </m:sSub>
                    <m:r>
                      <a:rPr lang="it-IT" sz="2000" b="0" i="1" dirty="0" smtClean="0">
                        <a:latin typeface="Cambria Math" panose="02040503050406030204" pitchFamily="18" charset="0"/>
                      </a:rPr>
                      <m:t>+</m:t>
                    </m:r>
                    <m:sSub>
                      <m:sSubPr>
                        <m:ctrlPr>
                          <a:rPr lang="it-IT" sz="2000" b="0" i="1" dirty="0" smtClean="0">
                            <a:latin typeface="Cambria Math" panose="02040503050406030204" pitchFamily="18" charset="0"/>
                          </a:rPr>
                        </m:ctrlPr>
                      </m:sSubPr>
                      <m:e>
                        <m:r>
                          <a:rPr lang="it-IT" sz="2000" b="1" i="1" dirty="0" smtClean="0">
                            <a:latin typeface="Cambria Math" panose="02040503050406030204" pitchFamily="18" charset="0"/>
                          </a:rPr>
                          <m:t>𝝎</m:t>
                        </m:r>
                      </m:e>
                      <m:sub>
                        <m:r>
                          <a:rPr lang="it-IT" sz="2000" b="0" i="1" dirty="0" smtClean="0">
                            <a:latin typeface="Cambria Math" panose="02040503050406030204" pitchFamily="18" charset="0"/>
                          </a:rPr>
                          <m:t>𝑘</m:t>
                        </m:r>
                        <m:r>
                          <a:rPr lang="it-IT" sz="2000" b="0" i="1" dirty="0" smtClean="0">
                            <a:latin typeface="Cambria Math" panose="02040503050406030204" pitchFamily="18" charset="0"/>
                          </a:rPr>
                          <m:t>−1</m:t>
                        </m:r>
                      </m:sub>
                    </m:sSub>
                    <m:r>
                      <a:rPr lang="it-IT" sz="2000" b="0" i="1" dirty="0" smtClean="0">
                        <a:latin typeface="Cambria Math" panose="02040503050406030204" pitchFamily="18" charset="0"/>
                      </a:rPr>
                      <m:t>)</m:t>
                    </m:r>
                  </m:oMath>
                </a14:m>
                <a:br>
                  <a:rPr lang="it-IT" sz="2000" dirty="0"/>
                </a:br>
                <a:br>
                  <a:rPr lang="it-IT" sz="2000" dirty="0"/>
                </a:br>
                <a:endParaRPr lang="it-IT" sz="2000" b="0" dirty="0"/>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b="-13324"/>
                </a:stretch>
              </a:blipFill>
            </p:spPr>
            <p:txBody>
              <a:bodyPr/>
              <a:lstStyle/>
              <a:p>
                <a:r>
                  <a:rPr lang="en-GB">
                    <a:noFill/>
                  </a:rPr>
                  <a:t> </a:t>
                </a:r>
              </a:p>
            </p:txBody>
          </p:sp>
        </mc:Fallback>
      </mc:AlternateContent>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Mathematical Background</a:t>
            </a:r>
          </a:p>
        </p:txBody>
      </p:sp>
    </p:spTree>
    <p:extLst>
      <p:ext uri="{BB962C8B-B14F-4D97-AF65-F5344CB8AC3E}">
        <p14:creationId xmlns:p14="http://schemas.microsoft.com/office/powerpoint/2010/main" val="2904165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4 –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2" y="1458126"/>
            <a:ext cx="10327683" cy="5034746"/>
          </a:xfrm>
          <a:prstGeom prst="rect">
            <a:avLst/>
          </a:prstGeom>
        </p:spPr>
      </p:pic>
    </p:spTree>
    <p:extLst>
      <p:ext uri="{BB962C8B-B14F-4D97-AF65-F5344CB8AC3E}">
        <p14:creationId xmlns:p14="http://schemas.microsoft.com/office/powerpoint/2010/main" val="2778723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4 – Non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2" y="1458126"/>
            <a:ext cx="10327683" cy="503474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8126322-0E5B-4320-8C17-A6FAD8D527C2}"/>
                  </a:ext>
                </a:extLst>
              </p14:cNvPr>
              <p14:cNvContentPartPr/>
              <p14:nvPr/>
            </p14:nvContentPartPr>
            <p14:xfrm>
              <a:off x="2020642" y="1877381"/>
              <a:ext cx="40680" cy="1010160"/>
            </p14:xfrm>
          </p:contentPart>
        </mc:Choice>
        <mc:Fallback>
          <p:pic>
            <p:nvPicPr>
              <p:cNvPr id="4" name="Ink 3">
                <a:extLst>
                  <a:ext uri="{FF2B5EF4-FFF2-40B4-BE49-F238E27FC236}">
                    <a16:creationId xmlns:a16="http://schemas.microsoft.com/office/drawing/2014/main" id="{B8126322-0E5B-4320-8C17-A6FAD8D527C2}"/>
                  </a:ext>
                </a:extLst>
              </p:cNvPr>
              <p:cNvPicPr/>
              <p:nvPr/>
            </p:nvPicPr>
            <p:blipFill>
              <a:blip r:embed="rId4"/>
              <a:stretch>
                <a:fillRect/>
              </a:stretch>
            </p:blipFill>
            <p:spPr>
              <a:xfrm>
                <a:off x="1967002" y="1769381"/>
                <a:ext cx="148320" cy="1225800"/>
              </a:xfrm>
              <a:prstGeom prst="rect">
                <a:avLst/>
              </a:prstGeom>
            </p:spPr>
          </p:pic>
        </mc:Fallback>
      </mc:AlternateContent>
    </p:spTree>
    <p:extLst>
      <p:ext uri="{BB962C8B-B14F-4D97-AF65-F5344CB8AC3E}">
        <p14:creationId xmlns:p14="http://schemas.microsoft.com/office/powerpoint/2010/main" val="12320181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4 –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2" y="1458126"/>
            <a:ext cx="10327683" cy="5034745"/>
          </a:xfrm>
          <a:prstGeom prst="rect">
            <a:avLst/>
          </a:prstGeom>
        </p:spPr>
      </p:pic>
    </p:spTree>
    <p:extLst>
      <p:ext uri="{BB962C8B-B14F-4D97-AF65-F5344CB8AC3E}">
        <p14:creationId xmlns:p14="http://schemas.microsoft.com/office/powerpoint/2010/main" val="1537927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5</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13" name="Segnaposto contenuto 2">
            <a:extLst>
              <a:ext uri="{FF2B5EF4-FFF2-40B4-BE49-F238E27FC236}">
                <a16:creationId xmlns:a16="http://schemas.microsoft.com/office/drawing/2014/main" id="{706BB6E9-4456-4DF2-8568-CB33642EB742}"/>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Faulty</a:t>
            </a:r>
            <a:r>
              <a:rPr lang="it-IT" sz="2400" b="1" dirty="0"/>
              <a:t> UWB </a:t>
            </a:r>
            <a:r>
              <a:rPr lang="it-IT" sz="2400" b="1" dirty="0" err="1"/>
              <a:t>Measurements</a:t>
            </a:r>
            <a:endParaRPr lang="it-IT" sz="2400" b="1" dirty="0"/>
          </a:p>
          <a:p>
            <a:pPr marL="0" indent="0">
              <a:lnSpc>
                <a:spcPct val="150000"/>
              </a:lnSpc>
              <a:buNone/>
            </a:pPr>
            <a:r>
              <a:rPr lang="it-IT" sz="2400" dirty="0"/>
              <a:t>The </a:t>
            </a:r>
            <a:r>
              <a:rPr lang="it-IT" sz="2400" dirty="0" err="1"/>
              <a:t>Robust</a:t>
            </a:r>
            <a:r>
              <a:rPr lang="it-IT" sz="2400" dirty="0"/>
              <a:t> </a:t>
            </a:r>
            <a:r>
              <a:rPr lang="it-IT" sz="2400" dirty="0" err="1"/>
              <a:t>estimation</a:t>
            </a:r>
            <a:r>
              <a:rPr lang="it-IT" sz="2400" dirty="0"/>
              <a:t> </a:t>
            </a:r>
            <a:r>
              <a:rPr lang="it-IT" sz="2400" dirty="0" err="1"/>
              <a:t>algorithm</a:t>
            </a:r>
            <a:r>
              <a:rPr lang="it-IT" sz="2400" dirty="0"/>
              <a:t> </a:t>
            </a:r>
            <a:r>
              <a:rPr lang="it-IT" sz="2400" dirty="0" err="1"/>
              <a:t>is</a:t>
            </a:r>
            <a:r>
              <a:rPr lang="it-IT" sz="2400" dirty="0"/>
              <a:t> put to work, </a:t>
            </a:r>
            <a:r>
              <a:rPr lang="it-IT" sz="2400" dirty="0" err="1"/>
              <a:t>again</a:t>
            </a:r>
            <a:r>
              <a:rPr lang="it-IT" sz="2400" dirty="0"/>
              <a:t> </a:t>
            </a:r>
            <a:r>
              <a:rPr lang="it-IT" sz="2400" dirty="0">
                <a:sym typeface="Wingdings" panose="05000000000000000000" pitchFamily="2" charset="2"/>
              </a:rPr>
              <a:t>:o</a:t>
            </a:r>
            <a:endParaRPr lang="it-IT" sz="2400" dirty="0"/>
          </a:p>
          <a:p>
            <a:pPr marL="0" indent="0">
              <a:lnSpc>
                <a:spcPct val="150000"/>
              </a:lnSpc>
              <a:buNone/>
            </a:pPr>
            <a:r>
              <a:rPr lang="it-IT" sz="2400" dirty="0"/>
              <a:t>The GPS </a:t>
            </a:r>
            <a:r>
              <a:rPr lang="it-IT" sz="2400" dirty="0" err="1"/>
              <a:t>measurements</a:t>
            </a:r>
            <a:r>
              <a:rPr lang="it-IT" sz="2400" dirty="0"/>
              <a:t> are </a:t>
            </a:r>
            <a:r>
              <a:rPr lang="it-IT" sz="2400" dirty="0" err="1"/>
              <a:t>contaminated</a:t>
            </a:r>
            <a:r>
              <a:rPr lang="it-IT" sz="2400" dirty="0"/>
              <a:t> by </a:t>
            </a:r>
            <a:r>
              <a:rPr lang="en-GB" sz="2400" dirty="0"/>
              <a:t>NLOS errors</a:t>
            </a:r>
            <a:r>
              <a:rPr lang="it-IT" sz="2400" dirty="0"/>
              <a:t>.</a:t>
            </a:r>
          </a:p>
          <a:p>
            <a:pPr marL="0" indent="0">
              <a:lnSpc>
                <a:spcPct val="150000"/>
              </a:lnSpc>
              <a:buNone/>
            </a:pPr>
            <a:r>
              <a:rPr lang="it-IT" sz="2400" dirty="0"/>
              <a:t>The </a:t>
            </a:r>
            <a:r>
              <a:rPr lang="it-IT" sz="2400" dirty="0" err="1"/>
              <a:t>behaviour</a:t>
            </a:r>
            <a:r>
              <a:rPr lang="it-IT" sz="2400" dirty="0"/>
              <a:t> of the " standard" KF </a:t>
            </a:r>
            <a:r>
              <a:rPr lang="it-IT" sz="2400" dirty="0" err="1"/>
              <a:t>is</a:t>
            </a:r>
            <a:r>
              <a:rPr lang="it-IT" sz="2400" dirty="0"/>
              <a:t> </a:t>
            </a:r>
            <a:r>
              <a:rPr lang="it-IT" sz="2400" dirty="0" err="1"/>
              <a:t>compared</a:t>
            </a:r>
            <a:r>
              <a:rPr lang="it-IT" sz="2400" dirty="0"/>
              <a:t> to the </a:t>
            </a:r>
            <a:r>
              <a:rPr lang="it-IT" sz="2400" dirty="0" err="1"/>
              <a:t>behaviour</a:t>
            </a:r>
            <a:r>
              <a:rPr lang="it-IT" sz="2400" dirty="0"/>
              <a:t> of the </a:t>
            </a:r>
            <a:r>
              <a:rPr lang="it-IT" sz="2400" dirty="0" err="1"/>
              <a:t>adaptively-robust</a:t>
            </a:r>
            <a:r>
              <a:rPr lang="it-IT" sz="2400" dirty="0"/>
              <a:t> one.</a:t>
            </a:r>
            <a:endParaRPr lang="it-IT" dirty="0"/>
          </a:p>
          <a:p>
            <a:pPr marL="0" indent="0">
              <a:lnSpc>
                <a:spcPct val="150000"/>
              </a:lnSpc>
              <a:buNone/>
            </a:pPr>
            <a:endParaRPr lang="it-IT" sz="2400" dirty="0"/>
          </a:p>
        </p:txBody>
      </p:sp>
    </p:spTree>
    <p:extLst>
      <p:ext uri="{BB962C8B-B14F-4D97-AF65-F5344CB8AC3E}">
        <p14:creationId xmlns:p14="http://schemas.microsoft.com/office/powerpoint/2010/main" val="291160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5</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5-1">
            <a:hlinkClick r:id="" action="ppaction://media"/>
            <a:extLst>
              <a:ext uri="{FF2B5EF4-FFF2-40B4-BE49-F238E27FC236}">
                <a16:creationId xmlns:a16="http://schemas.microsoft.com/office/drawing/2014/main" id="{470949DF-527F-4B6A-9E73-AC6AF49BDD1D}"/>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632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2">
                    <a:lumMod val="10000"/>
                  </a:schemeClr>
                </a:solidFill>
              </a:rPr>
              <a:t>Simulations</a:t>
            </a:r>
            <a:r>
              <a:rPr lang="it-IT" sz="4000" dirty="0">
                <a:solidFill>
                  <a:schemeClr val="bg2">
                    <a:lumMod val="10000"/>
                  </a:schemeClr>
                </a:solidFill>
              </a:rPr>
              <a:t>: Scenario 5</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pic>
        <p:nvPicPr>
          <p:cNvPr id="4" name="sc5-2">
            <a:hlinkClick r:id="" action="ppaction://media"/>
            <a:extLst>
              <a:ext uri="{FF2B5EF4-FFF2-40B4-BE49-F238E27FC236}">
                <a16:creationId xmlns:a16="http://schemas.microsoft.com/office/drawing/2014/main" id="{FCB61C1A-3506-4C6D-A159-D6D0A768E9D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9004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5 – Non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2" y="1458126"/>
            <a:ext cx="10327683" cy="5034745"/>
          </a:xfrm>
          <a:prstGeom prst="rect">
            <a:avLst/>
          </a:prstGeom>
        </p:spPr>
      </p:pic>
    </p:spTree>
    <p:extLst>
      <p:ext uri="{BB962C8B-B14F-4D97-AF65-F5344CB8AC3E}">
        <p14:creationId xmlns:p14="http://schemas.microsoft.com/office/powerpoint/2010/main" val="28019980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5 – </a:t>
            </a:r>
            <a:r>
              <a:rPr lang="it-IT" sz="4000" dirty="0" err="1">
                <a:solidFill>
                  <a:schemeClr val="bg2">
                    <a:lumMod val="10000"/>
                  </a:schemeClr>
                </a:solidFill>
              </a:rPr>
              <a:t>Adaptive</a:t>
            </a:r>
            <a:r>
              <a:rPr lang="it-IT" sz="4000" dirty="0">
                <a:solidFill>
                  <a:schemeClr val="bg2">
                    <a:lumMod val="1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3" y="1458126"/>
            <a:ext cx="10327681" cy="5034745"/>
          </a:xfrm>
          <a:prstGeom prst="rect">
            <a:avLst/>
          </a:prstGeom>
        </p:spPr>
      </p:pic>
    </p:spTree>
    <p:extLst>
      <p:ext uri="{BB962C8B-B14F-4D97-AF65-F5344CB8AC3E}">
        <p14:creationId xmlns:p14="http://schemas.microsoft.com/office/powerpoint/2010/main" val="24302974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bg2">
                    <a:lumMod val="10000"/>
                  </a:schemeClr>
                </a:solidFill>
              </a:rPr>
              <a:t>main_3</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118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solidFill>
                  <a:schemeClr val="bg2">
                    <a:lumMod val="10000"/>
                  </a:schemeClr>
                </a:solidFill>
              </a:rPr>
              <a:t>The </a:t>
            </a:r>
            <a:r>
              <a:rPr lang="it-IT" sz="2400" dirty="0" err="1">
                <a:solidFill>
                  <a:schemeClr val="bg2">
                    <a:lumMod val="10000"/>
                  </a:schemeClr>
                </a:solidFill>
              </a:rPr>
              <a:t>behaviour</a:t>
            </a:r>
            <a:r>
              <a:rPr lang="it-IT" sz="2400" dirty="0">
                <a:solidFill>
                  <a:schemeClr val="bg2">
                    <a:lumMod val="10000"/>
                  </a:schemeClr>
                </a:solidFill>
              </a:rPr>
              <a:t> of </a:t>
            </a:r>
            <a:r>
              <a:rPr lang="it-IT" sz="2400" dirty="0" err="1">
                <a:solidFill>
                  <a:schemeClr val="bg2">
                    <a:lumMod val="10000"/>
                  </a:schemeClr>
                </a:solidFill>
                <a:latin typeface="Courier New" panose="02070309020205020404" pitchFamily="49" charset="0"/>
                <a:cs typeface="Courier New" panose="02070309020205020404" pitchFamily="49" charset="0"/>
              </a:rPr>
              <a:t>fuse_unknown_uwb</a:t>
            </a:r>
            <a:r>
              <a:rPr lang="it-IT" sz="2400" dirty="0">
                <a:solidFill>
                  <a:schemeClr val="bg2">
                    <a:lumMod val="10000"/>
                  </a:schemeClr>
                </a:solidFill>
                <a:latin typeface="+mj-lt"/>
                <a:cs typeface="Courier New" panose="02070309020205020404" pitchFamily="49" charset="0"/>
              </a:rPr>
              <a:t> </a:t>
            </a:r>
            <a:r>
              <a:rPr lang="it-IT" sz="2400" dirty="0" err="1">
                <a:solidFill>
                  <a:schemeClr val="bg2">
                    <a:lumMod val="10000"/>
                  </a:schemeClr>
                </a:solidFill>
                <a:latin typeface="+mj-lt"/>
                <a:cs typeface="Courier New" panose="02070309020205020404" pitchFamily="49" charset="0"/>
              </a:rPr>
              <a:t>is</a:t>
            </a:r>
            <a:r>
              <a:rPr lang="it-IT" sz="2400" dirty="0">
                <a:solidFill>
                  <a:schemeClr val="bg2">
                    <a:lumMod val="10000"/>
                  </a:schemeClr>
                </a:solidFill>
                <a:latin typeface="+mj-lt"/>
                <a:cs typeface="Courier New" panose="02070309020205020404" pitchFamily="49" charset="0"/>
              </a:rPr>
              <a:t> </a:t>
            </a:r>
            <a:r>
              <a:rPr lang="it-IT" sz="2400" dirty="0" err="1">
                <a:solidFill>
                  <a:schemeClr val="bg2">
                    <a:lumMod val="10000"/>
                  </a:schemeClr>
                </a:solidFill>
                <a:latin typeface="+mj-lt"/>
                <a:cs typeface="Courier New" panose="02070309020205020404" pitchFamily="49" charset="0"/>
              </a:rPr>
              <a:t>studied</a:t>
            </a:r>
            <a:r>
              <a:rPr lang="it-IT" sz="2400" dirty="0">
                <a:solidFill>
                  <a:schemeClr val="bg2">
                    <a:lumMod val="10000"/>
                  </a:schemeClr>
                </a:solidFill>
                <a:latin typeface="+mj-lt"/>
                <a:cs typeface="Courier New" panose="02070309020205020404" pitchFamily="49" charset="0"/>
              </a:rPr>
              <a:t> with an appropriate </a:t>
            </a:r>
            <a:r>
              <a:rPr lang="it-IT" sz="2400" dirty="0" err="1">
                <a:solidFill>
                  <a:schemeClr val="bg2">
                    <a:lumMod val="10000"/>
                  </a:schemeClr>
                </a:solidFill>
                <a:latin typeface="+mj-lt"/>
                <a:cs typeface="Courier New" panose="02070309020205020404" pitchFamily="49" charset="0"/>
              </a:rPr>
              <a:t>trajectory</a:t>
            </a:r>
            <a:r>
              <a:rPr lang="it-IT" sz="2400" dirty="0">
                <a:solidFill>
                  <a:schemeClr val="bg2">
                    <a:lumMod val="10000"/>
                  </a:schemeClr>
                </a:solidFill>
                <a:latin typeface="+mj-lt"/>
                <a:cs typeface="Courier New" panose="02070309020205020404" pitchFamily="49" charset="0"/>
              </a:rPr>
              <a:t> (appropriate in the </a:t>
            </a:r>
            <a:r>
              <a:rPr lang="it-IT" sz="2400" dirty="0" err="1">
                <a:solidFill>
                  <a:schemeClr val="bg2">
                    <a:lumMod val="10000"/>
                  </a:schemeClr>
                </a:solidFill>
                <a:latin typeface="+mj-lt"/>
                <a:cs typeface="Courier New" panose="02070309020205020404" pitchFamily="49" charset="0"/>
              </a:rPr>
              <a:t>sense</a:t>
            </a:r>
            <a:r>
              <a:rPr lang="it-IT" sz="2400" dirty="0">
                <a:solidFill>
                  <a:schemeClr val="bg2">
                    <a:lumMod val="10000"/>
                  </a:schemeClr>
                </a:solidFill>
                <a:latin typeface="+mj-lt"/>
                <a:cs typeface="Courier New" panose="02070309020205020404" pitchFamily="49" charset="0"/>
              </a:rPr>
              <a:t> </a:t>
            </a:r>
            <a:r>
              <a:rPr lang="it-IT" sz="2400" dirty="0" err="1">
                <a:solidFill>
                  <a:schemeClr val="bg2">
                    <a:lumMod val="10000"/>
                  </a:schemeClr>
                </a:solidFill>
                <a:latin typeface="+mj-lt"/>
                <a:cs typeface="Courier New" panose="02070309020205020404" pitchFamily="49" charset="0"/>
              </a:rPr>
              <a:t>that</a:t>
            </a:r>
            <a:r>
              <a:rPr lang="it-IT" sz="2400" dirty="0">
                <a:solidFill>
                  <a:schemeClr val="bg2">
                    <a:lumMod val="10000"/>
                  </a:schemeClr>
                </a:solidFill>
                <a:latin typeface="+mj-lt"/>
                <a:cs typeface="Courier New" panose="02070309020205020404" pitchFamily="49" charset="0"/>
              </a:rPr>
              <a:t> </a:t>
            </a:r>
            <a:r>
              <a:rPr lang="it-IT" sz="2400" dirty="0" err="1">
                <a:solidFill>
                  <a:schemeClr val="bg2">
                    <a:lumMod val="10000"/>
                  </a:schemeClr>
                </a:solidFill>
                <a:latin typeface="+mj-lt"/>
                <a:cs typeface="Courier New" panose="02070309020205020404" pitchFamily="49" charset="0"/>
              </a:rPr>
              <a:t>it</a:t>
            </a:r>
            <a:r>
              <a:rPr lang="it-IT" sz="2400" dirty="0">
                <a:solidFill>
                  <a:schemeClr val="bg2">
                    <a:lumMod val="10000"/>
                  </a:schemeClr>
                </a:solidFill>
                <a:latin typeface="+mj-lt"/>
                <a:cs typeface="Courier New" panose="02070309020205020404" pitchFamily="49" charset="0"/>
              </a:rPr>
              <a:t> </a:t>
            </a:r>
            <a:r>
              <a:rPr lang="it-IT" sz="2400" dirty="0" err="1">
                <a:solidFill>
                  <a:schemeClr val="bg2">
                    <a:lumMod val="10000"/>
                  </a:schemeClr>
                </a:solidFill>
                <a:latin typeface="+mj-lt"/>
                <a:cs typeface="Courier New" panose="02070309020205020404" pitchFamily="49" charset="0"/>
              </a:rPr>
              <a:t>is</a:t>
            </a:r>
            <a:r>
              <a:rPr lang="it-IT" sz="2400" dirty="0">
                <a:solidFill>
                  <a:schemeClr val="bg2">
                    <a:lumMod val="10000"/>
                  </a:schemeClr>
                </a:solidFill>
                <a:latin typeface="+mj-lt"/>
                <a:cs typeface="Courier New" panose="02070309020205020404" pitchFamily="49" charset="0"/>
              </a:rPr>
              <a:t> not </a:t>
            </a:r>
            <a:r>
              <a:rPr lang="it-IT" sz="2400" dirty="0" err="1">
                <a:solidFill>
                  <a:schemeClr val="bg2">
                    <a:lumMod val="10000"/>
                  </a:schemeClr>
                </a:solidFill>
                <a:latin typeface="+mj-lt"/>
                <a:cs typeface="Courier New" panose="02070309020205020404" pitchFamily="49" charset="0"/>
              </a:rPr>
              <a:t>singular</a:t>
            </a:r>
            <a:r>
              <a:rPr lang="it-IT" sz="2400" dirty="0">
                <a:solidFill>
                  <a:schemeClr val="bg2">
                    <a:lumMod val="10000"/>
                  </a:schemeClr>
                </a:solidFill>
                <a:latin typeface="+mj-lt"/>
                <a:cs typeface="Courier New" panose="02070309020205020404" pitchFamily="49" charset="0"/>
              </a:rPr>
              <a:t>).</a:t>
            </a:r>
          </a:p>
          <a:p>
            <a:pPr marL="0" indent="0">
              <a:buNone/>
            </a:pPr>
            <a:r>
              <a:rPr lang="it-IT" sz="2400" dirty="0" err="1">
                <a:solidFill>
                  <a:schemeClr val="bg2">
                    <a:lumMod val="10000"/>
                  </a:schemeClr>
                </a:solidFill>
              </a:rPr>
              <a:t>It</a:t>
            </a:r>
            <a:r>
              <a:rPr lang="it-IT" sz="2400" dirty="0">
                <a:solidFill>
                  <a:schemeClr val="bg2">
                    <a:lumMod val="10000"/>
                  </a:schemeClr>
                </a:solidFill>
              </a:rPr>
              <a:t> </a:t>
            </a:r>
            <a:r>
              <a:rPr lang="it-IT" sz="2400" dirty="0" err="1">
                <a:solidFill>
                  <a:schemeClr val="bg2">
                    <a:lumMod val="10000"/>
                  </a:schemeClr>
                </a:solidFill>
              </a:rPr>
              <a:t>is</a:t>
            </a:r>
            <a:r>
              <a:rPr lang="it-IT" sz="2400" dirty="0">
                <a:solidFill>
                  <a:schemeClr val="bg2">
                    <a:lumMod val="10000"/>
                  </a:schemeClr>
                </a:solidFill>
              </a:rPr>
              <a:t> first </a:t>
            </a:r>
            <a:r>
              <a:rPr lang="it-IT" sz="2400" dirty="0" err="1">
                <a:solidFill>
                  <a:schemeClr val="bg2">
                    <a:lumMod val="10000"/>
                  </a:schemeClr>
                </a:solidFill>
              </a:rPr>
              <a:t>showed</a:t>
            </a:r>
            <a:r>
              <a:rPr lang="it-IT" sz="2400" dirty="0">
                <a:solidFill>
                  <a:schemeClr val="bg2">
                    <a:lumMod val="10000"/>
                  </a:schemeClr>
                </a:solidFill>
              </a:rPr>
              <a:t> </a:t>
            </a:r>
            <a:r>
              <a:rPr lang="it-IT" sz="2400" dirty="0" err="1">
                <a:solidFill>
                  <a:schemeClr val="bg2">
                    <a:lumMod val="10000"/>
                  </a:schemeClr>
                </a:solidFill>
              </a:rPr>
              <a:t>how</a:t>
            </a:r>
            <a:r>
              <a:rPr lang="it-IT" sz="2400" dirty="0">
                <a:solidFill>
                  <a:schemeClr val="bg2">
                    <a:lumMod val="10000"/>
                  </a:schemeClr>
                </a:solidFill>
              </a:rPr>
              <a:t> accurate dead-</a:t>
            </a:r>
            <a:r>
              <a:rPr lang="it-IT" sz="2400" dirty="0" err="1">
                <a:solidFill>
                  <a:schemeClr val="bg2">
                    <a:lumMod val="10000"/>
                  </a:schemeClr>
                </a:solidFill>
              </a:rPr>
              <a:t>reckoning</a:t>
            </a:r>
            <a:r>
              <a:rPr lang="it-IT" sz="2400" dirty="0">
                <a:solidFill>
                  <a:schemeClr val="bg2">
                    <a:lumMod val="10000"/>
                  </a:schemeClr>
                </a:solidFill>
              </a:rPr>
              <a:t> </a:t>
            </a:r>
            <a:r>
              <a:rPr lang="it-IT" sz="2400" dirty="0" err="1">
                <a:solidFill>
                  <a:schemeClr val="bg2">
                    <a:lumMod val="10000"/>
                  </a:schemeClr>
                </a:solidFill>
              </a:rPr>
              <a:t>navigation</a:t>
            </a:r>
            <a:r>
              <a:rPr lang="it-IT" sz="2400" dirty="0">
                <a:solidFill>
                  <a:schemeClr val="bg2">
                    <a:lumMod val="10000"/>
                  </a:schemeClr>
                </a:solidFill>
              </a:rPr>
              <a:t> </a:t>
            </a:r>
            <a:r>
              <a:rPr lang="it-IT" sz="2400" dirty="0" err="1">
                <a:solidFill>
                  <a:schemeClr val="bg2">
                    <a:lumMod val="10000"/>
                  </a:schemeClr>
                </a:solidFill>
              </a:rPr>
              <a:t>is</a:t>
            </a:r>
            <a:r>
              <a:rPr lang="it-IT" sz="2400" dirty="0">
                <a:solidFill>
                  <a:schemeClr val="bg2">
                    <a:lumMod val="10000"/>
                  </a:schemeClr>
                </a:solidFill>
              </a:rPr>
              <a:t>.</a:t>
            </a:r>
          </a:p>
          <a:p>
            <a:pPr marL="0" indent="0">
              <a:buNone/>
            </a:pPr>
            <a:r>
              <a:rPr lang="it-IT" sz="2400" dirty="0" err="1">
                <a:solidFill>
                  <a:schemeClr val="bg2">
                    <a:lumMod val="10000"/>
                  </a:schemeClr>
                </a:solidFill>
              </a:rPr>
              <a:t>Then</a:t>
            </a:r>
            <a:r>
              <a:rPr lang="it-IT" sz="2400" dirty="0">
                <a:solidFill>
                  <a:schemeClr val="bg2">
                    <a:lumMod val="10000"/>
                  </a:schemeClr>
                </a:solidFill>
              </a:rPr>
              <a:t>, </a:t>
            </a:r>
            <a:r>
              <a:rPr lang="it-IT" sz="2400" dirty="0" err="1">
                <a:solidFill>
                  <a:schemeClr val="bg2">
                    <a:lumMod val="10000"/>
                  </a:schemeClr>
                </a:solidFill>
              </a:rPr>
              <a:t>it</a:t>
            </a:r>
            <a:r>
              <a:rPr lang="it-IT" sz="2400" dirty="0">
                <a:solidFill>
                  <a:schemeClr val="bg2">
                    <a:lumMod val="10000"/>
                  </a:schemeClr>
                </a:solidFill>
              </a:rPr>
              <a:t> </a:t>
            </a:r>
            <a:r>
              <a:rPr lang="it-IT" sz="2400" dirty="0" err="1">
                <a:solidFill>
                  <a:schemeClr val="bg2">
                    <a:lumMod val="10000"/>
                  </a:schemeClr>
                </a:solidFill>
              </a:rPr>
              <a:t>is</a:t>
            </a:r>
            <a:r>
              <a:rPr lang="it-IT" sz="2400" dirty="0">
                <a:solidFill>
                  <a:schemeClr val="bg2">
                    <a:lumMod val="10000"/>
                  </a:schemeClr>
                </a:solidFill>
              </a:rPr>
              <a:t> </a:t>
            </a:r>
            <a:r>
              <a:rPr lang="it-IT" sz="2400" dirty="0" err="1">
                <a:solidFill>
                  <a:schemeClr val="bg2">
                    <a:lumMod val="10000"/>
                  </a:schemeClr>
                </a:solidFill>
              </a:rPr>
              <a:t>compared</a:t>
            </a:r>
            <a:r>
              <a:rPr lang="it-IT" sz="2400" dirty="0">
                <a:solidFill>
                  <a:schemeClr val="bg2">
                    <a:lumMod val="10000"/>
                  </a:schemeClr>
                </a:solidFill>
              </a:rPr>
              <a:t> to the performance of the SLAM </a:t>
            </a:r>
            <a:r>
              <a:rPr lang="it-IT" sz="2400" dirty="0" err="1">
                <a:solidFill>
                  <a:schemeClr val="bg2">
                    <a:lumMod val="10000"/>
                  </a:schemeClr>
                </a:solidFill>
              </a:rPr>
              <a:t>algorithm</a:t>
            </a:r>
            <a:r>
              <a:rPr lang="it-IT" sz="2400" dirty="0">
                <a:solidFill>
                  <a:schemeClr val="bg2">
                    <a:lumMod val="10000"/>
                  </a:schemeClr>
                </a:solidFill>
              </a:rPr>
              <a:t>.</a:t>
            </a:r>
          </a:p>
          <a:p>
            <a:pPr marL="0" indent="0">
              <a:buNone/>
            </a:pPr>
            <a:endParaRPr lang="it-IT" sz="2400" dirty="0">
              <a:solidFill>
                <a:schemeClr val="bg2">
                  <a:lumMod val="10000"/>
                </a:schemeClr>
              </a:solidFill>
            </a:endParaRPr>
          </a:p>
          <a:p>
            <a:pPr marL="0" indent="0">
              <a:buNone/>
            </a:pPr>
            <a:r>
              <a:rPr lang="it-IT" sz="2400" dirty="0">
                <a:solidFill>
                  <a:schemeClr val="bg2">
                    <a:lumMod val="10000"/>
                  </a:schemeClr>
                </a:solidFill>
              </a:rPr>
              <a:t>The duration of the </a:t>
            </a:r>
            <a:r>
              <a:rPr lang="it-IT" sz="2400" dirty="0" err="1">
                <a:solidFill>
                  <a:schemeClr val="bg2">
                    <a:lumMod val="10000"/>
                  </a:schemeClr>
                </a:solidFill>
              </a:rPr>
              <a:t>simulated</a:t>
            </a:r>
            <a:r>
              <a:rPr lang="it-IT" sz="2400" dirty="0">
                <a:solidFill>
                  <a:schemeClr val="bg2">
                    <a:lumMod val="10000"/>
                  </a:schemeClr>
                </a:solidFill>
              </a:rPr>
              <a:t> scenario </a:t>
            </a:r>
            <a:r>
              <a:rPr lang="it-IT" sz="2400" dirty="0" err="1">
                <a:solidFill>
                  <a:schemeClr val="bg2">
                    <a:lumMod val="10000"/>
                  </a:schemeClr>
                </a:solidFill>
              </a:rPr>
              <a:t>is</a:t>
            </a:r>
            <a:r>
              <a:rPr lang="it-IT" sz="2400" dirty="0">
                <a:solidFill>
                  <a:schemeClr val="bg2">
                    <a:lumMod val="10000"/>
                  </a:schemeClr>
                </a:solidFill>
              </a:rPr>
              <a:t> 40 seconds.</a:t>
            </a:r>
          </a:p>
        </p:txBody>
      </p:sp>
    </p:spTree>
    <p:extLst>
      <p:ext uri="{BB962C8B-B14F-4D97-AF65-F5344CB8AC3E}">
        <p14:creationId xmlns:p14="http://schemas.microsoft.com/office/powerpoint/2010/main" val="8171608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B5D27-1570-44C9-99A5-30EB72530CA8}"/>
              </a:ext>
            </a:extLst>
          </p:cNvPr>
          <p:cNvSpPr>
            <a:spLocks noGrp="1"/>
          </p:cNvSpPr>
          <p:nvPr>
            <p:ph type="sldNum" sz="quarter" idx="12"/>
          </p:nvPr>
        </p:nvSpPr>
        <p:spPr/>
        <p:txBody>
          <a:bodyPr/>
          <a:lstStyle/>
          <a:p>
            <a:fld id="{DABCF107-DE6B-47E1-9D5C-4C7601200B0D}" type="slidenum">
              <a:rPr lang="it-IT" smtClean="0"/>
              <a:t>119</a:t>
            </a:fld>
            <a:endParaRPr lang="it-IT"/>
          </a:p>
        </p:txBody>
      </p:sp>
      <p:pic>
        <p:nvPicPr>
          <p:cNvPr id="5" name="main_3_off">
            <a:hlinkClick r:id="" action="ppaction://media"/>
            <a:extLst>
              <a:ext uri="{FF2B5EF4-FFF2-40B4-BE49-F238E27FC236}">
                <a16:creationId xmlns:a16="http://schemas.microsoft.com/office/drawing/2014/main" id="{B4F48F91-9444-428C-8BFA-4AB2EC81E80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0946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2">
                    <a:lumMod val="50000"/>
                  </a:schemeClr>
                </a:solidFill>
              </a:rPr>
              <a:t>StrapDown</a:t>
            </a:r>
            <a:r>
              <a:rPr lang="it-IT" sz="4000" dirty="0">
                <a:solidFill>
                  <a:schemeClr val="accent2">
                    <a:lumMod val="50000"/>
                  </a:schemeClr>
                </a:solidFill>
              </a:rPr>
              <a:t> Platform</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Mathematical Background</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CAA16A7D-603A-44EA-8B88-702A2AB6A372}"/>
                  </a:ext>
                </a:extLst>
              </p:cNvPr>
              <p:cNvSpPr txBox="1">
                <a:spLocks/>
              </p:cNvSpPr>
              <p:nvPr/>
            </p:nvSpPr>
            <p:spPr>
              <a:xfrm>
                <a:off x="6172202"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Low-cost IMU </a:t>
                </a:r>
                <a:r>
                  <a:rPr lang="it-IT" sz="2000" dirty="0" err="1"/>
                  <a:t>is</a:t>
                </a:r>
                <a:r>
                  <a:rPr lang="it-IT" sz="2000" dirty="0"/>
                  <a:t> </a:t>
                </a:r>
                <a:r>
                  <a:rPr lang="it-IT" sz="2000" dirty="0" err="1"/>
                  <a:t>mounted</a:t>
                </a:r>
                <a:r>
                  <a:rPr lang="it-IT" sz="2000" dirty="0"/>
                  <a:t> </a:t>
                </a:r>
                <a:r>
                  <a:rPr lang="it-IT" sz="2000" dirty="0" err="1"/>
                  <a:t>solidal</a:t>
                </a:r>
                <a:r>
                  <a:rPr lang="it-IT" sz="2000" dirty="0"/>
                  <a:t> to the UAV body: </a:t>
                </a:r>
                <a:r>
                  <a:rPr lang="it-IT" sz="2000" dirty="0" err="1"/>
                  <a:t>StrapDown</a:t>
                </a:r>
                <a:r>
                  <a:rPr lang="it-IT" sz="2000" dirty="0"/>
                  <a:t> Platform</a:t>
                </a:r>
              </a:p>
              <a:p>
                <a:pPr>
                  <a:lnSpc>
                    <a:spcPct val="150000"/>
                  </a:lnSpc>
                </a:pPr>
                <a:r>
                  <a:rPr lang="it-IT" sz="2000" dirty="0" err="1"/>
                  <a:t>Simplifications</a:t>
                </a:r>
                <a:r>
                  <a:rPr lang="it-IT" sz="2000" dirty="0"/>
                  <a:t>:</a:t>
                </a:r>
              </a:p>
              <a:p>
                <a:pPr lvl="1">
                  <a:spcBef>
                    <a:spcPts val="1000"/>
                  </a:spcBef>
                </a:pPr>
                <a:r>
                  <a:rPr lang="it-IT" sz="2000" dirty="0" err="1"/>
                  <a:t>Neglected</a:t>
                </a:r>
                <a:r>
                  <a:rPr lang="it-IT" sz="2000" dirty="0"/>
                  <a:t> Earth </a:t>
                </a:r>
                <a:r>
                  <a:rPr lang="it-IT" sz="2000" dirty="0" err="1"/>
                  <a:t>rotation</a:t>
                </a:r>
                <a:r>
                  <a:rPr lang="it-IT" sz="2000" dirty="0"/>
                  <a:t> (n </a:t>
                </a:r>
                <a:r>
                  <a:rPr lang="it-IT" sz="2000" dirty="0" err="1"/>
                  <a:t>is</a:t>
                </a:r>
                <a:r>
                  <a:rPr lang="it-IT" sz="2000" dirty="0"/>
                  <a:t> </a:t>
                </a:r>
                <a:r>
                  <a:rPr lang="it-IT" sz="2000" dirty="0" err="1"/>
                  <a:t>inertial</a:t>
                </a:r>
                <a:r>
                  <a:rPr lang="it-IT" sz="2000" dirty="0"/>
                  <a:t>)</a:t>
                </a:r>
              </a:p>
              <a:p>
                <a:pPr lvl="1">
                  <a:spcBef>
                    <a:spcPts val="1000"/>
                  </a:spcBef>
                </a:pPr>
                <a:r>
                  <a:rPr lang="it-IT" sz="2000" dirty="0"/>
                  <a:t>Earth </a:t>
                </a:r>
                <a:r>
                  <a:rPr lang="it-IT" sz="2000" dirty="0" err="1"/>
                  <a:t>is</a:t>
                </a:r>
                <a:r>
                  <a:rPr lang="it-IT" sz="2000" dirty="0"/>
                  <a:t> </a:t>
                </a:r>
                <a:r>
                  <a:rPr lang="it-IT" sz="2000" dirty="0" err="1"/>
                  <a:t>considered</a:t>
                </a:r>
                <a:r>
                  <a:rPr lang="it-IT" sz="2000" dirty="0"/>
                  <a:t> </a:t>
                </a:r>
                <a:r>
                  <a:rPr lang="it-IT" sz="2000" dirty="0" err="1"/>
                  <a:t>as</a:t>
                </a:r>
                <a:r>
                  <a:rPr lang="it-IT" sz="2000" dirty="0"/>
                  <a:t> </a:t>
                </a:r>
                <a:r>
                  <a:rPr lang="it-IT" sz="2000" dirty="0" err="1"/>
                  <a:t>flat</a:t>
                </a:r>
                <a:r>
                  <a:rPr lang="it-IT" sz="2000" dirty="0"/>
                  <a:t> (</a:t>
                </a:r>
                <a:r>
                  <a:rPr lang="it-IT" sz="2000" dirty="0" err="1"/>
                  <a:t>Cartesian</a:t>
                </a:r>
                <a:r>
                  <a:rPr lang="it-IT" sz="2000" dirty="0"/>
                  <a:t> CS)</a:t>
                </a:r>
              </a:p>
              <a:p>
                <a:pPr>
                  <a:lnSpc>
                    <a:spcPct val="150000"/>
                  </a:lnSpc>
                </a:pPr>
                <a:r>
                  <a:rPr lang="it-IT" sz="2000" dirty="0"/>
                  <a:t>The </a:t>
                </a:r>
                <a:r>
                  <a:rPr lang="it-IT" sz="2000" dirty="0" err="1"/>
                  <a:t>equations</a:t>
                </a:r>
                <a:r>
                  <a:rPr lang="it-IT" sz="2000" dirty="0"/>
                  <a:t> </a:t>
                </a:r>
                <a:r>
                  <a:rPr lang="it-IT" sz="2000" dirty="0" err="1"/>
                  <a:t>used</a:t>
                </a:r>
                <a:r>
                  <a:rPr lang="it-IT" sz="2000" dirty="0"/>
                  <a:t> are the following:</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smtClean="0">
                              <a:latin typeface="Cambria Math" panose="02040503050406030204" pitchFamily="18" charset="0"/>
                            </a:rPr>
                          </m:ctrlPr>
                        </m:sSubSupPr>
                        <m:e>
                          <m:r>
                            <a:rPr lang="it-IT" sz="2000" b="1" i="1" smtClean="0">
                              <a:latin typeface="Cambria Math" panose="02040503050406030204" pitchFamily="18" charset="0"/>
                            </a:rPr>
                            <m:t>𝝎</m:t>
                          </m:r>
                        </m:e>
                        <m:sub>
                          <m:r>
                            <a:rPr lang="it-IT" sz="2000" b="0" i="1" smtClean="0">
                              <a:latin typeface="Cambria Math" panose="02040503050406030204" pitchFamily="18" charset="0"/>
                            </a:rPr>
                            <m:t>𝑏𝑛</m:t>
                          </m:r>
                        </m:sub>
                        <m:sup>
                          <m:r>
                            <a:rPr lang="it-IT" sz="2000" b="0" i="1" smtClean="0">
                              <a:latin typeface="Cambria Math" panose="02040503050406030204" pitchFamily="18" charset="0"/>
                            </a:rPr>
                            <m:t>𝑛</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𝑏</m:t>
                          </m:r>
                        </m:sub>
                        <m:sup>
                          <m:r>
                            <a:rPr lang="it-IT" sz="2000" i="1">
                              <a:latin typeface="Cambria Math" panose="02040503050406030204" pitchFamily="18" charset="0"/>
                            </a:rPr>
                            <m:t>𝑛</m:t>
                          </m:r>
                        </m:sup>
                      </m:sSubSup>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𝝎</m:t>
                          </m:r>
                        </m:e>
                        <m:sub>
                          <m:r>
                            <a:rPr lang="it-IT" sz="2000" b="0" i="1" smtClean="0">
                              <a:latin typeface="Cambria Math" panose="02040503050406030204" pitchFamily="18" charset="0"/>
                            </a:rPr>
                            <m:t>𝑖𝑏</m:t>
                          </m:r>
                        </m:sub>
                        <m:sup>
                          <m:r>
                            <a:rPr lang="it-IT" sz="2000" b="0" i="1" smtClean="0">
                              <a:latin typeface="Cambria Math" panose="02040503050406030204" pitchFamily="18" charset="0"/>
                            </a:rPr>
                            <m:t>𝑏</m:t>
                          </m:r>
                        </m:sup>
                      </m:sSubSup>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it-IT" sz="2000" i="1">
                              <a:latin typeface="Cambria Math" panose="02040503050406030204" pitchFamily="18" charset="0"/>
                            </a:rPr>
                          </m:ctrlPr>
                        </m:s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𝒗</m:t>
                              </m:r>
                            </m:e>
                          </m:acc>
                        </m:e>
                        <m:sup>
                          <m:r>
                            <a:rPr lang="it-IT" sz="2000" i="1">
                              <a:latin typeface="Cambria Math" panose="02040503050406030204" pitchFamily="18" charset="0"/>
                            </a:rPr>
                            <m:t>𝑛</m:t>
                          </m:r>
                        </m:sup>
                      </m:s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𝑏</m:t>
                          </m:r>
                        </m:sub>
                        <m:sup>
                          <m:r>
                            <a:rPr lang="it-IT" sz="2000" i="1">
                              <a:latin typeface="Cambria Math" panose="02040503050406030204" pitchFamily="18" charset="0"/>
                            </a:rPr>
                            <m:t>𝑛</m:t>
                          </m:r>
                        </m:sup>
                      </m:sSubSup>
                      <m:sSup>
                        <m:sSupPr>
                          <m:ctrlPr>
                            <a:rPr lang="it-IT" sz="2000" b="0" i="1" smtClean="0">
                              <a:latin typeface="Cambria Math" panose="02040503050406030204" pitchFamily="18" charset="0"/>
                            </a:rPr>
                          </m:ctrlPr>
                        </m:sSupPr>
                        <m:e>
                          <m:r>
                            <a:rPr lang="it-IT" sz="2000" b="1" i="1" smtClean="0">
                              <a:latin typeface="Cambria Math" panose="02040503050406030204" pitchFamily="18" charset="0"/>
                            </a:rPr>
                            <m:t>𝒇</m:t>
                          </m:r>
                        </m:e>
                        <m:sup>
                          <m:r>
                            <a:rPr lang="it-IT" sz="2000" b="0" i="1" smtClean="0">
                              <a:latin typeface="Cambria Math" panose="02040503050406030204" pitchFamily="18" charset="0"/>
                            </a:rPr>
                            <m:t>𝑏</m:t>
                          </m:r>
                        </m:sup>
                      </m:sSup>
                      <m:r>
                        <a:rPr lang="it-IT" sz="2000" i="1">
                          <a:latin typeface="Cambria Math" panose="02040503050406030204" pitchFamily="18" charset="0"/>
                        </a:rPr>
                        <m:t>+</m:t>
                      </m:r>
                      <m:sSup>
                        <m:sSupPr>
                          <m:ctrlPr>
                            <a:rPr lang="it-IT" sz="2000" i="1">
                              <a:latin typeface="Cambria Math" panose="02040503050406030204" pitchFamily="18" charset="0"/>
                            </a:rPr>
                          </m:ctrlPr>
                        </m:sSupPr>
                        <m:e>
                          <m:r>
                            <a:rPr lang="it-IT" sz="2000" b="1" i="1">
                              <a:latin typeface="Cambria Math" panose="02040503050406030204" pitchFamily="18" charset="0"/>
                            </a:rPr>
                            <m:t>𝒈</m:t>
                          </m:r>
                        </m:e>
                        <m:sup>
                          <m:r>
                            <a:rPr lang="it-IT" sz="2000" i="1">
                              <a:latin typeface="Cambria Math" panose="02040503050406030204" pitchFamily="18" charset="0"/>
                            </a:rPr>
                            <m:t>𝑛</m:t>
                          </m:r>
                        </m:sup>
                      </m:sSup>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i="1">
                                  <a:latin typeface="Cambria Math" panose="02040503050406030204" pitchFamily="18" charset="0"/>
                                </a:rPr>
                                <m:t>𝐶</m:t>
                              </m:r>
                            </m:e>
                          </m:acc>
                        </m:e>
                        <m:sub>
                          <m:r>
                            <a:rPr lang="it-IT" sz="2000" i="1">
                              <a:latin typeface="Cambria Math" panose="02040503050406030204" pitchFamily="18" charset="0"/>
                            </a:rPr>
                            <m:t>𝑏</m:t>
                          </m:r>
                        </m:sub>
                        <m:sup>
                          <m:r>
                            <a:rPr lang="it-IT" sz="2000" i="1">
                              <a:latin typeface="Cambria Math" panose="02040503050406030204" pitchFamily="18" charset="0"/>
                            </a:rPr>
                            <m:t>𝑛</m:t>
                          </m:r>
                        </m:sup>
                      </m:sSubSup>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sSubSup>
                            <m:sSubSupPr>
                              <m:ctrlPr>
                                <a:rPr lang="it-IT" sz="2000" i="1">
                                  <a:latin typeface="Cambria Math" panose="02040503050406030204" pitchFamily="18" charset="0"/>
                                </a:rPr>
                              </m:ctrlPr>
                            </m:sSubSupPr>
                            <m:e>
                              <m:r>
                                <a:rPr lang="it-IT" sz="2000" b="1" i="1">
                                  <a:latin typeface="Cambria Math" panose="02040503050406030204" pitchFamily="18" charset="0"/>
                                </a:rPr>
                                <m:t>𝝎</m:t>
                              </m:r>
                            </m:e>
                            <m:sub>
                              <m:r>
                                <a:rPr lang="it-IT" sz="2000" b="0" i="1" smtClean="0">
                                  <a:latin typeface="Cambria Math" panose="02040503050406030204" pitchFamily="18" charset="0"/>
                                </a:rPr>
                                <m:t>𝑛𝑏</m:t>
                              </m:r>
                            </m:sub>
                            <m:sup>
                              <m:r>
                                <a:rPr lang="it-IT" sz="2000" i="1">
                                  <a:latin typeface="Cambria Math" panose="02040503050406030204" pitchFamily="18" charset="0"/>
                                </a:rPr>
                                <m:t>𝑛</m:t>
                              </m:r>
                            </m:sup>
                          </m:sSubSup>
                          <m:r>
                            <a:rPr lang="it-IT" sz="2000" i="1">
                              <a:latin typeface="Cambria Math" panose="02040503050406030204" pitchFamily="18" charset="0"/>
                              <a:ea typeface="Cambria Math" panose="02040503050406030204" pitchFamily="18" charset="0"/>
                            </a:rPr>
                            <m:t>×</m:t>
                          </m:r>
                        </m:e>
                      </m:d>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𝑏</m:t>
                          </m:r>
                        </m:sub>
                        <m:sup>
                          <m:r>
                            <a:rPr lang="it-IT" sz="2000" i="1">
                              <a:latin typeface="Cambria Math" panose="02040503050406030204" pitchFamily="18" charset="0"/>
                            </a:rPr>
                            <m:t>𝑛</m:t>
                          </m:r>
                        </m:sup>
                      </m:sSubSup>
                    </m:oMath>
                  </m:oMathPara>
                </a14:m>
                <a:endParaRPr lang="it-IT" sz="2000" dirty="0"/>
              </a:p>
            </p:txBody>
          </p:sp>
        </mc:Choice>
        <mc:Fallback xmlns="">
          <p:sp>
            <p:nvSpPr>
              <p:cNvPr id="4" name="Segnaposto contenuto 2">
                <a:extLst>
                  <a:ext uri="{FF2B5EF4-FFF2-40B4-BE49-F238E27FC236}">
                    <a16:creationId xmlns:a16="http://schemas.microsoft.com/office/drawing/2014/main" id="{CAA16A7D-603A-44EA-8B88-702A2AB6A372}"/>
                  </a:ext>
                </a:extLst>
              </p:cNvPr>
              <p:cNvSpPr txBox="1">
                <a:spLocks noRot="1" noChangeAspect="1" noMove="1" noResize="1" noEditPoints="1" noAdjustHandles="1" noChangeArrowheads="1" noChangeShapeType="1" noTextEdit="1"/>
              </p:cNvSpPr>
              <p:nvPr/>
            </p:nvSpPr>
            <p:spPr>
              <a:xfrm>
                <a:off x="6172202" y="1551600"/>
                <a:ext cx="5181600" cy="4351338"/>
              </a:xfrm>
              <a:prstGeom prst="rect">
                <a:avLst/>
              </a:prstGeom>
              <a:blipFill>
                <a:blip r:embed="rId2"/>
                <a:stretch>
                  <a:fillRect l="-1059" t="-1403"/>
                </a:stretch>
              </a:blipFill>
            </p:spPr>
            <p:txBody>
              <a:bodyPr/>
              <a:lstStyle/>
              <a:p>
                <a:r>
                  <a:rPr lang="en-GB">
                    <a:noFill/>
                  </a:rPr>
                  <a:t> </a:t>
                </a:r>
              </a:p>
            </p:txBody>
          </p:sp>
        </mc:Fallback>
      </mc:AlternateContent>
      <p:pic>
        <p:nvPicPr>
          <p:cNvPr id="17" name="Segnaposto contenuto 8">
            <a:extLst>
              <a:ext uri="{FF2B5EF4-FFF2-40B4-BE49-F238E27FC236}">
                <a16:creationId xmlns:a16="http://schemas.microsoft.com/office/drawing/2014/main" id="{E864FE20-74F6-40D2-B1D4-22E96A026C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198" y="1551600"/>
            <a:ext cx="5175464" cy="3889944"/>
          </a:xfrm>
          <a:prstGeom prst="rect">
            <a:avLst/>
          </a:prstGeom>
        </p:spPr>
      </p:pic>
    </p:spTree>
    <p:extLst>
      <p:ext uri="{BB962C8B-B14F-4D97-AF65-F5344CB8AC3E}">
        <p14:creationId xmlns:p14="http://schemas.microsoft.com/office/powerpoint/2010/main" val="19303478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06AB0A-4542-46CF-9D40-8E466D599228}"/>
              </a:ext>
            </a:extLst>
          </p:cNvPr>
          <p:cNvSpPr>
            <a:spLocks noGrp="1"/>
          </p:cNvSpPr>
          <p:nvPr>
            <p:ph type="sldNum" sz="quarter" idx="12"/>
          </p:nvPr>
        </p:nvSpPr>
        <p:spPr/>
        <p:txBody>
          <a:bodyPr/>
          <a:lstStyle/>
          <a:p>
            <a:fld id="{DABCF107-DE6B-47E1-9D5C-4C7601200B0D}" type="slidenum">
              <a:rPr lang="it-IT" smtClean="0"/>
              <a:t>120</a:t>
            </a:fld>
            <a:endParaRPr lang="it-IT"/>
          </a:p>
        </p:txBody>
      </p:sp>
      <p:pic>
        <p:nvPicPr>
          <p:cNvPr id="6" name="main_3_on_2">
            <a:hlinkClick r:id="" action="ppaction://media"/>
            <a:extLst>
              <a:ext uri="{FF2B5EF4-FFF2-40B4-BE49-F238E27FC236}">
                <a16:creationId xmlns:a16="http://schemas.microsoft.com/office/drawing/2014/main" id="{14A666E1-B858-4F89-8FA5-BA8EEF1DB6B5}"/>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6305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26CD3463-4813-4561-AAE8-F0531B9904C7}"/>
              </a:ext>
            </a:extLst>
          </p:cNvPr>
          <p:cNvGrpSpPr/>
          <p:nvPr/>
        </p:nvGrpSpPr>
        <p:grpSpPr>
          <a:xfrm>
            <a:off x="4535055" y="3038996"/>
            <a:ext cx="3121820" cy="780008"/>
            <a:chOff x="4626589" y="3033713"/>
            <a:chExt cx="2925125" cy="780008"/>
          </a:xfrm>
        </p:grpSpPr>
        <p:sp>
          <p:nvSpPr>
            <p:cNvPr id="10" name="CasellaDiTesto 9">
              <a:extLst>
                <a:ext uri="{FF2B5EF4-FFF2-40B4-BE49-F238E27FC236}">
                  <a16:creationId xmlns:a16="http://schemas.microsoft.com/office/drawing/2014/main" id="{D2C9FF30-1293-42C8-AF95-DC254EC6775B}"/>
                </a:ext>
              </a:extLst>
            </p:cNvPr>
            <p:cNvSpPr txBox="1"/>
            <p:nvPr/>
          </p:nvSpPr>
          <p:spPr>
            <a:xfrm>
              <a:off x="4626589" y="3044280"/>
              <a:ext cx="2925125"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400" b="0" i="0" u="none" strike="noStrike" kern="1200" cap="none" spc="0" normalizeH="0" baseline="0" noProof="0" dirty="0" err="1">
                  <a:ln>
                    <a:noFill/>
                  </a:ln>
                  <a:solidFill>
                    <a:prstClr val="white"/>
                  </a:solidFill>
                  <a:effectLst/>
                  <a:uLnTx/>
                  <a:uFillTx/>
                  <a:latin typeface="Garamond" panose="02020404030301010803" pitchFamily="18" charset="0"/>
                  <a:ea typeface="+mn-ea"/>
                  <a:cs typeface="+mn-cs"/>
                </a:rPr>
                <a:t>Bibliography</a:t>
              </a:r>
              <a:endParaRPr kumimoji="0" lang="it-IT" sz="4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cxnSp>
          <p:nvCxnSpPr>
            <p:cNvPr id="11" name="Connettore diritto 10">
              <a:extLst>
                <a:ext uri="{FF2B5EF4-FFF2-40B4-BE49-F238E27FC236}">
                  <a16:creationId xmlns:a16="http://schemas.microsoft.com/office/drawing/2014/main" id="{11A0590E-0C98-41CF-89CE-C4C539C16CD3}"/>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BBF393EE-0929-47B2-90DB-E661FB53D682}"/>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47503B9C-5EC2-4B03-A411-FDE0E6D804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BCF107-DE6B-47E1-9D5C-4C7601200B0D}" type="slidenum">
              <a:rPr kumimoji="0" lang="it-IT" sz="1600" b="0" i="0" u="none" strike="noStrike" kern="1200" cap="none" spc="0" normalizeH="0" baseline="0" noProof="0" smtClean="0">
                <a:ln>
                  <a:noFill/>
                </a:ln>
                <a:solidFill>
                  <a:prstClr val="black">
                    <a:tint val="75000"/>
                  </a:prstClr>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it-IT" sz="1600" b="0" i="0" u="none" strike="noStrike" kern="1200" cap="none" spc="0" normalizeH="0" baseline="0" noProof="0">
              <a:ln>
                <a:noFill/>
              </a:ln>
              <a:solidFill>
                <a:prstClr val="black">
                  <a:tint val="75000"/>
                </a:prstClr>
              </a:solidFill>
              <a:effectLst/>
              <a:uLnTx/>
              <a:uFillTx/>
              <a:latin typeface="Garamond"/>
              <a:ea typeface="+mn-ea"/>
              <a:cs typeface="+mn-cs"/>
            </a:endParaRPr>
          </a:p>
        </p:txBody>
      </p:sp>
    </p:spTree>
    <p:extLst>
      <p:ext uri="{BB962C8B-B14F-4D97-AF65-F5344CB8AC3E}">
        <p14:creationId xmlns:p14="http://schemas.microsoft.com/office/powerpoint/2010/main" val="23159137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1">
                    <a:lumMod val="50000"/>
                  </a:schemeClr>
                </a:solidFill>
              </a:rPr>
              <a:t>Bibliography</a:t>
            </a:r>
            <a:endParaRPr lang="it-IT" sz="4000" dirty="0">
              <a:solidFill>
                <a:schemeClr val="bg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122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Bibliography</a:t>
            </a:r>
            <a:endParaRPr lang="it-IT" dirty="0">
              <a:solidFill>
                <a:schemeClr val="bg1"/>
              </a:solidFill>
            </a:endParaRPr>
          </a:p>
        </p:txBody>
      </p:sp>
      <p:sp>
        <p:nvSpPr>
          <p:cNvPr id="18" name="Segnaposto contenuto 2">
            <a:extLst>
              <a:ext uri="{FF2B5EF4-FFF2-40B4-BE49-F238E27FC236}">
                <a16:creationId xmlns:a16="http://schemas.microsoft.com/office/drawing/2014/main" id="{0B036EED-3D80-4750-95A9-4F5A02B7A064}"/>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arenR"/>
            </a:pPr>
            <a:r>
              <a:rPr lang="it-IT" sz="1200" dirty="0"/>
              <a:t>W. </a:t>
            </a:r>
            <a:r>
              <a:rPr lang="it-IT" sz="1200" dirty="0" err="1"/>
              <a:t>Youn</a:t>
            </a:r>
            <a:r>
              <a:rPr lang="it-IT" sz="1200" dirty="0"/>
              <a:t> and S. Andrew </a:t>
            </a:r>
            <a:r>
              <a:rPr lang="it-IT" sz="1200" dirty="0" err="1"/>
              <a:t>Gadsden</a:t>
            </a:r>
            <a:r>
              <a:rPr lang="it-IT" sz="1200" dirty="0"/>
              <a:t>, "</a:t>
            </a:r>
            <a:r>
              <a:rPr lang="it-IT" sz="1200" dirty="0" err="1"/>
              <a:t>Combined</a:t>
            </a:r>
            <a:r>
              <a:rPr lang="it-IT" sz="1200" dirty="0"/>
              <a:t> </a:t>
            </a:r>
            <a:r>
              <a:rPr lang="it-IT" sz="1200" dirty="0" err="1"/>
              <a:t>Quaternion-Based</a:t>
            </a:r>
            <a:r>
              <a:rPr lang="it-IT" sz="1200" dirty="0"/>
              <a:t> </a:t>
            </a:r>
            <a:r>
              <a:rPr lang="it-IT" sz="1200" dirty="0" err="1"/>
              <a:t>Error</a:t>
            </a:r>
            <a:r>
              <a:rPr lang="it-IT" sz="1200" dirty="0"/>
              <a:t> State </a:t>
            </a:r>
            <a:r>
              <a:rPr lang="it-IT" sz="1200" dirty="0" err="1"/>
              <a:t>Kalman</a:t>
            </a:r>
            <a:r>
              <a:rPr lang="it-IT" sz="1200" dirty="0"/>
              <a:t> Filtering and </a:t>
            </a:r>
            <a:r>
              <a:rPr lang="it-IT" sz="1200" dirty="0" err="1"/>
              <a:t>Smooth</a:t>
            </a:r>
            <a:r>
              <a:rPr lang="it-IT" sz="1200" dirty="0"/>
              <a:t> </a:t>
            </a:r>
            <a:r>
              <a:rPr lang="it-IT" sz="1200" dirty="0" err="1"/>
              <a:t>Variable</a:t>
            </a:r>
            <a:r>
              <a:rPr lang="it-IT" sz="1200" dirty="0"/>
              <a:t> </a:t>
            </a:r>
            <a:r>
              <a:rPr lang="it-IT" sz="1200" dirty="0" err="1"/>
              <a:t>Structure</a:t>
            </a:r>
            <a:r>
              <a:rPr lang="it-IT" sz="1200" dirty="0"/>
              <a:t> Filtering for </a:t>
            </a:r>
            <a:r>
              <a:rPr lang="it-IT" sz="1200" dirty="0" err="1"/>
              <a:t>Robust</a:t>
            </a:r>
            <a:r>
              <a:rPr lang="it-IT" sz="1200" dirty="0"/>
              <a:t> </a:t>
            </a:r>
            <a:r>
              <a:rPr lang="it-IT" sz="1200" dirty="0" err="1"/>
              <a:t>Attitude</a:t>
            </a:r>
            <a:r>
              <a:rPr lang="it-IT" sz="1200" dirty="0"/>
              <a:t> </a:t>
            </a:r>
            <a:r>
              <a:rPr lang="it-IT" sz="1200" dirty="0" err="1"/>
              <a:t>Estimation</a:t>
            </a:r>
            <a:r>
              <a:rPr lang="it-IT" sz="1200" dirty="0"/>
              <a:t>," in IEEE Access, vol. 7, pp. 148989-149004, 2019, </a:t>
            </a:r>
            <a:r>
              <a:rPr lang="it-IT" sz="1200" dirty="0" err="1"/>
              <a:t>doi</a:t>
            </a:r>
            <a:r>
              <a:rPr lang="it-IT" sz="1200" dirty="0"/>
              <a:t>: 10.1109/ACCESS.2019.2946609.</a:t>
            </a:r>
          </a:p>
          <a:p>
            <a:pPr marL="457200" indent="-457200">
              <a:lnSpc>
                <a:spcPct val="150000"/>
              </a:lnSpc>
              <a:buFont typeface="+mj-lt"/>
              <a:buAutoNum type="arabicParenR"/>
            </a:pPr>
            <a:r>
              <a:rPr lang="it-IT" sz="1200" dirty="0"/>
              <a:t>H. </a:t>
            </a:r>
            <a:r>
              <a:rPr lang="it-IT" sz="1200" dirty="0" err="1"/>
              <a:t>Bavle</a:t>
            </a:r>
            <a:r>
              <a:rPr lang="it-IT" sz="1200" dirty="0"/>
              <a:t>, J. L. Sanchez-Lopez, A. Rodriguez-Ramos, C. </a:t>
            </a:r>
            <a:r>
              <a:rPr lang="it-IT" sz="1200" dirty="0" err="1"/>
              <a:t>Sampedro</a:t>
            </a:r>
            <a:r>
              <a:rPr lang="it-IT" sz="1200" dirty="0"/>
              <a:t> and P. </a:t>
            </a:r>
            <a:r>
              <a:rPr lang="it-IT" sz="1200" dirty="0" err="1"/>
              <a:t>Campoy</a:t>
            </a:r>
            <a:r>
              <a:rPr lang="it-IT" sz="1200" dirty="0"/>
              <a:t>, "A </a:t>
            </a:r>
            <a:r>
              <a:rPr lang="it-IT" sz="1200" dirty="0" err="1"/>
              <a:t>flight</a:t>
            </a:r>
            <a:r>
              <a:rPr lang="it-IT" sz="1200" dirty="0"/>
              <a:t> </a:t>
            </a:r>
            <a:r>
              <a:rPr lang="it-IT" sz="1200" dirty="0" err="1"/>
              <a:t>altitude</a:t>
            </a:r>
            <a:r>
              <a:rPr lang="it-IT" sz="1200" dirty="0"/>
              <a:t> estimator for </a:t>
            </a:r>
            <a:r>
              <a:rPr lang="it-IT" sz="1200" dirty="0" err="1"/>
              <a:t>multirotor</a:t>
            </a:r>
            <a:r>
              <a:rPr lang="it-IT" sz="1200" dirty="0"/>
              <a:t> </a:t>
            </a:r>
            <a:r>
              <a:rPr lang="it-IT" sz="1200" dirty="0" err="1"/>
              <a:t>UAVs</a:t>
            </a:r>
            <a:r>
              <a:rPr lang="it-IT" sz="1200" dirty="0"/>
              <a:t> in </a:t>
            </a:r>
            <a:r>
              <a:rPr lang="it-IT" sz="1200" dirty="0" err="1"/>
              <a:t>dynamic</a:t>
            </a:r>
            <a:r>
              <a:rPr lang="it-IT" sz="1200" dirty="0"/>
              <a:t> and </a:t>
            </a:r>
            <a:r>
              <a:rPr lang="it-IT" sz="1200" dirty="0" err="1"/>
              <a:t>unstructured</a:t>
            </a:r>
            <a:r>
              <a:rPr lang="it-IT" sz="1200" dirty="0"/>
              <a:t> indoor </a:t>
            </a:r>
            <a:r>
              <a:rPr lang="it-IT" sz="1200" dirty="0" err="1"/>
              <a:t>environments</a:t>
            </a:r>
            <a:r>
              <a:rPr lang="it-IT" sz="1200" dirty="0"/>
              <a:t>," 2017 International Conference on </a:t>
            </a:r>
            <a:r>
              <a:rPr lang="it-IT" sz="1200" dirty="0" err="1"/>
              <a:t>Unmanned</a:t>
            </a:r>
            <a:r>
              <a:rPr lang="it-IT" sz="1200" dirty="0"/>
              <a:t> Aircraft Systems (ICUAS), 2017, pp. 1044-1051, </a:t>
            </a:r>
            <a:r>
              <a:rPr lang="it-IT" sz="1200" dirty="0">
                <a:hlinkClick r:id="rId2"/>
              </a:rPr>
              <a:t>https://doi.org/10.1109/ICUAS.2017.7991467</a:t>
            </a:r>
            <a:endParaRPr lang="it-IT" sz="1200" dirty="0"/>
          </a:p>
          <a:p>
            <a:pPr marL="457200" indent="-457200">
              <a:lnSpc>
                <a:spcPct val="150000"/>
              </a:lnSpc>
              <a:buFont typeface="+mj-lt"/>
              <a:buAutoNum type="arabicParenR"/>
            </a:pPr>
            <a:r>
              <a:rPr lang="en-GB" sz="1200" b="0" i="0" dirty="0">
                <a:solidFill>
                  <a:srgbClr val="222222"/>
                </a:solidFill>
                <a:effectLst/>
              </a:rPr>
              <a:t>Woo, </a:t>
            </a:r>
            <a:r>
              <a:rPr lang="en-GB" sz="1200" b="0" i="0" dirty="0" err="1">
                <a:solidFill>
                  <a:srgbClr val="222222"/>
                </a:solidFill>
                <a:effectLst/>
              </a:rPr>
              <a:t>Rinara</a:t>
            </a:r>
            <a:r>
              <a:rPr lang="en-GB" sz="1200" b="0" i="0" dirty="0">
                <a:solidFill>
                  <a:srgbClr val="222222"/>
                </a:solidFill>
                <a:effectLst/>
              </a:rPr>
              <a:t>, </a:t>
            </a:r>
            <a:r>
              <a:rPr lang="en-GB" sz="1200" b="0" i="0" dirty="0" err="1">
                <a:solidFill>
                  <a:srgbClr val="222222"/>
                </a:solidFill>
                <a:effectLst/>
              </a:rPr>
              <a:t>Eun</a:t>
            </a:r>
            <a:r>
              <a:rPr lang="en-GB" sz="1200" b="0" i="0" dirty="0">
                <a:solidFill>
                  <a:srgbClr val="222222"/>
                </a:solidFill>
                <a:effectLst/>
              </a:rPr>
              <a:t>-Ju Yang, and </a:t>
            </a:r>
            <a:r>
              <a:rPr lang="en-GB" sz="1200" b="0" i="0" dirty="0" err="1">
                <a:solidFill>
                  <a:srgbClr val="222222"/>
                </a:solidFill>
                <a:effectLst/>
              </a:rPr>
              <a:t>Dae-Wha</a:t>
            </a:r>
            <a:r>
              <a:rPr lang="en-GB" sz="1200" b="0" i="0" dirty="0">
                <a:solidFill>
                  <a:srgbClr val="222222"/>
                </a:solidFill>
                <a:effectLst/>
              </a:rPr>
              <a:t> </a:t>
            </a:r>
            <a:r>
              <a:rPr lang="en-GB" sz="1200" b="0" i="0" dirty="0" err="1">
                <a:solidFill>
                  <a:srgbClr val="222222"/>
                </a:solidFill>
                <a:effectLst/>
              </a:rPr>
              <a:t>Seo</a:t>
            </a:r>
            <a:r>
              <a:rPr lang="en-GB" sz="1200" b="0" i="0" dirty="0">
                <a:solidFill>
                  <a:srgbClr val="222222"/>
                </a:solidFill>
                <a:effectLst/>
              </a:rPr>
              <a:t>. 2019. "A Fuzzy-Innovation-Based Adaptive Kalman Filter for Enhanced Vehicle Positioning in Dense Urban Environments" </a:t>
            </a:r>
            <a:r>
              <a:rPr lang="en-GB" sz="1200" b="0" i="1" dirty="0">
                <a:solidFill>
                  <a:srgbClr val="222222"/>
                </a:solidFill>
                <a:effectLst/>
              </a:rPr>
              <a:t>Sensors</a:t>
            </a:r>
            <a:r>
              <a:rPr lang="en-GB" sz="1200" b="0" i="0" dirty="0">
                <a:solidFill>
                  <a:srgbClr val="222222"/>
                </a:solidFill>
                <a:effectLst/>
              </a:rPr>
              <a:t> 19, no. 5: 1142. </a:t>
            </a:r>
            <a:r>
              <a:rPr lang="en-GB" sz="1200" b="0" i="0" dirty="0">
                <a:solidFill>
                  <a:srgbClr val="222222"/>
                </a:solidFill>
                <a:effectLst/>
                <a:hlinkClick r:id="rId3"/>
              </a:rPr>
              <a:t>https://doi.org/10.3390/s19051142</a:t>
            </a:r>
            <a:endParaRPr lang="it-IT" sz="1200" b="0" i="0" dirty="0">
              <a:solidFill>
                <a:srgbClr val="222222"/>
              </a:solidFill>
              <a:effectLst/>
            </a:endParaRPr>
          </a:p>
          <a:p>
            <a:pPr marL="457200" indent="-457200">
              <a:lnSpc>
                <a:spcPct val="150000"/>
              </a:lnSpc>
              <a:buFont typeface="+mj-lt"/>
              <a:buAutoNum type="arabicParenR"/>
            </a:pPr>
            <a:r>
              <a:rPr lang="en-GB" sz="1200" b="0" i="0" dirty="0">
                <a:solidFill>
                  <a:srgbClr val="222222"/>
                </a:solidFill>
                <a:effectLst/>
              </a:rPr>
              <a:t>Feng, </a:t>
            </a:r>
            <a:r>
              <a:rPr lang="en-GB" sz="1200" b="0" i="0" dirty="0" err="1">
                <a:solidFill>
                  <a:srgbClr val="222222"/>
                </a:solidFill>
                <a:effectLst/>
              </a:rPr>
              <a:t>Kaiqiang</a:t>
            </a:r>
            <a:r>
              <a:rPr lang="en-GB" sz="1200" b="0" i="0" dirty="0">
                <a:solidFill>
                  <a:srgbClr val="222222"/>
                </a:solidFill>
                <a:effectLst/>
              </a:rPr>
              <a:t>, </a:t>
            </a:r>
            <a:r>
              <a:rPr lang="en-GB" sz="1200" b="0" i="0" dirty="0" err="1">
                <a:solidFill>
                  <a:srgbClr val="222222"/>
                </a:solidFill>
                <a:effectLst/>
              </a:rPr>
              <a:t>Jie</a:t>
            </a:r>
            <a:r>
              <a:rPr lang="en-GB" sz="1200" b="0" i="0" dirty="0">
                <a:solidFill>
                  <a:srgbClr val="222222"/>
                </a:solidFill>
                <a:effectLst/>
              </a:rPr>
              <a:t> Li, </a:t>
            </a:r>
            <a:r>
              <a:rPr lang="en-GB" sz="1200" b="0" i="0" dirty="0" err="1">
                <a:solidFill>
                  <a:srgbClr val="222222"/>
                </a:solidFill>
                <a:effectLst/>
              </a:rPr>
              <a:t>Xiaoming</a:t>
            </a:r>
            <a:r>
              <a:rPr lang="en-GB" sz="1200" b="0" i="0" dirty="0">
                <a:solidFill>
                  <a:srgbClr val="222222"/>
                </a:solidFill>
                <a:effectLst/>
              </a:rPr>
              <a:t> Zhang, Chong Shen, Yu Bi, Tao Zheng, and Jun Liu. 2017. "A New Quaternion-Based Kalman Filter for Real-Time Attitude Estimation Using the Two-Step Geometrically-Intuitive Correction Algorithm" </a:t>
            </a:r>
            <a:r>
              <a:rPr lang="en-GB" sz="1200" b="0" i="1" dirty="0">
                <a:solidFill>
                  <a:srgbClr val="222222"/>
                </a:solidFill>
                <a:effectLst/>
              </a:rPr>
              <a:t>Sensors</a:t>
            </a:r>
            <a:r>
              <a:rPr lang="en-GB" sz="1200" b="0" i="0" dirty="0">
                <a:solidFill>
                  <a:srgbClr val="222222"/>
                </a:solidFill>
                <a:effectLst/>
              </a:rPr>
              <a:t> 17, no. 9: 2146. </a:t>
            </a:r>
            <a:r>
              <a:rPr lang="en-GB" sz="1200" b="0" i="0" dirty="0">
                <a:solidFill>
                  <a:srgbClr val="222222"/>
                </a:solidFill>
                <a:effectLst/>
                <a:hlinkClick r:id="rId4"/>
              </a:rPr>
              <a:t>https://doi.org/10.3390/s17092146</a:t>
            </a:r>
            <a:endParaRPr lang="en-GB" sz="1200" b="0" i="0" dirty="0">
              <a:solidFill>
                <a:srgbClr val="222222"/>
              </a:solidFill>
              <a:effectLst/>
            </a:endParaRPr>
          </a:p>
          <a:p>
            <a:pPr marL="457200" indent="-457200">
              <a:lnSpc>
                <a:spcPct val="150000"/>
              </a:lnSpc>
              <a:buFont typeface="+mj-lt"/>
              <a:buAutoNum type="arabicParenR"/>
            </a:pPr>
            <a:r>
              <a:rPr lang="it-IT" sz="1200" dirty="0">
                <a:solidFill>
                  <a:srgbClr val="222222"/>
                </a:solidFill>
              </a:rPr>
              <a:t>Jiang, Chen, and Shu-Bi Zhang. 2018. "A </a:t>
            </a:r>
            <a:r>
              <a:rPr lang="it-IT" sz="1200" dirty="0" err="1">
                <a:solidFill>
                  <a:srgbClr val="222222"/>
                </a:solidFill>
              </a:rPr>
              <a:t>Novel</a:t>
            </a:r>
            <a:r>
              <a:rPr lang="it-IT" sz="1200" dirty="0">
                <a:solidFill>
                  <a:srgbClr val="222222"/>
                </a:solidFill>
              </a:rPr>
              <a:t> </a:t>
            </a:r>
            <a:r>
              <a:rPr lang="it-IT" sz="1200" dirty="0" err="1">
                <a:solidFill>
                  <a:srgbClr val="222222"/>
                </a:solidFill>
              </a:rPr>
              <a:t>Adaptively-Robust</a:t>
            </a:r>
            <a:r>
              <a:rPr lang="it-IT" sz="1200" dirty="0">
                <a:solidFill>
                  <a:srgbClr val="222222"/>
                </a:solidFill>
              </a:rPr>
              <a:t> Strategy </a:t>
            </a:r>
            <a:r>
              <a:rPr lang="it-IT" sz="1200" dirty="0" err="1">
                <a:solidFill>
                  <a:srgbClr val="222222"/>
                </a:solidFill>
              </a:rPr>
              <a:t>Based</a:t>
            </a:r>
            <a:r>
              <a:rPr lang="it-IT" sz="1200" dirty="0">
                <a:solidFill>
                  <a:srgbClr val="222222"/>
                </a:solidFill>
              </a:rPr>
              <a:t> on the </a:t>
            </a:r>
            <a:r>
              <a:rPr lang="it-IT" sz="1200" dirty="0" err="1">
                <a:solidFill>
                  <a:srgbClr val="222222"/>
                </a:solidFill>
              </a:rPr>
              <a:t>Mahalanobis</a:t>
            </a:r>
            <a:r>
              <a:rPr lang="it-IT" sz="1200" dirty="0">
                <a:solidFill>
                  <a:srgbClr val="222222"/>
                </a:solidFill>
              </a:rPr>
              <a:t> </a:t>
            </a:r>
            <a:r>
              <a:rPr lang="it-IT" sz="1200" dirty="0" err="1">
                <a:solidFill>
                  <a:srgbClr val="222222"/>
                </a:solidFill>
              </a:rPr>
              <a:t>Distance</a:t>
            </a:r>
            <a:r>
              <a:rPr lang="it-IT" sz="1200" dirty="0">
                <a:solidFill>
                  <a:srgbClr val="222222"/>
                </a:solidFill>
              </a:rPr>
              <a:t> for GPS/INS </a:t>
            </a:r>
            <a:r>
              <a:rPr lang="it-IT" sz="1200" dirty="0" err="1">
                <a:solidFill>
                  <a:srgbClr val="222222"/>
                </a:solidFill>
              </a:rPr>
              <a:t>Integrated</a:t>
            </a:r>
            <a:r>
              <a:rPr lang="it-IT" sz="1200" dirty="0">
                <a:solidFill>
                  <a:srgbClr val="222222"/>
                </a:solidFill>
              </a:rPr>
              <a:t> </a:t>
            </a:r>
            <a:r>
              <a:rPr lang="it-IT" sz="1200" dirty="0" err="1">
                <a:solidFill>
                  <a:srgbClr val="222222"/>
                </a:solidFill>
              </a:rPr>
              <a:t>Navigation</a:t>
            </a:r>
            <a:r>
              <a:rPr lang="it-IT" sz="1200" dirty="0">
                <a:solidFill>
                  <a:srgbClr val="222222"/>
                </a:solidFill>
              </a:rPr>
              <a:t> Systems" </a:t>
            </a:r>
            <a:r>
              <a:rPr lang="it-IT" sz="1200" dirty="0" err="1">
                <a:solidFill>
                  <a:srgbClr val="222222"/>
                </a:solidFill>
              </a:rPr>
              <a:t>Sensors</a:t>
            </a:r>
            <a:r>
              <a:rPr lang="it-IT" sz="1200" dirty="0">
                <a:solidFill>
                  <a:srgbClr val="222222"/>
                </a:solidFill>
              </a:rPr>
              <a:t> 18, no. 3: 695. </a:t>
            </a:r>
            <a:r>
              <a:rPr lang="it-IT" sz="1200" dirty="0">
                <a:solidFill>
                  <a:srgbClr val="222222"/>
                </a:solidFill>
                <a:hlinkClick r:id="rId5"/>
              </a:rPr>
              <a:t>https://doi.org/10.3390/s18030695</a:t>
            </a:r>
            <a:endParaRPr lang="it-IT" sz="1200" dirty="0">
              <a:solidFill>
                <a:srgbClr val="222222"/>
              </a:solidFill>
            </a:endParaRPr>
          </a:p>
          <a:p>
            <a:pPr marL="457200" indent="-457200">
              <a:lnSpc>
                <a:spcPct val="150000"/>
              </a:lnSpc>
              <a:buFont typeface="+mj-lt"/>
              <a:buAutoNum type="arabicParenR"/>
            </a:pPr>
            <a:r>
              <a:rPr lang="it-IT" sz="1200" dirty="0">
                <a:solidFill>
                  <a:srgbClr val="222222"/>
                </a:solidFill>
              </a:rPr>
              <a:t>Li, </a:t>
            </a:r>
            <a:r>
              <a:rPr lang="it-IT" sz="1200" dirty="0" err="1">
                <a:solidFill>
                  <a:srgbClr val="222222"/>
                </a:solidFill>
              </a:rPr>
              <a:t>Xin</a:t>
            </a:r>
            <a:r>
              <a:rPr lang="it-IT" sz="1200" dirty="0">
                <a:solidFill>
                  <a:srgbClr val="222222"/>
                </a:solidFill>
              </a:rPr>
              <a:t>, </a:t>
            </a:r>
            <a:r>
              <a:rPr lang="it-IT" sz="1200" dirty="0" err="1">
                <a:solidFill>
                  <a:srgbClr val="222222"/>
                </a:solidFill>
              </a:rPr>
              <a:t>Yan</a:t>
            </a:r>
            <a:r>
              <a:rPr lang="it-IT" sz="1200" dirty="0">
                <a:solidFill>
                  <a:srgbClr val="222222"/>
                </a:solidFill>
              </a:rPr>
              <a:t> </a:t>
            </a:r>
            <a:r>
              <a:rPr lang="it-IT" sz="1200" dirty="0" err="1">
                <a:solidFill>
                  <a:srgbClr val="222222"/>
                </a:solidFill>
              </a:rPr>
              <a:t>Wang</a:t>
            </a:r>
            <a:r>
              <a:rPr lang="it-IT" sz="1200" dirty="0">
                <a:solidFill>
                  <a:srgbClr val="222222"/>
                </a:solidFill>
              </a:rPr>
              <a:t>, and </a:t>
            </a:r>
            <a:r>
              <a:rPr lang="it-IT" sz="1200" dirty="0" err="1">
                <a:solidFill>
                  <a:srgbClr val="222222"/>
                </a:solidFill>
              </a:rPr>
              <a:t>Kourosh</a:t>
            </a:r>
            <a:r>
              <a:rPr lang="it-IT" sz="1200" dirty="0">
                <a:solidFill>
                  <a:srgbClr val="222222"/>
                </a:solidFill>
              </a:rPr>
              <a:t> </a:t>
            </a:r>
            <a:r>
              <a:rPr lang="it-IT" sz="1200" dirty="0" err="1">
                <a:solidFill>
                  <a:srgbClr val="222222"/>
                </a:solidFill>
              </a:rPr>
              <a:t>Khoshelham</a:t>
            </a:r>
            <a:r>
              <a:rPr lang="it-IT" sz="1200" dirty="0">
                <a:solidFill>
                  <a:srgbClr val="222222"/>
                </a:solidFill>
              </a:rPr>
              <a:t>. 2018. "A </a:t>
            </a:r>
            <a:r>
              <a:rPr lang="it-IT" sz="1200" dirty="0" err="1">
                <a:solidFill>
                  <a:srgbClr val="222222"/>
                </a:solidFill>
              </a:rPr>
              <a:t>Robust</a:t>
            </a:r>
            <a:r>
              <a:rPr lang="it-IT" sz="1200" dirty="0">
                <a:solidFill>
                  <a:srgbClr val="222222"/>
                </a:solidFill>
              </a:rPr>
              <a:t> and </a:t>
            </a:r>
            <a:r>
              <a:rPr lang="it-IT" sz="1200" dirty="0" err="1">
                <a:solidFill>
                  <a:srgbClr val="222222"/>
                </a:solidFill>
              </a:rPr>
              <a:t>Adaptive</a:t>
            </a:r>
            <a:r>
              <a:rPr lang="it-IT" sz="1200" dirty="0">
                <a:solidFill>
                  <a:srgbClr val="222222"/>
                </a:solidFill>
              </a:rPr>
              <a:t> </a:t>
            </a:r>
            <a:r>
              <a:rPr lang="it-IT" sz="1200" dirty="0" err="1">
                <a:solidFill>
                  <a:srgbClr val="222222"/>
                </a:solidFill>
              </a:rPr>
              <a:t>Complementary</a:t>
            </a:r>
            <a:r>
              <a:rPr lang="it-IT" sz="1200" dirty="0">
                <a:solidFill>
                  <a:srgbClr val="222222"/>
                </a:solidFill>
              </a:rPr>
              <a:t> </a:t>
            </a:r>
            <a:r>
              <a:rPr lang="it-IT" sz="1200" dirty="0" err="1">
                <a:solidFill>
                  <a:srgbClr val="222222"/>
                </a:solidFill>
              </a:rPr>
              <a:t>Kalman</a:t>
            </a:r>
            <a:r>
              <a:rPr lang="it-IT" sz="1200" dirty="0">
                <a:solidFill>
                  <a:srgbClr val="222222"/>
                </a:solidFill>
              </a:rPr>
              <a:t> Filter </a:t>
            </a:r>
            <a:r>
              <a:rPr lang="it-IT" sz="1200" dirty="0" err="1">
                <a:solidFill>
                  <a:srgbClr val="222222"/>
                </a:solidFill>
              </a:rPr>
              <a:t>Based</a:t>
            </a:r>
            <a:r>
              <a:rPr lang="it-IT" sz="1200" dirty="0">
                <a:solidFill>
                  <a:srgbClr val="222222"/>
                </a:solidFill>
              </a:rPr>
              <a:t> on </a:t>
            </a:r>
            <a:r>
              <a:rPr lang="it-IT" sz="1200" dirty="0" err="1">
                <a:solidFill>
                  <a:srgbClr val="222222"/>
                </a:solidFill>
              </a:rPr>
              <a:t>Mahalanobis</a:t>
            </a:r>
            <a:r>
              <a:rPr lang="it-IT" sz="1200" dirty="0">
                <a:solidFill>
                  <a:srgbClr val="222222"/>
                </a:solidFill>
              </a:rPr>
              <a:t> </a:t>
            </a:r>
            <a:r>
              <a:rPr lang="it-IT" sz="1200" dirty="0" err="1">
                <a:solidFill>
                  <a:srgbClr val="222222"/>
                </a:solidFill>
              </a:rPr>
              <a:t>Distance</a:t>
            </a:r>
            <a:r>
              <a:rPr lang="it-IT" sz="1200" dirty="0">
                <a:solidFill>
                  <a:srgbClr val="222222"/>
                </a:solidFill>
              </a:rPr>
              <a:t> for Ultra </a:t>
            </a:r>
            <a:r>
              <a:rPr lang="it-IT" sz="1200" dirty="0" err="1">
                <a:solidFill>
                  <a:srgbClr val="222222"/>
                </a:solidFill>
              </a:rPr>
              <a:t>Wideband</a:t>
            </a:r>
            <a:r>
              <a:rPr lang="it-IT" sz="1200" dirty="0">
                <a:solidFill>
                  <a:srgbClr val="222222"/>
                </a:solidFill>
              </a:rPr>
              <a:t>/</a:t>
            </a:r>
            <a:r>
              <a:rPr lang="it-IT" sz="1200" dirty="0" err="1">
                <a:solidFill>
                  <a:srgbClr val="222222"/>
                </a:solidFill>
              </a:rPr>
              <a:t>Inertial</a:t>
            </a:r>
            <a:r>
              <a:rPr lang="it-IT" sz="1200" dirty="0">
                <a:solidFill>
                  <a:srgbClr val="222222"/>
                </a:solidFill>
              </a:rPr>
              <a:t> </a:t>
            </a:r>
            <a:r>
              <a:rPr lang="it-IT" sz="1200" dirty="0" err="1">
                <a:solidFill>
                  <a:srgbClr val="222222"/>
                </a:solidFill>
              </a:rPr>
              <a:t>Measurement</a:t>
            </a:r>
            <a:r>
              <a:rPr lang="it-IT" sz="1200" dirty="0">
                <a:solidFill>
                  <a:srgbClr val="222222"/>
                </a:solidFill>
              </a:rPr>
              <a:t> Unit Fusion Positioning" </a:t>
            </a:r>
            <a:r>
              <a:rPr lang="it-IT" sz="1200" dirty="0" err="1">
                <a:solidFill>
                  <a:srgbClr val="222222"/>
                </a:solidFill>
              </a:rPr>
              <a:t>Sensors</a:t>
            </a:r>
            <a:r>
              <a:rPr lang="it-IT" sz="1200" dirty="0">
                <a:solidFill>
                  <a:srgbClr val="222222"/>
                </a:solidFill>
              </a:rPr>
              <a:t> 18, no. 10: 3435. </a:t>
            </a:r>
            <a:r>
              <a:rPr lang="it-IT" sz="1200" dirty="0">
                <a:solidFill>
                  <a:srgbClr val="222222"/>
                </a:solidFill>
                <a:hlinkClick r:id="rId6"/>
              </a:rPr>
              <a:t>https://doi.org/10.3390/s18103435</a:t>
            </a:r>
            <a:endParaRPr lang="it-IT" sz="1200" dirty="0">
              <a:solidFill>
                <a:srgbClr val="222222"/>
              </a:solidFill>
            </a:endParaRPr>
          </a:p>
          <a:p>
            <a:pPr marL="457200" indent="-457200">
              <a:lnSpc>
                <a:spcPct val="150000"/>
              </a:lnSpc>
              <a:buFont typeface="+mj-lt"/>
              <a:buAutoNum type="arabicParenR"/>
            </a:pPr>
            <a:r>
              <a:rPr lang="en-GB" sz="1200" dirty="0">
                <a:solidFill>
                  <a:srgbClr val="222222"/>
                </a:solidFill>
              </a:rPr>
              <a:t>Escamilla-Ambrosio, P. Jorge &amp; Mort, N.. (2000). Adaptive Kalman filtering through fuzzy logic.</a:t>
            </a:r>
            <a:endParaRPr lang="it-IT" sz="1200" dirty="0">
              <a:solidFill>
                <a:srgbClr val="222222"/>
              </a:solidFill>
            </a:endParaRPr>
          </a:p>
          <a:p>
            <a:pPr marL="457200" indent="-457200">
              <a:lnSpc>
                <a:spcPct val="150000"/>
              </a:lnSpc>
              <a:buFont typeface="+mj-lt"/>
              <a:buAutoNum type="arabicParenR"/>
            </a:pPr>
            <a:endParaRPr lang="it-IT" sz="1200" dirty="0"/>
          </a:p>
        </p:txBody>
      </p:sp>
    </p:spTree>
    <p:extLst>
      <p:ext uri="{BB962C8B-B14F-4D97-AF65-F5344CB8AC3E}">
        <p14:creationId xmlns:p14="http://schemas.microsoft.com/office/powerpoint/2010/main" val="30285354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1">
                    <a:lumMod val="50000"/>
                  </a:schemeClr>
                </a:solidFill>
              </a:rPr>
              <a:t>Bibliography</a:t>
            </a:r>
            <a:endParaRPr lang="it-IT" sz="4000" dirty="0">
              <a:solidFill>
                <a:schemeClr val="bg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123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Bibliography</a:t>
            </a:r>
            <a:endParaRPr lang="it-IT" dirty="0">
              <a:solidFill>
                <a:schemeClr val="bg1"/>
              </a:solidFill>
            </a:endParaRPr>
          </a:p>
        </p:txBody>
      </p:sp>
      <p:sp>
        <p:nvSpPr>
          <p:cNvPr id="18" name="Segnaposto contenuto 2">
            <a:extLst>
              <a:ext uri="{FF2B5EF4-FFF2-40B4-BE49-F238E27FC236}">
                <a16:creationId xmlns:a16="http://schemas.microsoft.com/office/drawing/2014/main" id="{0B036EED-3D80-4750-95A9-4F5A02B7A064}"/>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arenR" startAt="8"/>
            </a:pPr>
            <a:r>
              <a:rPr lang="en-GB" sz="1200" b="0" i="0" dirty="0">
                <a:solidFill>
                  <a:srgbClr val="333333"/>
                </a:solidFill>
                <a:effectLst/>
                <a:latin typeface="+mj-lt"/>
              </a:rPr>
              <a:t>Yang Y. (2010) Adaptively Robust Kalman Filters with Applications in Navigation. In: Xu G. (eds) Sciences of Geodesy - I. Springer, Berlin, Heidelberg. </a:t>
            </a:r>
            <a:r>
              <a:rPr lang="en-GB" sz="1200" b="0" i="0" dirty="0">
                <a:solidFill>
                  <a:srgbClr val="333333"/>
                </a:solidFill>
                <a:effectLst/>
                <a:latin typeface="+mj-lt"/>
                <a:hlinkClick r:id="rId2"/>
              </a:rPr>
              <a:t>https://doi.org/10.1007/978-3-642-11741-1_2</a:t>
            </a:r>
            <a:endParaRPr lang="en-GB" sz="1200" b="0" i="0" dirty="0">
              <a:solidFill>
                <a:srgbClr val="333333"/>
              </a:solidFill>
              <a:effectLst/>
              <a:latin typeface="+mj-lt"/>
            </a:endParaRPr>
          </a:p>
          <a:p>
            <a:pPr marL="457200" indent="-457200">
              <a:lnSpc>
                <a:spcPct val="150000"/>
              </a:lnSpc>
              <a:buFont typeface="+mj-lt"/>
              <a:buAutoNum type="arabicParenR" startAt="8"/>
            </a:pPr>
            <a:r>
              <a:rPr lang="it-IT" sz="1200" dirty="0" err="1">
                <a:latin typeface="+mj-lt"/>
              </a:rPr>
              <a:t>Norrdine</a:t>
            </a:r>
            <a:r>
              <a:rPr lang="it-IT" sz="1200" dirty="0">
                <a:latin typeface="+mj-lt"/>
              </a:rPr>
              <a:t>, </a:t>
            </a:r>
            <a:r>
              <a:rPr lang="it-IT" sz="1200" dirty="0" err="1">
                <a:latin typeface="+mj-lt"/>
              </a:rPr>
              <a:t>Abdelmoumen</a:t>
            </a:r>
            <a:r>
              <a:rPr lang="it-IT" sz="1200" dirty="0">
                <a:latin typeface="+mj-lt"/>
              </a:rPr>
              <a:t>. (2015). An </a:t>
            </a:r>
            <a:r>
              <a:rPr lang="it-IT" sz="1200" dirty="0" err="1">
                <a:latin typeface="+mj-lt"/>
              </a:rPr>
              <a:t>Algebraic</a:t>
            </a:r>
            <a:r>
              <a:rPr lang="it-IT" sz="1200" dirty="0">
                <a:latin typeface="+mj-lt"/>
              </a:rPr>
              <a:t> Solution to the </a:t>
            </a:r>
            <a:r>
              <a:rPr lang="it-IT" sz="1200" dirty="0" err="1">
                <a:latin typeface="+mj-lt"/>
              </a:rPr>
              <a:t>Multilateration</a:t>
            </a:r>
            <a:r>
              <a:rPr lang="it-IT" sz="1200" dirty="0">
                <a:latin typeface="+mj-lt"/>
              </a:rPr>
              <a:t> </a:t>
            </a:r>
            <a:r>
              <a:rPr lang="it-IT" sz="1200" dirty="0" err="1">
                <a:latin typeface="+mj-lt"/>
              </a:rPr>
              <a:t>Problem</a:t>
            </a:r>
            <a:r>
              <a:rPr lang="it-IT" sz="1200" dirty="0">
                <a:latin typeface="+mj-lt"/>
              </a:rPr>
              <a:t>. </a:t>
            </a:r>
            <a:r>
              <a:rPr lang="it-IT" sz="1200" dirty="0">
                <a:latin typeface="+mj-lt"/>
                <a:hlinkClick r:id="rId3"/>
              </a:rPr>
              <a:t>https://doi.org/10.13140/RG.2.1.1681.3602</a:t>
            </a:r>
            <a:endParaRPr lang="it-IT" sz="1200" dirty="0">
              <a:latin typeface="+mj-lt"/>
            </a:endParaRPr>
          </a:p>
          <a:p>
            <a:pPr marL="457200" indent="-457200">
              <a:lnSpc>
                <a:spcPct val="150000"/>
              </a:lnSpc>
              <a:buFont typeface="+mj-lt"/>
              <a:buAutoNum type="arabicParenR" startAt="8"/>
            </a:pPr>
            <a:r>
              <a:rPr lang="it-IT" sz="1200" dirty="0" err="1">
                <a:latin typeface="+mj-lt"/>
              </a:rPr>
              <a:t>Liu</a:t>
            </a:r>
            <a:r>
              <a:rPr lang="it-IT" sz="1200" dirty="0">
                <a:latin typeface="+mj-lt"/>
              </a:rPr>
              <a:t>, </a:t>
            </a:r>
            <a:r>
              <a:rPr lang="it-IT" sz="1200" dirty="0" err="1">
                <a:latin typeface="+mj-lt"/>
              </a:rPr>
              <a:t>Jianfeng</a:t>
            </a:r>
            <a:r>
              <a:rPr lang="it-IT" sz="1200" dirty="0">
                <a:latin typeface="+mj-lt"/>
              </a:rPr>
              <a:t>, </a:t>
            </a:r>
            <a:r>
              <a:rPr lang="it-IT" sz="1200" dirty="0" err="1">
                <a:latin typeface="+mj-lt"/>
              </a:rPr>
              <a:t>Jiexin</a:t>
            </a:r>
            <a:r>
              <a:rPr lang="it-IT" sz="1200" dirty="0">
                <a:latin typeface="+mj-lt"/>
              </a:rPr>
              <a:t> Pu, </a:t>
            </a:r>
            <a:r>
              <a:rPr lang="it-IT" sz="1200" dirty="0" err="1">
                <a:latin typeface="+mj-lt"/>
              </a:rPr>
              <a:t>Lifan</a:t>
            </a:r>
            <a:r>
              <a:rPr lang="it-IT" sz="1200" dirty="0">
                <a:latin typeface="+mj-lt"/>
              </a:rPr>
              <a:t> </a:t>
            </a:r>
            <a:r>
              <a:rPr lang="it-IT" sz="1200" dirty="0" err="1">
                <a:latin typeface="+mj-lt"/>
              </a:rPr>
              <a:t>Sun</a:t>
            </a:r>
            <a:r>
              <a:rPr lang="it-IT" sz="1200" dirty="0">
                <a:latin typeface="+mj-lt"/>
              </a:rPr>
              <a:t>, and </a:t>
            </a:r>
            <a:r>
              <a:rPr lang="it-IT" sz="1200" dirty="0" err="1">
                <a:latin typeface="+mj-lt"/>
              </a:rPr>
              <a:t>Zishu</a:t>
            </a:r>
            <a:r>
              <a:rPr lang="it-IT" sz="1200" dirty="0">
                <a:latin typeface="+mj-lt"/>
              </a:rPr>
              <a:t> He. 2019. "An </a:t>
            </a:r>
            <a:r>
              <a:rPr lang="it-IT" sz="1200" dirty="0" err="1">
                <a:latin typeface="+mj-lt"/>
              </a:rPr>
              <a:t>Approach</a:t>
            </a:r>
            <a:r>
              <a:rPr lang="it-IT" sz="1200" dirty="0">
                <a:latin typeface="+mj-lt"/>
              </a:rPr>
              <a:t> to </a:t>
            </a:r>
            <a:r>
              <a:rPr lang="it-IT" sz="1200" dirty="0" err="1">
                <a:latin typeface="+mj-lt"/>
              </a:rPr>
              <a:t>Robust</a:t>
            </a:r>
            <a:r>
              <a:rPr lang="it-IT" sz="1200" dirty="0">
                <a:latin typeface="+mj-lt"/>
              </a:rPr>
              <a:t> INS/UWB </a:t>
            </a:r>
            <a:r>
              <a:rPr lang="it-IT" sz="1200" dirty="0" err="1">
                <a:latin typeface="+mj-lt"/>
              </a:rPr>
              <a:t>Integrated</a:t>
            </a:r>
            <a:r>
              <a:rPr lang="it-IT" sz="1200" dirty="0">
                <a:latin typeface="+mj-lt"/>
              </a:rPr>
              <a:t> Positioning for </a:t>
            </a:r>
            <a:r>
              <a:rPr lang="it-IT" sz="1200" dirty="0" err="1">
                <a:latin typeface="+mj-lt"/>
              </a:rPr>
              <a:t>Autonomous</a:t>
            </a:r>
            <a:r>
              <a:rPr lang="it-IT" sz="1200" dirty="0">
                <a:latin typeface="+mj-lt"/>
              </a:rPr>
              <a:t> Indoor Mobile </a:t>
            </a:r>
            <a:r>
              <a:rPr lang="it-IT" sz="1200" dirty="0" err="1">
                <a:latin typeface="+mj-lt"/>
              </a:rPr>
              <a:t>Robots</a:t>
            </a:r>
            <a:r>
              <a:rPr lang="it-IT" sz="1200" dirty="0">
                <a:latin typeface="+mj-lt"/>
              </a:rPr>
              <a:t>" </a:t>
            </a:r>
            <a:r>
              <a:rPr lang="it-IT" sz="1200" dirty="0" err="1">
                <a:latin typeface="+mj-lt"/>
              </a:rPr>
              <a:t>Sensors</a:t>
            </a:r>
            <a:r>
              <a:rPr lang="it-IT" sz="1200" dirty="0">
                <a:latin typeface="+mj-lt"/>
              </a:rPr>
              <a:t> 19, no. 4: 950. </a:t>
            </a:r>
            <a:r>
              <a:rPr lang="it-IT" sz="1200" dirty="0">
                <a:latin typeface="+mj-lt"/>
                <a:hlinkClick r:id="rId4"/>
              </a:rPr>
              <a:t>https://doi.org/10.3390/s19040950</a:t>
            </a:r>
            <a:endParaRPr lang="it-IT" sz="1200" dirty="0">
              <a:latin typeface="+mj-lt"/>
            </a:endParaRPr>
          </a:p>
          <a:p>
            <a:pPr marL="457200" indent="-457200">
              <a:lnSpc>
                <a:spcPct val="150000"/>
              </a:lnSpc>
              <a:buFont typeface="+mj-lt"/>
              <a:buAutoNum type="arabicParenR" startAt="8"/>
            </a:pPr>
            <a:r>
              <a:rPr lang="it-IT" sz="1200" dirty="0">
                <a:latin typeface="+mj-lt"/>
              </a:rPr>
              <a:t>Q. </a:t>
            </a:r>
            <a:r>
              <a:rPr lang="it-IT" sz="1200" dirty="0" err="1">
                <a:latin typeface="+mj-lt"/>
              </a:rPr>
              <a:t>Shi</a:t>
            </a:r>
            <a:r>
              <a:rPr lang="it-IT" sz="1200" dirty="0">
                <a:latin typeface="+mj-lt"/>
              </a:rPr>
              <a:t>, S. Zhao, X. Cui, M. Lu and M. </a:t>
            </a:r>
            <a:r>
              <a:rPr lang="it-IT" sz="1200" dirty="0" err="1">
                <a:latin typeface="+mj-lt"/>
              </a:rPr>
              <a:t>Jia</a:t>
            </a:r>
            <a:r>
              <a:rPr lang="it-IT" sz="1200" dirty="0">
                <a:latin typeface="+mj-lt"/>
              </a:rPr>
              <a:t>, "Anchor self-</a:t>
            </a:r>
            <a:r>
              <a:rPr lang="it-IT" sz="1200" dirty="0" err="1">
                <a:latin typeface="+mj-lt"/>
              </a:rPr>
              <a:t>localization</a:t>
            </a:r>
            <a:r>
              <a:rPr lang="it-IT" sz="1200" dirty="0">
                <a:latin typeface="+mj-lt"/>
              </a:rPr>
              <a:t> </a:t>
            </a:r>
            <a:r>
              <a:rPr lang="it-IT" sz="1200" dirty="0" err="1">
                <a:latin typeface="+mj-lt"/>
              </a:rPr>
              <a:t>algorithm</a:t>
            </a:r>
            <a:r>
              <a:rPr lang="it-IT" sz="1200" dirty="0">
                <a:latin typeface="+mj-lt"/>
              </a:rPr>
              <a:t> </a:t>
            </a:r>
            <a:r>
              <a:rPr lang="it-IT" sz="1200" dirty="0" err="1">
                <a:latin typeface="+mj-lt"/>
              </a:rPr>
              <a:t>based</a:t>
            </a:r>
            <a:r>
              <a:rPr lang="it-IT" sz="1200" dirty="0">
                <a:latin typeface="+mj-lt"/>
              </a:rPr>
              <a:t> on UWB </a:t>
            </a:r>
            <a:r>
              <a:rPr lang="it-IT" sz="1200" dirty="0" err="1">
                <a:latin typeface="+mj-lt"/>
              </a:rPr>
              <a:t>ranging</a:t>
            </a:r>
            <a:r>
              <a:rPr lang="it-IT" sz="1200" dirty="0">
                <a:latin typeface="+mj-lt"/>
              </a:rPr>
              <a:t> and </a:t>
            </a:r>
            <a:r>
              <a:rPr lang="it-IT" sz="1200" dirty="0" err="1">
                <a:latin typeface="+mj-lt"/>
              </a:rPr>
              <a:t>inertial</a:t>
            </a:r>
            <a:r>
              <a:rPr lang="it-IT" sz="1200" dirty="0">
                <a:latin typeface="+mj-lt"/>
              </a:rPr>
              <a:t> </a:t>
            </a:r>
            <a:r>
              <a:rPr lang="it-IT" sz="1200" dirty="0" err="1">
                <a:latin typeface="+mj-lt"/>
              </a:rPr>
              <a:t>measurements</a:t>
            </a:r>
            <a:r>
              <a:rPr lang="it-IT" sz="1200" dirty="0">
                <a:latin typeface="+mj-lt"/>
              </a:rPr>
              <a:t>," in </a:t>
            </a:r>
            <a:r>
              <a:rPr lang="it-IT" sz="1200" dirty="0" err="1">
                <a:latin typeface="+mj-lt"/>
              </a:rPr>
              <a:t>Tsinghua</a:t>
            </a:r>
            <a:r>
              <a:rPr lang="it-IT" sz="1200" dirty="0">
                <a:latin typeface="+mj-lt"/>
              </a:rPr>
              <a:t> Science and Technology, vol. 24, no. 6, pp. 728-737, </a:t>
            </a:r>
            <a:r>
              <a:rPr lang="it-IT" sz="1200" dirty="0" err="1">
                <a:latin typeface="+mj-lt"/>
              </a:rPr>
              <a:t>Dec</a:t>
            </a:r>
            <a:r>
              <a:rPr lang="it-IT" sz="1200" dirty="0">
                <a:latin typeface="+mj-lt"/>
              </a:rPr>
              <a:t>. 2019, </a:t>
            </a:r>
            <a:r>
              <a:rPr lang="it-IT" sz="1200" dirty="0" err="1">
                <a:latin typeface="+mj-lt"/>
              </a:rPr>
              <a:t>doi</a:t>
            </a:r>
            <a:r>
              <a:rPr lang="it-IT" sz="1200" dirty="0">
                <a:latin typeface="+mj-lt"/>
              </a:rPr>
              <a:t>: 10.26599/TST.2018.9010102.</a:t>
            </a:r>
          </a:p>
          <a:p>
            <a:pPr marL="457200" indent="-457200">
              <a:lnSpc>
                <a:spcPct val="150000"/>
              </a:lnSpc>
              <a:buFont typeface="+mj-lt"/>
              <a:buAutoNum type="arabicParenR" startAt="8"/>
            </a:pPr>
            <a:r>
              <a:rPr lang="it-IT" sz="1200" dirty="0" err="1">
                <a:latin typeface="+mj-lt"/>
              </a:rPr>
              <a:t>Xu</a:t>
            </a:r>
            <a:r>
              <a:rPr lang="it-IT" sz="1200" dirty="0">
                <a:latin typeface="+mj-lt"/>
              </a:rPr>
              <a:t>, </a:t>
            </a:r>
            <a:r>
              <a:rPr lang="it-IT" sz="1200" dirty="0" err="1">
                <a:latin typeface="+mj-lt"/>
              </a:rPr>
              <a:t>Shuqing</a:t>
            </a:r>
            <a:r>
              <a:rPr lang="it-IT" sz="1200" dirty="0">
                <a:latin typeface="+mj-lt"/>
              </a:rPr>
              <a:t>, </a:t>
            </a:r>
            <a:r>
              <a:rPr lang="it-IT" sz="1200" dirty="0" err="1">
                <a:latin typeface="+mj-lt"/>
              </a:rPr>
              <a:t>Haiyin</a:t>
            </a:r>
            <a:r>
              <a:rPr lang="it-IT" sz="1200" dirty="0">
                <a:latin typeface="+mj-lt"/>
              </a:rPr>
              <a:t> Zhou, </a:t>
            </a:r>
            <a:r>
              <a:rPr lang="it-IT" sz="1200" dirty="0" err="1">
                <a:latin typeface="+mj-lt"/>
              </a:rPr>
              <a:t>Jiongqi</a:t>
            </a:r>
            <a:r>
              <a:rPr lang="it-IT" sz="1200" dirty="0">
                <a:latin typeface="+mj-lt"/>
              </a:rPr>
              <a:t> </a:t>
            </a:r>
            <a:r>
              <a:rPr lang="it-IT" sz="1200" dirty="0" err="1">
                <a:latin typeface="+mj-lt"/>
              </a:rPr>
              <a:t>Wang</a:t>
            </a:r>
            <a:r>
              <a:rPr lang="it-IT" sz="1200" dirty="0">
                <a:latin typeface="+mj-lt"/>
              </a:rPr>
              <a:t>, </a:t>
            </a:r>
            <a:r>
              <a:rPr lang="it-IT" sz="1200" dirty="0" err="1">
                <a:latin typeface="+mj-lt"/>
              </a:rPr>
              <a:t>Zhangming</a:t>
            </a:r>
            <a:r>
              <a:rPr lang="it-IT" sz="1200" dirty="0">
                <a:latin typeface="+mj-lt"/>
              </a:rPr>
              <a:t> He, and </a:t>
            </a:r>
            <a:r>
              <a:rPr lang="it-IT" sz="1200" dirty="0" err="1">
                <a:latin typeface="+mj-lt"/>
              </a:rPr>
              <a:t>Dayi</a:t>
            </a:r>
            <a:r>
              <a:rPr lang="it-IT" sz="1200" dirty="0">
                <a:latin typeface="+mj-lt"/>
              </a:rPr>
              <a:t> </a:t>
            </a:r>
            <a:r>
              <a:rPr lang="it-IT" sz="1200" dirty="0" err="1">
                <a:latin typeface="+mj-lt"/>
              </a:rPr>
              <a:t>Wang</a:t>
            </a:r>
            <a:r>
              <a:rPr lang="it-IT" sz="1200" dirty="0">
                <a:latin typeface="+mj-lt"/>
              </a:rPr>
              <a:t>. 2019. "SINS/CNS/GNSS </a:t>
            </a:r>
            <a:r>
              <a:rPr lang="it-IT" sz="1200" dirty="0" err="1">
                <a:latin typeface="+mj-lt"/>
              </a:rPr>
              <a:t>Integrated</a:t>
            </a:r>
            <a:r>
              <a:rPr lang="it-IT" sz="1200" dirty="0">
                <a:latin typeface="+mj-lt"/>
              </a:rPr>
              <a:t> </a:t>
            </a:r>
            <a:r>
              <a:rPr lang="it-IT" sz="1200" dirty="0" err="1">
                <a:latin typeface="+mj-lt"/>
              </a:rPr>
              <a:t>Navigation</a:t>
            </a:r>
            <a:r>
              <a:rPr lang="it-IT" sz="1200" dirty="0">
                <a:latin typeface="+mj-lt"/>
              </a:rPr>
              <a:t> </a:t>
            </a:r>
            <a:r>
              <a:rPr lang="it-IT" sz="1200" dirty="0" err="1">
                <a:latin typeface="+mj-lt"/>
              </a:rPr>
              <a:t>Based</a:t>
            </a:r>
            <a:r>
              <a:rPr lang="it-IT" sz="1200" dirty="0">
                <a:latin typeface="+mj-lt"/>
              </a:rPr>
              <a:t> on an </a:t>
            </a:r>
            <a:r>
              <a:rPr lang="it-IT" sz="1200" dirty="0" err="1">
                <a:latin typeface="+mj-lt"/>
              </a:rPr>
              <a:t>Improved</a:t>
            </a:r>
            <a:r>
              <a:rPr lang="it-IT" sz="1200" dirty="0">
                <a:latin typeface="+mj-lt"/>
              </a:rPr>
              <a:t> </a:t>
            </a:r>
            <a:r>
              <a:rPr lang="it-IT" sz="1200" dirty="0" err="1">
                <a:latin typeface="+mj-lt"/>
              </a:rPr>
              <a:t>Federated</a:t>
            </a:r>
            <a:r>
              <a:rPr lang="it-IT" sz="1200" dirty="0">
                <a:latin typeface="+mj-lt"/>
              </a:rPr>
              <a:t> </a:t>
            </a:r>
            <a:r>
              <a:rPr lang="it-IT" sz="1200" dirty="0" err="1">
                <a:latin typeface="+mj-lt"/>
              </a:rPr>
              <a:t>Sage</a:t>
            </a:r>
            <a:r>
              <a:rPr lang="it-IT" sz="1200" dirty="0">
                <a:latin typeface="+mj-lt"/>
              </a:rPr>
              <a:t>–</a:t>
            </a:r>
            <a:r>
              <a:rPr lang="it-IT" sz="1200" dirty="0" err="1">
                <a:latin typeface="+mj-lt"/>
              </a:rPr>
              <a:t>Husa</a:t>
            </a:r>
            <a:r>
              <a:rPr lang="it-IT" sz="1200" dirty="0">
                <a:latin typeface="+mj-lt"/>
              </a:rPr>
              <a:t> </a:t>
            </a:r>
            <a:r>
              <a:rPr lang="it-IT" sz="1200" dirty="0" err="1">
                <a:latin typeface="+mj-lt"/>
              </a:rPr>
              <a:t>Adaptive</a:t>
            </a:r>
            <a:r>
              <a:rPr lang="it-IT" sz="1200" dirty="0">
                <a:latin typeface="+mj-lt"/>
              </a:rPr>
              <a:t> Filter" </a:t>
            </a:r>
            <a:r>
              <a:rPr lang="it-IT" sz="1200" dirty="0" err="1">
                <a:latin typeface="+mj-lt"/>
              </a:rPr>
              <a:t>Sensors</a:t>
            </a:r>
            <a:r>
              <a:rPr lang="it-IT" sz="1200" dirty="0">
                <a:latin typeface="+mj-lt"/>
              </a:rPr>
              <a:t> 19, no. 17: 3812. </a:t>
            </a:r>
            <a:r>
              <a:rPr lang="it-IT" sz="1200" dirty="0">
                <a:latin typeface="+mj-lt"/>
                <a:hlinkClick r:id="rId5"/>
              </a:rPr>
              <a:t>https://doi.org/10.3390/s19173812</a:t>
            </a:r>
            <a:endParaRPr lang="it-IT" sz="1200" dirty="0">
              <a:latin typeface="+mj-lt"/>
            </a:endParaRPr>
          </a:p>
          <a:p>
            <a:pPr marL="457200" indent="-457200">
              <a:lnSpc>
                <a:spcPct val="150000"/>
              </a:lnSpc>
              <a:buFont typeface="+mj-lt"/>
              <a:buAutoNum type="arabicParenR" startAt="8"/>
            </a:pPr>
            <a:r>
              <a:rPr lang="en-GB" sz="1200" dirty="0">
                <a:latin typeface="+mj-lt"/>
              </a:rPr>
              <a:t>Chang, G. Robust Kalman filtering based on </a:t>
            </a:r>
            <a:r>
              <a:rPr lang="en-GB" sz="1200" dirty="0" err="1">
                <a:latin typeface="+mj-lt"/>
              </a:rPr>
              <a:t>Mahalanobis</a:t>
            </a:r>
            <a:r>
              <a:rPr lang="en-GB" sz="1200" dirty="0">
                <a:latin typeface="+mj-lt"/>
              </a:rPr>
              <a:t> distance as outlier judging criterion. J </a:t>
            </a:r>
            <a:r>
              <a:rPr lang="en-GB" sz="1200" dirty="0" err="1">
                <a:latin typeface="+mj-lt"/>
              </a:rPr>
              <a:t>Geod</a:t>
            </a:r>
            <a:r>
              <a:rPr lang="en-GB" sz="1200" dirty="0">
                <a:latin typeface="+mj-lt"/>
              </a:rPr>
              <a:t> 88, 391–401 (2014). </a:t>
            </a:r>
            <a:r>
              <a:rPr lang="en-GB" sz="1200" dirty="0">
                <a:latin typeface="+mj-lt"/>
                <a:hlinkClick r:id="rId6"/>
              </a:rPr>
              <a:t>https://doi.org/10.1007/s00190-013-0690-8</a:t>
            </a:r>
            <a:endParaRPr lang="en-GB" sz="1200" dirty="0">
              <a:latin typeface="+mj-lt"/>
            </a:endParaRPr>
          </a:p>
          <a:p>
            <a:pPr marL="457200" indent="-457200">
              <a:lnSpc>
                <a:spcPct val="150000"/>
              </a:lnSpc>
              <a:buFont typeface="+mj-lt"/>
              <a:buAutoNum type="arabicParenR" startAt="8"/>
            </a:pPr>
            <a:r>
              <a:rPr lang="it-IT" sz="1200" dirty="0" err="1">
                <a:latin typeface="+mj-lt"/>
              </a:rPr>
              <a:t>Almagbile</a:t>
            </a:r>
            <a:r>
              <a:rPr lang="it-IT" sz="1200" dirty="0">
                <a:latin typeface="+mj-lt"/>
              </a:rPr>
              <a:t>, Ali &amp; </a:t>
            </a:r>
            <a:r>
              <a:rPr lang="it-IT" sz="1200" dirty="0" err="1">
                <a:latin typeface="+mj-lt"/>
              </a:rPr>
              <a:t>Wang</a:t>
            </a:r>
            <a:r>
              <a:rPr lang="it-IT" sz="1200" dirty="0">
                <a:latin typeface="+mj-lt"/>
              </a:rPr>
              <a:t>, </a:t>
            </a:r>
            <a:r>
              <a:rPr lang="it-IT" sz="1200" dirty="0" err="1">
                <a:latin typeface="+mj-lt"/>
              </a:rPr>
              <a:t>Jinling</a:t>
            </a:r>
            <a:r>
              <a:rPr lang="it-IT" sz="1200" dirty="0">
                <a:latin typeface="+mj-lt"/>
              </a:rPr>
              <a:t> &amp; </a:t>
            </a:r>
            <a:r>
              <a:rPr lang="it-IT" sz="1200" dirty="0" err="1">
                <a:latin typeface="+mj-lt"/>
              </a:rPr>
              <a:t>Ding</a:t>
            </a:r>
            <a:r>
              <a:rPr lang="it-IT" sz="1200" dirty="0">
                <a:latin typeface="+mj-lt"/>
              </a:rPr>
              <a:t>, </a:t>
            </a:r>
            <a:r>
              <a:rPr lang="it-IT" sz="1200" dirty="0" err="1">
                <a:latin typeface="+mj-lt"/>
              </a:rPr>
              <a:t>Weidong</a:t>
            </a:r>
            <a:r>
              <a:rPr lang="it-IT" sz="1200" dirty="0">
                <a:latin typeface="+mj-lt"/>
              </a:rPr>
              <a:t>. (2010). </a:t>
            </a:r>
            <a:r>
              <a:rPr lang="it-IT" sz="1200" dirty="0" err="1">
                <a:latin typeface="+mj-lt"/>
              </a:rPr>
              <a:t>Evaluating</a:t>
            </a:r>
            <a:r>
              <a:rPr lang="it-IT" sz="1200" dirty="0">
                <a:latin typeface="+mj-lt"/>
              </a:rPr>
              <a:t> the Performances of </a:t>
            </a:r>
            <a:r>
              <a:rPr lang="it-IT" sz="1200" dirty="0" err="1">
                <a:latin typeface="+mj-lt"/>
              </a:rPr>
              <a:t>Adaptive</a:t>
            </a:r>
            <a:r>
              <a:rPr lang="it-IT" sz="1200" dirty="0">
                <a:latin typeface="+mj-lt"/>
              </a:rPr>
              <a:t> </a:t>
            </a:r>
            <a:r>
              <a:rPr lang="it-IT" sz="1200" dirty="0" err="1">
                <a:latin typeface="+mj-lt"/>
              </a:rPr>
              <a:t>Kalman</a:t>
            </a:r>
            <a:r>
              <a:rPr lang="it-IT" sz="1200" dirty="0">
                <a:latin typeface="+mj-lt"/>
              </a:rPr>
              <a:t> Filter </a:t>
            </a:r>
            <a:r>
              <a:rPr lang="it-IT" sz="1200" dirty="0" err="1">
                <a:latin typeface="+mj-lt"/>
              </a:rPr>
              <a:t>Methods</a:t>
            </a:r>
            <a:r>
              <a:rPr lang="it-IT" sz="1200" dirty="0">
                <a:latin typeface="+mj-lt"/>
              </a:rPr>
              <a:t> in GPS/INS Integration. Journal of Global Positioning Systems. 9. 10.5081/jgps.9.1.33.</a:t>
            </a:r>
          </a:p>
          <a:p>
            <a:pPr marL="457200" indent="-457200">
              <a:lnSpc>
                <a:spcPct val="150000"/>
              </a:lnSpc>
              <a:buFont typeface="+mj-lt"/>
              <a:buAutoNum type="arabicParenR" startAt="8"/>
            </a:pPr>
            <a:endParaRPr lang="it-IT" sz="1200" dirty="0">
              <a:latin typeface="+mj-lt"/>
            </a:endParaRPr>
          </a:p>
        </p:txBody>
      </p:sp>
    </p:spTree>
    <p:extLst>
      <p:ext uri="{BB962C8B-B14F-4D97-AF65-F5344CB8AC3E}">
        <p14:creationId xmlns:p14="http://schemas.microsoft.com/office/powerpoint/2010/main" val="2309758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1">
                    <a:lumMod val="50000"/>
                  </a:schemeClr>
                </a:solidFill>
              </a:rPr>
              <a:t>Bibliography</a:t>
            </a:r>
            <a:endParaRPr lang="it-IT" sz="4000" dirty="0">
              <a:solidFill>
                <a:schemeClr val="bg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124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Bibliography</a:t>
            </a:r>
            <a:endParaRPr lang="it-IT" dirty="0">
              <a:solidFill>
                <a:schemeClr val="bg1"/>
              </a:solidFill>
            </a:endParaRPr>
          </a:p>
        </p:txBody>
      </p:sp>
      <p:sp>
        <p:nvSpPr>
          <p:cNvPr id="18" name="Segnaposto contenuto 2">
            <a:extLst>
              <a:ext uri="{FF2B5EF4-FFF2-40B4-BE49-F238E27FC236}">
                <a16:creationId xmlns:a16="http://schemas.microsoft.com/office/drawing/2014/main" id="{0B036EED-3D80-4750-95A9-4F5A02B7A064}"/>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arenR" startAt="15"/>
            </a:pPr>
            <a:r>
              <a:rPr lang="it-IT" sz="1200" dirty="0" err="1">
                <a:latin typeface="+mj-lt"/>
              </a:rPr>
              <a:t>Roetenberg</a:t>
            </a:r>
            <a:r>
              <a:rPr lang="it-IT" sz="1200" dirty="0">
                <a:latin typeface="+mj-lt"/>
              </a:rPr>
              <a:t>, Daniel &amp; </a:t>
            </a:r>
            <a:r>
              <a:rPr lang="it-IT" sz="1200" dirty="0" err="1">
                <a:latin typeface="+mj-lt"/>
              </a:rPr>
              <a:t>Luinge</a:t>
            </a:r>
            <a:r>
              <a:rPr lang="it-IT" sz="1200" dirty="0">
                <a:latin typeface="+mj-lt"/>
              </a:rPr>
              <a:t>, Hendrik &amp; </a:t>
            </a:r>
            <a:r>
              <a:rPr lang="it-IT" sz="1200" dirty="0" err="1">
                <a:latin typeface="+mj-lt"/>
              </a:rPr>
              <a:t>Baten</a:t>
            </a:r>
            <a:r>
              <a:rPr lang="it-IT" sz="1200" dirty="0">
                <a:latin typeface="+mj-lt"/>
              </a:rPr>
              <a:t>, Chris &amp; </a:t>
            </a:r>
            <a:r>
              <a:rPr lang="it-IT" sz="1200" dirty="0" err="1">
                <a:latin typeface="+mj-lt"/>
              </a:rPr>
              <a:t>Veltink</a:t>
            </a:r>
            <a:r>
              <a:rPr lang="it-IT" sz="1200" dirty="0">
                <a:latin typeface="+mj-lt"/>
              </a:rPr>
              <a:t>, Peter. (2005). </a:t>
            </a:r>
            <a:r>
              <a:rPr lang="it-IT" sz="1200" dirty="0" err="1">
                <a:latin typeface="+mj-lt"/>
              </a:rPr>
              <a:t>Compensation</a:t>
            </a:r>
            <a:r>
              <a:rPr lang="it-IT" sz="1200" dirty="0">
                <a:latin typeface="+mj-lt"/>
              </a:rPr>
              <a:t> of </a:t>
            </a:r>
            <a:r>
              <a:rPr lang="it-IT" sz="1200" dirty="0" err="1">
                <a:latin typeface="+mj-lt"/>
              </a:rPr>
              <a:t>Magnetic</a:t>
            </a:r>
            <a:r>
              <a:rPr lang="it-IT" sz="1200" dirty="0">
                <a:latin typeface="+mj-lt"/>
              </a:rPr>
              <a:t> </a:t>
            </a:r>
            <a:r>
              <a:rPr lang="it-IT" sz="1200" dirty="0" err="1">
                <a:latin typeface="+mj-lt"/>
              </a:rPr>
              <a:t>Disturbances</a:t>
            </a:r>
            <a:r>
              <a:rPr lang="it-IT" sz="1200" dirty="0">
                <a:latin typeface="+mj-lt"/>
              </a:rPr>
              <a:t> </a:t>
            </a:r>
            <a:r>
              <a:rPr lang="it-IT" sz="1200" dirty="0" err="1">
                <a:latin typeface="+mj-lt"/>
              </a:rPr>
              <a:t>Improves</a:t>
            </a:r>
            <a:r>
              <a:rPr lang="it-IT" sz="1200" dirty="0">
                <a:latin typeface="+mj-lt"/>
              </a:rPr>
              <a:t> </a:t>
            </a:r>
            <a:r>
              <a:rPr lang="it-IT" sz="1200" dirty="0" err="1">
                <a:latin typeface="+mj-lt"/>
              </a:rPr>
              <a:t>Inertial</a:t>
            </a:r>
            <a:r>
              <a:rPr lang="it-IT" sz="1200" dirty="0">
                <a:latin typeface="+mj-lt"/>
              </a:rPr>
              <a:t> and </a:t>
            </a:r>
            <a:r>
              <a:rPr lang="it-IT" sz="1200" dirty="0" err="1">
                <a:latin typeface="+mj-lt"/>
              </a:rPr>
              <a:t>Magnetic</a:t>
            </a:r>
            <a:r>
              <a:rPr lang="it-IT" sz="1200" dirty="0">
                <a:latin typeface="+mj-lt"/>
              </a:rPr>
              <a:t> Sensing of Human Body </a:t>
            </a:r>
            <a:r>
              <a:rPr lang="it-IT" sz="1200" dirty="0" err="1">
                <a:latin typeface="+mj-lt"/>
              </a:rPr>
              <a:t>Segment</a:t>
            </a:r>
            <a:r>
              <a:rPr lang="it-IT" sz="1200" dirty="0">
                <a:latin typeface="+mj-lt"/>
              </a:rPr>
              <a:t> </a:t>
            </a:r>
            <a:r>
              <a:rPr lang="it-IT" sz="1200" dirty="0" err="1">
                <a:latin typeface="+mj-lt"/>
              </a:rPr>
              <a:t>Orientation</a:t>
            </a:r>
            <a:r>
              <a:rPr lang="it-IT" sz="1200" dirty="0">
                <a:latin typeface="+mj-lt"/>
              </a:rPr>
              <a:t>. </a:t>
            </a:r>
            <a:r>
              <a:rPr lang="it-IT" sz="1200" dirty="0" err="1">
                <a:latin typeface="+mj-lt"/>
              </a:rPr>
              <a:t>Neural</a:t>
            </a:r>
            <a:r>
              <a:rPr lang="it-IT" sz="1200" dirty="0">
                <a:latin typeface="+mj-lt"/>
              </a:rPr>
              <a:t> Systems and </a:t>
            </a:r>
            <a:r>
              <a:rPr lang="it-IT" sz="1200" dirty="0" err="1">
                <a:latin typeface="+mj-lt"/>
              </a:rPr>
              <a:t>Rehabilitation</a:t>
            </a:r>
            <a:r>
              <a:rPr lang="it-IT" sz="1200" dirty="0">
                <a:latin typeface="+mj-lt"/>
              </a:rPr>
              <a:t> Engineering, IEEE </a:t>
            </a:r>
            <a:r>
              <a:rPr lang="it-IT" sz="1200" dirty="0" err="1">
                <a:latin typeface="+mj-lt"/>
              </a:rPr>
              <a:t>Transactions</a:t>
            </a:r>
            <a:r>
              <a:rPr lang="it-IT" sz="1200" dirty="0">
                <a:latin typeface="+mj-lt"/>
              </a:rPr>
              <a:t> on. 13. 395 - 405. 10.1109/TNSRE.2005.847353. </a:t>
            </a:r>
          </a:p>
        </p:txBody>
      </p:sp>
    </p:spTree>
    <p:extLst>
      <p:ext uri="{BB962C8B-B14F-4D97-AF65-F5344CB8AC3E}">
        <p14:creationId xmlns:p14="http://schemas.microsoft.com/office/powerpoint/2010/main" val="2983342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26CD3463-4813-4561-AAE8-F0531B9904C7}"/>
              </a:ext>
            </a:extLst>
          </p:cNvPr>
          <p:cNvGrpSpPr/>
          <p:nvPr/>
        </p:nvGrpSpPr>
        <p:grpSpPr>
          <a:xfrm>
            <a:off x="-1304014" y="3038996"/>
            <a:ext cx="14795526" cy="1457117"/>
            <a:chOff x="3966659" y="3033713"/>
            <a:chExt cx="4244987" cy="1457117"/>
          </a:xfrm>
        </p:grpSpPr>
        <p:sp>
          <p:nvSpPr>
            <p:cNvPr id="10" name="CasellaDiTesto 9">
              <a:extLst>
                <a:ext uri="{FF2B5EF4-FFF2-40B4-BE49-F238E27FC236}">
                  <a16:creationId xmlns:a16="http://schemas.microsoft.com/office/drawing/2014/main" id="{D2C9FF30-1293-42C8-AF95-DC254EC6775B}"/>
                </a:ext>
              </a:extLst>
            </p:cNvPr>
            <p:cNvSpPr txBox="1"/>
            <p:nvPr/>
          </p:nvSpPr>
          <p:spPr>
            <a:xfrm>
              <a:off x="3966659" y="3044280"/>
              <a:ext cx="42449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4400" dirty="0">
                  <a:solidFill>
                    <a:prstClr val="white"/>
                  </a:solidFill>
                  <a:latin typeface="Garamond" panose="02020404030301010803" pitchFamily="18" charset="0"/>
                </a:rPr>
                <a:t>THANK YOU FOR THE ATTENTION</a:t>
              </a:r>
              <a:endParaRPr kumimoji="0" lang="it-IT" sz="44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cxnSp>
          <p:nvCxnSpPr>
            <p:cNvPr id="11" name="Connettore diritto 10">
              <a:extLst>
                <a:ext uri="{FF2B5EF4-FFF2-40B4-BE49-F238E27FC236}">
                  <a16:creationId xmlns:a16="http://schemas.microsoft.com/office/drawing/2014/main" id="{11A0590E-0C98-41CF-89CE-C4C539C16CD3}"/>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BBF393EE-0929-47B2-90DB-E661FB53D682}"/>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47503B9C-5EC2-4B03-A411-FDE0E6D804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BCF107-DE6B-47E1-9D5C-4C7601200B0D}" type="slidenum">
              <a:rPr kumimoji="0" lang="it-IT" sz="1600" b="0" i="0" u="none" strike="noStrike" kern="1200" cap="none" spc="0" normalizeH="0" baseline="0" noProof="0" smtClean="0">
                <a:ln>
                  <a:noFill/>
                </a:ln>
                <a:solidFill>
                  <a:prstClr val="black">
                    <a:tint val="75000"/>
                  </a:prstClr>
                </a:solidFill>
                <a:effectLst/>
                <a:uLnTx/>
                <a:uFillTx/>
                <a:latin typeface="Garamon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it-IT" sz="1600" b="0" i="0" u="none" strike="noStrike" kern="1200" cap="none" spc="0" normalizeH="0" baseline="0" noProof="0">
              <a:ln>
                <a:noFill/>
              </a:ln>
              <a:solidFill>
                <a:prstClr val="black">
                  <a:tint val="75000"/>
                </a:prstClr>
              </a:solidFill>
              <a:effectLst/>
              <a:uLnTx/>
              <a:uFillTx/>
              <a:latin typeface="Garamond"/>
              <a:ea typeface="+mn-ea"/>
              <a:cs typeface="+mn-cs"/>
            </a:endParaRPr>
          </a:p>
        </p:txBody>
      </p:sp>
    </p:spTree>
    <p:extLst>
      <p:ext uri="{BB962C8B-B14F-4D97-AF65-F5344CB8AC3E}">
        <p14:creationId xmlns:p14="http://schemas.microsoft.com/office/powerpoint/2010/main" val="1148292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0F517031-85F8-49F2-A058-89A206FFF867}"/>
              </a:ext>
            </a:extLst>
          </p:cNvPr>
          <p:cNvGrpSpPr/>
          <p:nvPr/>
        </p:nvGrpSpPr>
        <p:grpSpPr>
          <a:xfrm>
            <a:off x="4389269" y="3038996"/>
            <a:ext cx="3413462" cy="780008"/>
            <a:chOff x="4753825" y="3033713"/>
            <a:chExt cx="2670913" cy="780008"/>
          </a:xfrm>
        </p:grpSpPr>
        <p:sp>
          <p:nvSpPr>
            <p:cNvPr id="10" name="CasellaDiTesto 9">
              <a:extLst>
                <a:ext uri="{FF2B5EF4-FFF2-40B4-BE49-F238E27FC236}">
                  <a16:creationId xmlns:a16="http://schemas.microsoft.com/office/drawing/2014/main" id="{7EFD3DCE-F0BB-4878-ABD1-6FE02E77D22E}"/>
                </a:ext>
              </a:extLst>
            </p:cNvPr>
            <p:cNvSpPr txBox="1"/>
            <p:nvPr/>
          </p:nvSpPr>
          <p:spPr>
            <a:xfrm>
              <a:off x="4753825" y="3044280"/>
              <a:ext cx="2670641" cy="769441"/>
            </a:xfrm>
            <a:prstGeom prst="rect">
              <a:avLst/>
            </a:prstGeom>
            <a:noFill/>
          </p:spPr>
          <p:txBody>
            <a:bodyPr wrap="none" rtlCol="0">
              <a:spAutoFit/>
            </a:bodyPr>
            <a:lstStyle/>
            <a:p>
              <a:pPr algn="ctr"/>
              <a:r>
                <a:rPr lang="it-IT" sz="4400" dirty="0">
                  <a:solidFill>
                    <a:schemeClr val="bg1"/>
                  </a:solidFill>
                  <a:latin typeface="Garamond" panose="02020404030301010803" pitchFamily="18" charset="0"/>
                </a:rPr>
                <a:t>Sensor Models</a:t>
              </a:r>
            </a:p>
          </p:txBody>
        </p:sp>
        <p:cxnSp>
          <p:nvCxnSpPr>
            <p:cNvPr id="11" name="Connettore diritto 10">
              <a:extLst>
                <a:ext uri="{FF2B5EF4-FFF2-40B4-BE49-F238E27FC236}">
                  <a16:creationId xmlns:a16="http://schemas.microsoft.com/office/drawing/2014/main" id="{683AAED1-7EFF-4012-86A9-4FC75319A2C8}"/>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0289470A-D505-4DF9-A575-F041381FC071}"/>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55527987-DB37-4D25-8C09-46FEB1D4C404}"/>
              </a:ext>
            </a:extLst>
          </p:cNvPr>
          <p:cNvSpPr>
            <a:spLocks noGrp="1"/>
          </p:cNvSpPr>
          <p:nvPr>
            <p:ph type="sldNum" sz="quarter" idx="12"/>
          </p:nvPr>
        </p:nvSpPr>
        <p:spPr/>
        <p:txBody>
          <a:bodyPr/>
          <a:lstStyle/>
          <a:p>
            <a:fld id="{DABCF107-DE6B-47E1-9D5C-4C7601200B0D}" type="slidenum">
              <a:rPr lang="it-IT" smtClean="0"/>
              <a:t>13</a:t>
            </a:fld>
            <a:endParaRPr lang="it-IT"/>
          </a:p>
        </p:txBody>
      </p:sp>
    </p:spTree>
    <p:extLst>
      <p:ext uri="{BB962C8B-B14F-4D97-AF65-F5344CB8AC3E}">
        <p14:creationId xmlns:p14="http://schemas.microsoft.com/office/powerpoint/2010/main" val="377450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IMU</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Inertial</a:t>
            </a:r>
            <a:r>
              <a:rPr lang="it-IT" sz="2400" b="1" dirty="0"/>
              <a:t> </a:t>
            </a:r>
            <a:r>
              <a:rPr lang="it-IT" sz="2400" b="1" dirty="0" err="1"/>
              <a:t>Measurement</a:t>
            </a:r>
            <a:r>
              <a:rPr lang="it-IT" sz="2400" b="1" dirty="0"/>
              <a:t> Unit</a:t>
            </a:r>
          </a:p>
          <a:p>
            <a:pPr marL="0" indent="0">
              <a:lnSpc>
                <a:spcPct val="150000"/>
              </a:lnSpc>
              <a:buNone/>
            </a:pPr>
            <a:r>
              <a:rPr lang="it-IT" sz="2000" dirty="0" err="1"/>
              <a:t>Acceleromer</a:t>
            </a:r>
            <a:r>
              <a:rPr lang="it-IT" sz="2000" dirty="0"/>
              <a:t> + </a:t>
            </a:r>
            <a:r>
              <a:rPr lang="it-IT" sz="2000" dirty="0" err="1"/>
              <a:t>Gyroscope</a:t>
            </a:r>
            <a:r>
              <a:rPr lang="it-IT" sz="2000" dirty="0"/>
              <a:t> + </a:t>
            </a:r>
            <a:r>
              <a:rPr lang="it-IT" sz="2000" dirty="0" err="1"/>
              <a:t>Magnetometer</a:t>
            </a:r>
            <a:endParaRPr lang="it-IT" sz="2000" dirty="0"/>
          </a:p>
          <a:p>
            <a:pPr marL="0" indent="0">
              <a:lnSpc>
                <a:spcPct val="150000"/>
              </a:lnSpc>
              <a:buNone/>
            </a:pPr>
            <a:r>
              <a:rPr lang="it-IT" sz="2000" dirty="0" err="1"/>
              <a:t>Simulated</a:t>
            </a:r>
            <a:r>
              <a:rPr lang="it-IT" sz="2000" dirty="0"/>
              <a:t> </a:t>
            </a:r>
            <a:r>
              <a:rPr lang="it-IT" sz="2000" dirty="0" err="1"/>
              <a:t>using</a:t>
            </a:r>
            <a:r>
              <a:rPr lang="it-IT" sz="2000" dirty="0"/>
              <a:t> the MATLAB </a:t>
            </a:r>
            <a:r>
              <a:rPr lang="it-IT" sz="2000" dirty="0" err="1"/>
              <a:t>function</a:t>
            </a:r>
            <a:r>
              <a:rPr lang="it-IT" sz="2000" dirty="0"/>
              <a:t> </a:t>
            </a:r>
            <a:r>
              <a:rPr lang="it-IT" sz="1800" dirty="0" err="1">
                <a:latin typeface="Courier New" panose="02070309020205020404" pitchFamily="49" charset="0"/>
                <a:cs typeface="Courier New" panose="02070309020205020404" pitchFamily="49" charset="0"/>
              </a:rPr>
              <a:t>imuSensor</a:t>
            </a:r>
            <a:r>
              <a:rPr lang="it-IT" sz="1800" dirty="0"/>
              <a:t> </a:t>
            </a:r>
            <a:r>
              <a:rPr lang="it-IT" sz="2000" dirty="0" err="1"/>
              <a:t>present</a:t>
            </a:r>
            <a:r>
              <a:rPr lang="it-IT" sz="2000" dirty="0"/>
              <a:t> in the Sensor Fusion toolbox.</a:t>
            </a:r>
          </a:p>
          <a:p>
            <a:pPr marL="0" indent="0">
              <a:lnSpc>
                <a:spcPct val="150000"/>
              </a:lnSpc>
              <a:buNone/>
            </a:pPr>
            <a:r>
              <a:rPr lang="it-IT" sz="2000" dirty="0">
                <a:latin typeface="+mj-lt"/>
              </a:rPr>
              <a:t>The </a:t>
            </a:r>
            <a:r>
              <a:rPr lang="it-IT" sz="2000" dirty="0" err="1">
                <a:latin typeface="+mj-lt"/>
              </a:rPr>
              <a:t>considered</a:t>
            </a:r>
            <a:r>
              <a:rPr lang="it-IT" sz="2000" dirty="0">
                <a:latin typeface="+mj-lt"/>
              </a:rPr>
              <a:t> </a:t>
            </a:r>
            <a:r>
              <a:rPr lang="it-IT" sz="2000" dirty="0" err="1">
                <a:latin typeface="+mj-lt"/>
              </a:rPr>
              <a:t>errors</a:t>
            </a:r>
            <a:r>
              <a:rPr lang="it-IT" sz="2000" dirty="0">
                <a:latin typeface="+mj-lt"/>
              </a:rPr>
              <a:t> are white </a:t>
            </a:r>
            <a:r>
              <a:rPr lang="it-IT" sz="2000" dirty="0" err="1">
                <a:latin typeface="+mj-lt"/>
              </a:rPr>
              <a:t>noise</a:t>
            </a:r>
            <a:r>
              <a:rPr lang="it-IT" sz="2000" dirty="0">
                <a:latin typeface="+mj-lt"/>
              </a:rPr>
              <a:t>, </a:t>
            </a:r>
            <a:r>
              <a:rPr lang="it-IT" sz="2000" dirty="0" err="1">
                <a:latin typeface="+mj-lt"/>
              </a:rPr>
              <a:t>bias</a:t>
            </a:r>
            <a:r>
              <a:rPr lang="it-IT" sz="2000" dirty="0">
                <a:latin typeface="+mj-lt"/>
              </a:rPr>
              <a:t> and </a:t>
            </a:r>
            <a:r>
              <a:rPr lang="it-IT" sz="2000" dirty="0" err="1">
                <a:latin typeface="+mj-lt"/>
              </a:rPr>
              <a:t>quantization</a:t>
            </a:r>
            <a:r>
              <a:rPr lang="it-IT" sz="2000" dirty="0">
                <a:latin typeface="+mj-lt"/>
              </a:rPr>
              <a:t>.</a:t>
            </a:r>
          </a:p>
          <a:p>
            <a:pPr marL="0" indent="0">
              <a:lnSpc>
                <a:spcPct val="150000"/>
              </a:lnSpc>
              <a:buNone/>
            </a:pPr>
            <a:r>
              <a:rPr lang="it-IT" sz="2000" dirty="0" err="1">
                <a:latin typeface="+mj-lt"/>
              </a:rPr>
              <a:t>It</a:t>
            </a:r>
            <a:r>
              <a:rPr lang="it-IT" sz="2000" dirty="0">
                <a:latin typeface="+mj-lt"/>
              </a:rPr>
              <a:t> </a:t>
            </a:r>
            <a:r>
              <a:rPr lang="it-IT" sz="2000" dirty="0" err="1">
                <a:latin typeface="+mj-lt"/>
              </a:rPr>
              <a:t>is</a:t>
            </a:r>
            <a:r>
              <a:rPr lang="it-IT" sz="2000" dirty="0">
                <a:latin typeface="+mj-lt"/>
              </a:rPr>
              <a:t> </a:t>
            </a:r>
            <a:r>
              <a:rPr lang="it-IT" sz="2000" dirty="0" err="1">
                <a:latin typeface="+mj-lt"/>
              </a:rPr>
              <a:t>supposed</a:t>
            </a:r>
            <a:r>
              <a:rPr lang="it-IT" sz="2000" dirty="0">
                <a:latin typeface="+mj-lt"/>
              </a:rPr>
              <a:t> </a:t>
            </a:r>
            <a:r>
              <a:rPr lang="it-IT" sz="2000" dirty="0" err="1">
                <a:latin typeface="+mj-lt"/>
              </a:rPr>
              <a:t>that</a:t>
            </a:r>
            <a:r>
              <a:rPr lang="it-IT" sz="2000" dirty="0">
                <a:latin typeface="+mj-lt"/>
              </a:rPr>
              <a:t> </a:t>
            </a:r>
            <a:r>
              <a:rPr lang="it-IT" sz="2000" dirty="0" err="1">
                <a:latin typeface="+mj-lt"/>
              </a:rPr>
              <a:t>other</a:t>
            </a:r>
            <a:r>
              <a:rPr lang="it-IT" sz="2000" dirty="0">
                <a:latin typeface="+mj-lt"/>
              </a:rPr>
              <a:t> sources of </a:t>
            </a:r>
            <a:r>
              <a:rPr lang="it-IT" sz="2000" dirty="0" err="1">
                <a:latin typeface="+mj-lt"/>
              </a:rPr>
              <a:t>errors</a:t>
            </a:r>
            <a:r>
              <a:rPr lang="it-IT" sz="2000" dirty="0">
                <a:latin typeface="+mj-lt"/>
              </a:rPr>
              <a:t> (</a:t>
            </a:r>
            <a:r>
              <a:rPr lang="it-IT" sz="2000" dirty="0" err="1">
                <a:latin typeface="+mj-lt"/>
              </a:rPr>
              <a:t>such</a:t>
            </a:r>
            <a:r>
              <a:rPr lang="it-IT" sz="2000" dirty="0">
                <a:latin typeface="+mj-lt"/>
              </a:rPr>
              <a:t> </a:t>
            </a:r>
            <a:r>
              <a:rPr lang="it-IT" sz="2000" dirty="0" err="1">
                <a:latin typeface="+mj-lt"/>
              </a:rPr>
              <a:t>as</a:t>
            </a:r>
            <a:r>
              <a:rPr lang="it-IT" sz="2000" dirty="0">
                <a:latin typeface="+mj-lt"/>
              </a:rPr>
              <a:t> </a:t>
            </a:r>
            <a:r>
              <a:rPr lang="it-IT" sz="2000" dirty="0" err="1">
                <a:latin typeface="+mj-lt"/>
              </a:rPr>
              <a:t>axis</a:t>
            </a:r>
            <a:r>
              <a:rPr lang="it-IT" sz="2000" dirty="0">
                <a:latin typeface="+mj-lt"/>
              </a:rPr>
              <a:t> </a:t>
            </a:r>
            <a:r>
              <a:rPr lang="it-IT" sz="2000" dirty="0" err="1">
                <a:latin typeface="+mj-lt"/>
              </a:rPr>
              <a:t>misalignments</a:t>
            </a:r>
            <a:r>
              <a:rPr lang="it-IT" sz="2000" dirty="0">
                <a:latin typeface="+mj-lt"/>
              </a:rPr>
              <a:t> and </a:t>
            </a:r>
            <a:r>
              <a:rPr lang="it-IT" sz="2000" dirty="0" err="1">
                <a:latin typeface="+mj-lt"/>
              </a:rPr>
              <a:t>magnetometers</a:t>
            </a:r>
            <a:r>
              <a:rPr lang="it-IT" sz="2000" dirty="0">
                <a:latin typeface="+mj-lt"/>
              </a:rPr>
              <a:t> soft-</a:t>
            </a:r>
            <a:r>
              <a:rPr lang="it-IT" sz="2000" dirty="0" err="1">
                <a:latin typeface="+mj-lt"/>
              </a:rPr>
              <a:t>iron</a:t>
            </a:r>
            <a:r>
              <a:rPr lang="it-IT" sz="2000" dirty="0">
                <a:latin typeface="+mj-lt"/>
              </a:rPr>
              <a:t> </a:t>
            </a:r>
            <a:r>
              <a:rPr lang="it-IT" sz="2000" dirty="0" err="1">
                <a:latin typeface="+mj-lt"/>
              </a:rPr>
              <a:t>distortions</a:t>
            </a:r>
            <a:r>
              <a:rPr lang="it-IT" sz="2000" dirty="0">
                <a:latin typeface="+mj-lt"/>
              </a:rPr>
              <a:t>) </a:t>
            </a:r>
            <a:r>
              <a:rPr lang="it-IT" sz="2000" dirty="0" err="1">
                <a:latin typeface="+mj-lt"/>
              </a:rPr>
              <a:t>have</a:t>
            </a:r>
            <a:r>
              <a:rPr lang="it-IT" sz="2000" dirty="0">
                <a:latin typeface="+mj-lt"/>
              </a:rPr>
              <a:t> </a:t>
            </a:r>
            <a:r>
              <a:rPr lang="it-IT" sz="2000" dirty="0" err="1">
                <a:latin typeface="+mj-lt"/>
              </a:rPr>
              <a:t>been</a:t>
            </a:r>
            <a:r>
              <a:rPr lang="it-IT" sz="2000" dirty="0">
                <a:latin typeface="+mj-lt"/>
              </a:rPr>
              <a:t> </a:t>
            </a:r>
            <a:r>
              <a:rPr lang="it-IT" sz="2000" dirty="0" err="1">
                <a:latin typeface="+mj-lt"/>
              </a:rPr>
              <a:t>compensated</a:t>
            </a:r>
            <a:r>
              <a:rPr lang="it-IT" sz="2000" dirty="0">
                <a:latin typeface="+mj-lt"/>
              </a:rPr>
              <a:t> with a </a:t>
            </a:r>
            <a:r>
              <a:rPr lang="it-IT" sz="2000" dirty="0" err="1">
                <a:latin typeface="+mj-lt"/>
              </a:rPr>
              <a:t>previously</a:t>
            </a:r>
            <a:r>
              <a:rPr lang="it-IT" sz="2000" dirty="0">
                <a:latin typeface="+mj-lt"/>
              </a:rPr>
              <a:t> </a:t>
            </a:r>
            <a:r>
              <a:rPr lang="it-IT" sz="2000" dirty="0" err="1">
                <a:latin typeface="+mj-lt"/>
              </a:rPr>
              <a:t>performed</a:t>
            </a:r>
            <a:r>
              <a:rPr lang="it-IT" sz="2000" dirty="0">
                <a:latin typeface="+mj-lt"/>
              </a:rPr>
              <a:t> </a:t>
            </a:r>
            <a:r>
              <a:rPr lang="it-IT" sz="2000" dirty="0" err="1">
                <a:latin typeface="+mj-lt"/>
              </a:rPr>
              <a:t>sensor</a:t>
            </a:r>
            <a:r>
              <a:rPr lang="it-IT" sz="2000" dirty="0">
                <a:latin typeface="+mj-lt"/>
              </a:rPr>
              <a:t> </a:t>
            </a:r>
            <a:r>
              <a:rPr lang="it-IT" sz="2000" dirty="0" err="1">
                <a:latin typeface="+mj-lt"/>
              </a:rPr>
              <a:t>calibration</a:t>
            </a:r>
            <a:r>
              <a:rPr lang="it-IT" sz="2000" dirty="0">
                <a:latin typeface="+mj-lt"/>
              </a:rPr>
              <a:t>.</a:t>
            </a:r>
          </a:p>
          <a:p>
            <a:pPr marL="0" indent="0">
              <a:lnSpc>
                <a:spcPct val="150000"/>
              </a:lnSpc>
              <a:buNone/>
            </a:pPr>
            <a:endParaRPr lang="it-IT" sz="2000" dirty="0"/>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Elemento grafico 33">
            <a:extLst>
              <a:ext uri="{FF2B5EF4-FFF2-40B4-BE49-F238E27FC236}">
                <a16:creationId xmlns:a16="http://schemas.microsoft.com/office/drawing/2014/main" id="{B5A3F01C-2A15-4CAB-B6EC-80DCADA4F45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923921" y="2256138"/>
            <a:ext cx="2571758" cy="2345724"/>
          </a:xfrm>
          <a:prstGeom prst="rect">
            <a:avLst/>
          </a:prstGeom>
          <a:noFill/>
        </p:spPr>
      </p:pic>
    </p:spTree>
    <p:extLst>
      <p:ext uri="{BB962C8B-B14F-4D97-AF65-F5344CB8AC3E}">
        <p14:creationId xmlns:p14="http://schemas.microsoft.com/office/powerpoint/2010/main" val="156987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𝝎</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𝝎</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𝑏</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lnSpc>
                    <a:spcPct val="150000"/>
                  </a:lnSpc>
                  <a:buNone/>
                </a:pPr>
                <a14:m>
                  <m:oMath xmlns:m="http://schemas.openxmlformats.org/officeDocument/2006/math">
                    <m:sSub>
                      <m:sSubPr>
                        <m:ctrlPr>
                          <a:rPr lang="it-IT" sz="2000" i="1">
                            <a:latin typeface="Cambria Math" panose="02040503050406030204" pitchFamily="18" charset="0"/>
                          </a:rPr>
                        </m:ctrlPr>
                      </m:sSubPr>
                      <m:e>
                        <m:r>
                          <a:rPr lang="it-IT" sz="2000" b="1" i="1">
                            <a:latin typeface="Cambria Math" panose="02040503050406030204" pitchFamily="18" charset="0"/>
                            <a:ea typeface="Times New Roman" panose="02020603050405020304" pitchFamily="18" charset="0"/>
                            <a:cs typeface="Times New Roman" panose="02020603050405020304" pitchFamily="18" charset="0"/>
                          </a:rPr>
                          <m:t>𝝎</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latin typeface="Cambria Math" panose="02040503050406030204" pitchFamily="18" charset="0"/>
                      </a:rPr>
                      <m:t>=</m:t>
                    </m:r>
                    <m:sSub>
                      <m:sSubPr>
                        <m:ctrlPr>
                          <a:rPr lang="it-IT" sz="2000" i="1">
                            <a:latin typeface="Cambria Math" panose="02040503050406030204" pitchFamily="18" charset="0"/>
                          </a:rPr>
                        </m:ctrlPr>
                      </m:sSubPr>
                      <m:e>
                        <m:r>
                          <a:rPr lang="it-IT" sz="2000" b="1" i="1">
                            <a:latin typeface="Cambria Math" panose="02040503050406030204" pitchFamily="18" charset="0"/>
                            <a:ea typeface="Times New Roman" panose="02020603050405020304" pitchFamily="18" charset="0"/>
                            <a:cs typeface="Times New Roman" panose="02020603050405020304" pitchFamily="18" charset="0"/>
                          </a:rPr>
                          <m:t>𝝎</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𝑘</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a:solidFill>
                          <a:schemeClr val="tx1"/>
                        </a:solidFill>
                        <a:latin typeface="Cambria Math" panose="02040503050406030204" pitchFamily="18" charset="0"/>
                      </a:rPr>
                      <m:t>+</m:t>
                    </m:r>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𝒘</m:t>
                        </m:r>
                      </m:e>
                      <m:sub>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𝝎</m:t>
                            </m:r>
                          </m:e>
                          <m:sub>
                            <m:r>
                              <a:rPr lang="it-IT" sz="2000" b="0" i="1" smtClean="0">
                                <a:solidFill>
                                  <a:schemeClr val="tx1"/>
                                </a:solidFill>
                                <a:latin typeface="Cambria Math" panose="02040503050406030204" pitchFamily="18" charset="0"/>
                              </a:rPr>
                              <m:t>𝑏</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sub>
                    </m:sSub>
                  </m:oMath>
                </a14:m>
                <a:r>
                  <a:rPr lang="it-IT" sz="2000" dirty="0">
                    <a:solidFill>
                      <a:schemeClr val="tx1"/>
                    </a:solidFill>
                  </a:rPr>
                  <a:t> 		(First-</a:t>
                </a:r>
                <a:r>
                  <a:rPr lang="it-IT" sz="2000" dirty="0" err="1">
                    <a:solidFill>
                      <a:schemeClr val="tx1"/>
                    </a:solidFill>
                  </a:rPr>
                  <a:t>order</a:t>
                </a:r>
                <a:r>
                  <a:rPr lang="it-IT" sz="2000" dirty="0">
                    <a:solidFill>
                      <a:schemeClr val="tx1"/>
                    </a:solidFill>
                  </a:rPr>
                  <a:t> RW)</a:t>
                </a:r>
              </a:p>
              <a:p>
                <a:pPr marL="0" indent="0">
                  <a:lnSpc>
                    <a:spcPct val="150000"/>
                  </a:lnSpc>
                  <a:buNone/>
                </a:pPr>
                <a:endParaRPr lang="it-IT" sz="2000" dirty="0">
                  <a:solidFill>
                    <a:schemeClr val="tx1"/>
                  </a:solidFill>
                </a:endParaRPr>
              </a:p>
              <a:p>
                <a:pPr marL="0" indent="0">
                  <a:buNone/>
                </a:pPr>
                <a:r>
                  <a:rPr lang="it-IT" sz="2000" dirty="0">
                    <a:solidFill>
                      <a:schemeClr val="tx1"/>
                    </a:solidFill>
                  </a:rPr>
                  <a:t>With:</a:t>
                </a:r>
                <a:r>
                  <a:rPr lang="it-IT" sz="2000" dirty="0">
                    <a:solidFill>
                      <a:schemeClr val="tx1"/>
                    </a:solidFill>
                    <a:effectLst/>
                  </a:rPr>
                  <a:t> </a:t>
                </a:r>
                <a:endParaRPr lang="it-IT" sz="2000" i="1" dirty="0">
                  <a:solidFill>
                    <a:schemeClr val="tx1"/>
                  </a:solidFill>
                  <a:effectLst/>
                  <a:latin typeface="Cambria Math" panose="02040503050406030204" pitchFamily="18" charset="0"/>
                </a:endParaRPr>
              </a:p>
              <a:p>
                <a:pPr marL="457200" indent="-457200">
                  <a:buFont typeface="+mj-lt"/>
                  <a:buAutoNum type="arabicParenR"/>
                </a:pPr>
                <a14:m>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gyroscope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𝝎</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true</a:t>
                </a:r>
                <a:r>
                  <a:rPr lang="it-IT" sz="2000" dirty="0">
                    <a:solidFill>
                      <a:schemeClr val="tx1"/>
                    </a:solidFill>
                  </a:rPr>
                  <a:t> </a:t>
                </a:r>
                <a:r>
                  <a:rPr lang="it-IT" sz="2000" dirty="0" err="1">
                    <a:solidFill>
                      <a:schemeClr val="tx1"/>
                    </a:solidFill>
                  </a:rPr>
                  <a:t>angular</a:t>
                </a:r>
                <a:r>
                  <a:rPr lang="it-IT" sz="2000" dirty="0">
                    <a:solidFill>
                      <a:schemeClr val="tx1"/>
                    </a:solidFill>
                  </a:rPr>
                  <a:t> </a:t>
                </a:r>
                <a:r>
                  <a:rPr lang="it-IT" sz="2000" dirty="0" err="1">
                    <a:solidFill>
                      <a:schemeClr val="tx1"/>
                    </a:solidFill>
                  </a:rPr>
                  <a:t>velocity</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a:latin typeface="Cambria Math" panose="02040503050406030204" pitchFamily="18" charset="0"/>
                          </a:rPr>
                        </m:ctrlPr>
                      </m:sSubPr>
                      <m:e>
                        <m:r>
                          <a:rPr lang="it-IT" sz="2000" b="1" i="1">
                            <a:latin typeface="Cambria Math" panose="02040503050406030204" pitchFamily="18" charset="0"/>
                            <a:ea typeface="Times New Roman" panose="02020603050405020304" pitchFamily="18" charset="0"/>
                            <a:cs typeface="Times New Roman" panose="02020603050405020304" pitchFamily="18" charset="0"/>
                          </a:rPr>
                          <m:t>𝝎</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zero-rate </a:t>
                </a:r>
                <a:r>
                  <a:rPr lang="it-IT" sz="2000" dirty="0" err="1">
                    <a:solidFill>
                      <a:schemeClr val="tx1"/>
                    </a:solidFill>
                  </a:rPr>
                  <a:t>gyro</a:t>
                </a:r>
                <a:r>
                  <a:rPr lang="it-IT" sz="2000" dirty="0">
                    <a:solidFill>
                      <a:schemeClr val="tx1"/>
                    </a:solidFill>
                  </a:rPr>
                  <a:t> offset</a:t>
                </a:r>
              </a:p>
              <a:p>
                <a:pPr marL="457200" indent="-457200">
                  <a:buFont typeface="+mj-lt"/>
                  <a:buAutoNum type="arabicParenR"/>
                </a:pPr>
                <a14:m>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gyro</a:t>
                </a:r>
                <a:r>
                  <a:rPr lang="it-IT" sz="2000" dirty="0">
                    <a:solidFill>
                      <a:schemeClr val="tx1"/>
                    </a:solidFill>
                  </a:rPr>
                  <a:t> zero-</a:t>
                </a:r>
                <a:r>
                  <a:rPr lang="it-IT" sz="2000" dirty="0" err="1">
                    <a:solidFill>
                      <a:schemeClr val="tx1"/>
                    </a:solidFill>
                  </a:rPr>
                  <a:t>mean</a:t>
                </a:r>
                <a:r>
                  <a:rPr lang="it-IT" sz="2000" dirty="0">
                    <a:solidFill>
                      <a:schemeClr val="tx1"/>
                    </a:solidFill>
                  </a:rPr>
                  <a:t> (ZM) additive </a:t>
                </a:r>
                <a:r>
                  <a:rPr lang="it-IT" sz="2000" dirty="0" err="1">
                    <a:solidFill>
                      <a:schemeClr val="tx1"/>
                    </a:solidFill>
                  </a:rPr>
                  <a:t>Gaussian</a:t>
                </a:r>
                <a:r>
                  <a:rPr lang="it-IT" sz="2000" dirty="0">
                    <a:solidFill>
                      <a:schemeClr val="tx1"/>
                    </a:solidFill>
                  </a:rPr>
                  <a:t> white </a:t>
                </a:r>
                <a:r>
                  <a:rPr lang="it-IT" sz="2000" dirty="0" err="1">
                    <a:solidFill>
                      <a:schemeClr val="tx1"/>
                    </a:solidFill>
                  </a:rPr>
                  <a:t>noise</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i="1">
                            <a:latin typeface="Cambria Math" panose="02040503050406030204" pitchFamily="18" charset="0"/>
                          </a:rPr>
                        </m:ctrlPr>
                      </m:sSubPr>
                      <m:e>
                        <m:r>
                          <a:rPr lang="en-US" sz="2000" b="1" i="1">
                            <a:latin typeface="Cambria Math" panose="02040503050406030204" pitchFamily="18" charset="0"/>
                          </a:rPr>
                          <m:t>𝒘</m:t>
                        </m:r>
                      </m:e>
                      <m:sub>
                        <m:sSub>
                          <m:sSubPr>
                            <m:ctrlPr>
                              <a:rPr lang="it-IT" sz="2000" i="1">
                                <a:latin typeface="Cambria Math" panose="02040503050406030204" pitchFamily="18" charset="0"/>
                              </a:rPr>
                            </m:ctrlPr>
                          </m:sSubPr>
                          <m:e>
                            <m:r>
                              <a:rPr lang="it-IT" sz="2000" b="1" i="1">
                                <a:latin typeface="Cambria Math" panose="02040503050406030204" pitchFamily="18" charset="0"/>
                              </a:rPr>
                              <m:t>𝝎</m:t>
                            </m:r>
                          </m:e>
                          <m:sub>
                            <m:r>
                              <a:rPr lang="it-IT" sz="2000" i="1">
                                <a:latin typeface="Cambria Math" panose="02040503050406030204" pitchFamily="18" charset="0"/>
                              </a:rPr>
                              <m:t>𝑏</m:t>
                            </m:r>
                          </m:sub>
                        </m:sSub>
                        <m:r>
                          <a:rPr lang="en-US" sz="2000" i="1">
                            <a:latin typeface="Cambria Math" panose="02040503050406030204" pitchFamily="18" charset="0"/>
                          </a:rPr>
                          <m:t>,</m:t>
                        </m:r>
                        <m:r>
                          <a:rPr lang="en-US" sz="2000" i="1">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gyro</a:t>
                </a:r>
                <a:r>
                  <a:rPr lang="it-IT" sz="2000" dirty="0">
                    <a:solidFill>
                      <a:schemeClr val="tx1"/>
                    </a:solidFill>
                  </a:rPr>
                  <a:t> </a:t>
                </a:r>
                <a:r>
                  <a:rPr lang="it-IT" sz="2000" dirty="0" err="1">
                    <a:solidFill>
                      <a:schemeClr val="tx1"/>
                    </a:solidFill>
                  </a:rPr>
                  <a:t>bias</a:t>
                </a:r>
                <a:r>
                  <a:rPr lang="it-IT" sz="2000" dirty="0">
                    <a:solidFill>
                      <a:schemeClr val="tx1"/>
                    </a:solidFill>
                  </a:rPr>
                  <a:t> zero-</a:t>
                </a:r>
                <a:r>
                  <a:rPr lang="it-IT" sz="2000" dirty="0" err="1">
                    <a:solidFill>
                      <a:schemeClr val="tx1"/>
                    </a:solidFill>
                  </a:rPr>
                  <a:t>mean</a:t>
                </a:r>
                <a:r>
                  <a:rPr lang="it-IT" sz="2000" dirty="0">
                    <a:solidFill>
                      <a:schemeClr val="tx1"/>
                    </a:solidFill>
                  </a:rPr>
                  <a:t> additive </a:t>
                </a:r>
                <a:r>
                  <a:rPr lang="it-IT" sz="2000" dirty="0" err="1">
                    <a:solidFill>
                      <a:schemeClr val="tx1"/>
                    </a:solidFill>
                  </a:rPr>
                  <a:t>Gaussian</a:t>
                </a:r>
                <a:r>
                  <a:rPr lang="it-IT" sz="2000" dirty="0">
                    <a:solidFill>
                      <a:schemeClr val="tx1"/>
                    </a:solidFill>
                  </a:rPr>
                  <a:t> white </a:t>
                </a:r>
                <a:r>
                  <a:rPr lang="it-IT" sz="2000" dirty="0" err="1">
                    <a:solidFill>
                      <a:schemeClr val="tx1"/>
                    </a:solidFill>
                  </a:rPr>
                  <a:t>noise</a:t>
                </a:r>
                <a:endParaRPr lang="it-IT" sz="2000" dirty="0">
                  <a:solidFill>
                    <a:schemeClr val="tx1"/>
                  </a:solidFill>
                </a:endParaRPr>
              </a:p>
              <a:p>
                <a:pPr marL="0" indent="0">
                  <a:buNone/>
                </a:pPr>
                <a:endParaRPr lang="it-IT" sz="2000" dirty="0"/>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921" y="2148737"/>
            <a:ext cx="2571758" cy="2560526"/>
          </a:xfrm>
          <a:prstGeom prst="rect">
            <a:avLst/>
          </a:prstGeom>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96703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3">
                    <a:lumMod val="50000"/>
                  </a:schemeClr>
                </a:solidFill>
              </a:rPr>
              <a:t>Gyroscope</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479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lnSpc>
                    <a:spcPct val="150000"/>
                  </a:lnSpc>
                  <a:buNone/>
                </a:pPr>
                <a14:m>
                  <m:oMath xmlns:m="http://schemas.openxmlformats.org/officeDocument/2006/math">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oMath>
                </a14:m>
                <a:r>
                  <a:rPr lang="it-IT" sz="2000" dirty="0">
                    <a:solidFill>
                      <a:schemeClr val="tx1"/>
                    </a:solidFill>
                  </a:rPr>
                  <a:t>=</a:t>
                </a:r>
                <a:r>
                  <a:rPr lang="it-IT" sz="2000" dirty="0">
                    <a:solidFill>
                      <a:schemeClr val="tx1"/>
                    </a:solidFill>
                    <a:ea typeface="Times New Roman" panose="02020603050405020304" pitchFamily="18" charset="0"/>
                    <a:cs typeface="Times New Roman" panose="02020603050405020304" pitchFamily="18" charset="0"/>
                  </a:rPr>
                  <a:t> </a:t>
                </a:r>
                <a14:m>
                  <m:oMath xmlns:m="http://schemas.openxmlformats.org/officeDocument/2006/math">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𝒘</m:t>
                        </m:r>
                      </m:e>
                      <m:sub>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(First-</a:t>
                </a:r>
                <a:r>
                  <a:rPr lang="it-IT" sz="2000" dirty="0" err="1">
                    <a:solidFill>
                      <a:schemeClr val="tx1"/>
                    </a:solidFill>
                  </a:rPr>
                  <a:t>order</a:t>
                </a:r>
                <a:r>
                  <a:rPr lang="it-IT" sz="2000" dirty="0">
                    <a:solidFill>
                      <a:schemeClr val="tx1"/>
                    </a:solidFill>
                  </a:rPr>
                  <a:t> RW)</a:t>
                </a:r>
              </a:p>
              <a:p>
                <a:pPr marL="0" indent="0">
                  <a:buNone/>
                </a:pPr>
                <a:endParaRPr lang="it-IT" sz="2000" dirty="0">
                  <a:solidFill>
                    <a:schemeClr val="tx1"/>
                  </a:solidFill>
                </a:endParaRPr>
              </a:p>
              <a:p>
                <a:pPr marL="0" indent="0">
                  <a:buNone/>
                </a:pPr>
                <a:r>
                  <a:rPr lang="it-IT" sz="2000" dirty="0">
                    <a:solidFill>
                      <a:schemeClr val="tx1"/>
                    </a:solidFill>
                  </a:rPr>
                  <a:t>With: </a:t>
                </a:r>
                <a:endParaRPr lang="it-IT" sz="2000" i="1" dirty="0">
                  <a:solidFill>
                    <a:schemeClr val="tx1"/>
                  </a:solidFill>
                  <a:latin typeface="Cambria Math" panose="02040503050406030204" pitchFamily="18" charset="0"/>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accelerometer</a:t>
                </a:r>
                <a:r>
                  <a:rPr lang="it-IT" sz="2000" dirty="0">
                    <a:solidFill>
                      <a:schemeClr val="tx1"/>
                    </a:solidFill>
                  </a:rPr>
                  <a:t>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oMath>
                </a14:m>
                <a:r>
                  <a:rPr lang="it-IT" sz="2000" dirty="0">
                    <a:solidFill>
                      <a:schemeClr val="tx1"/>
                    </a:solidFill>
                  </a:rPr>
                  <a:t>		</a:t>
                </a:r>
                <a:r>
                  <a:rPr lang="it-IT" sz="2000" dirty="0" err="1">
                    <a:solidFill>
                      <a:schemeClr val="tx1"/>
                    </a:solidFill>
                  </a:rPr>
                  <a:t>true</a:t>
                </a:r>
                <a:r>
                  <a:rPr lang="it-IT" sz="2000" dirty="0">
                    <a:solidFill>
                      <a:schemeClr val="tx1"/>
                    </a:solidFill>
                  </a:rPr>
                  <a:t> linear </a:t>
                </a:r>
                <a:r>
                  <a:rPr lang="it-IT" sz="2000" dirty="0" err="1">
                    <a:solidFill>
                      <a:schemeClr val="tx1"/>
                    </a:solidFill>
                  </a:rPr>
                  <a:t>acceleration</a:t>
                </a:r>
                <a:r>
                  <a:rPr lang="it-IT" sz="2000" dirty="0">
                    <a:solidFill>
                      <a:schemeClr val="tx1"/>
                    </a:solidFill>
                  </a:rPr>
                  <a:t> in </a:t>
                </a:r>
                <a:r>
                  <a:rPr lang="it-IT" sz="2000" dirty="0" err="1">
                    <a:solidFill>
                      <a:schemeClr val="tx1"/>
                    </a:solidFill>
                  </a:rPr>
                  <a:t>acceleromer</a:t>
                </a:r>
                <a:r>
                  <a:rPr lang="it-IT" sz="2000" dirty="0">
                    <a:solidFill>
                      <a:schemeClr val="tx1"/>
                    </a:solidFill>
                  </a:rPr>
                  <a:t> </a:t>
                </a:r>
                <a:r>
                  <a:rPr lang="it-IT" sz="2000" dirty="0" err="1">
                    <a:solidFill>
                      <a:schemeClr val="tx1"/>
                    </a:solidFill>
                  </a:rPr>
                  <a:t>sensor</a:t>
                </a:r>
                <a:r>
                  <a:rPr lang="it-IT" sz="2000" dirty="0">
                    <a:solidFill>
                      <a:schemeClr val="tx1"/>
                    </a:solidFill>
                  </a:rPr>
                  <a:t> RF</a:t>
                </a:r>
              </a:p>
              <a:p>
                <a:pPr marL="457200" indent="-457200">
                  <a:buFont typeface="+mj-lt"/>
                  <a:buAutoNum type="arabicParenR"/>
                </a:pPr>
                <a14:m>
                  <m:oMath xmlns:m="http://schemas.openxmlformats.org/officeDocument/2006/math">
                    <m:sSubSup>
                      <m:sSubSupPr>
                        <m:ctrlP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𝒈</m:t>
                        </m:r>
                      </m:e>
                      <m: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oMath>
                </a14:m>
                <a:r>
                  <a:rPr lang="it-IT" sz="2000" dirty="0">
                    <a:solidFill>
                      <a:schemeClr val="tx1"/>
                    </a:solidFill>
                  </a:rPr>
                  <a:t>		</a:t>
                </a:r>
                <a:r>
                  <a:rPr lang="it-IT" sz="2000" dirty="0" err="1">
                    <a:solidFill>
                      <a:schemeClr val="tx1"/>
                    </a:solidFill>
                  </a:rPr>
                  <a:t>gravity</a:t>
                </a:r>
                <a:r>
                  <a:rPr lang="it-IT" sz="2000" dirty="0">
                    <a:solidFill>
                      <a:schemeClr val="tx1"/>
                    </a:solidFill>
                  </a:rPr>
                  <a:t> </a:t>
                </a:r>
                <a:r>
                  <a:rPr lang="it-IT" sz="2000" dirty="0" err="1">
                    <a:solidFill>
                      <a:schemeClr val="tx1"/>
                    </a:solidFill>
                  </a:rPr>
                  <a:t>vector</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𝒂</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sub>
                        </m:sSub>
                      </m:sup>
                    </m:sSubSup>
                  </m:oMath>
                </a14:m>
                <a:r>
                  <a:rPr lang="it-IT" sz="2000" dirty="0">
                    <a:solidFill>
                      <a:schemeClr val="tx1"/>
                    </a:solidFill>
                  </a:rPr>
                  <a:t>		</a:t>
                </a:r>
                <a:r>
                  <a:rPr lang="it-IT" sz="2000" dirty="0" err="1">
                    <a:solidFill>
                      <a:schemeClr val="tx1"/>
                    </a:solidFill>
                  </a:rPr>
                  <a:t>accelerometer</a:t>
                </a:r>
                <a:r>
                  <a:rPr lang="it-IT" sz="2000" dirty="0">
                    <a:solidFill>
                      <a:schemeClr val="tx1"/>
                    </a:solidFill>
                  </a:rPr>
                  <a:t> </a:t>
                </a:r>
                <a:r>
                  <a:rPr lang="it-IT" sz="2000" dirty="0" err="1">
                    <a:solidFill>
                      <a:schemeClr val="tx1"/>
                    </a:solidFill>
                  </a:rPr>
                  <a:t>bias</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accelerometer</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𝒘</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linear </a:t>
                </a:r>
                <a:r>
                  <a:rPr lang="it-IT" sz="2000" dirty="0" err="1">
                    <a:solidFill>
                      <a:schemeClr val="tx1"/>
                    </a:solidFill>
                  </a:rPr>
                  <a:t>acceleration</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𝒘</m:t>
                        </m:r>
                      </m:e>
                      <m:sub>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𝑎</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sub>
                        </m:s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accelerometer</a:t>
                </a:r>
                <a:r>
                  <a:rPr lang="it-IT" sz="2000" dirty="0">
                    <a:solidFill>
                      <a:schemeClr val="tx1"/>
                    </a:solidFill>
                  </a:rPr>
                  <a:t> </a:t>
                </a:r>
                <a:r>
                  <a:rPr lang="it-IT" sz="2000" dirty="0" err="1">
                    <a:solidFill>
                      <a:schemeClr val="tx1"/>
                    </a:solidFill>
                  </a:rPr>
                  <a:t>bias</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23921" y="2256138"/>
            <a:ext cx="2571758" cy="2345724"/>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10515600" cy="1205779"/>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Accelero-</a:t>
            </a:r>
          </a:p>
          <a:p>
            <a:r>
              <a:rPr lang="it-IT" sz="4000" dirty="0" err="1">
                <a:solidFill>
                  <a:schemeClr val="accent3">
                    <a:lumMod val="50000"/>
                  </a:schemeClr>
                </a:solidFill>
              </a:rPr>
              <a:t>meter</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09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𝒎</m:t>
                          </m:r>
                        </m:e>
                        <m:sub>
                          <m:r>
                            <a:rPr lang="it-IT" sz="2000" i="1">
                              <a:solidFill>
                                <a:schemeClr val="tx1"/>
                              </a:solidFill>
                              <a:latin typeface="Cambria Math" panose="02040503050406030204" pitchFamily="18" charset="0"/>
                            </a:rPr>
                            <m:t>𝑘</m:t>
                          </m:r>
                        </m:sub>
                        <m:sup>
                          <m:sSub>
                            <m:sSubPr>
                              <m:ctrlPr>
                                <a:rPr lang="it-IT" sz="2000" i="1">
                                  <a:solidFill>
                                    <a:schemeClr val="tx1"/>
                                  </a:solidFill>
                                  <a:latin typeface="Cambria Math" panose="02040503050406030204" pitchFamily="18" charset="0"/>
                                </a:rPr>
                              </m:ctrlPr>
                            </m:sSubPr>
                            <m:e>
                              <m:r>
                                <a:rPr lang="it-IT" sz="2000" i="1">
                                  <a:solidFill>
                                    <a:schemeClr val="tx1"/>
                                  </a:solidFill>
                                  <a:latin typeface="Cambria Math" panose="02040503050406030204" pitchFamily="18" charset="0"/>
                                </a:rPr>
                                <m:t>𝑠</m:t>
                              </m:r>
                            </m:e>
                            <m:sub>
                              <m:r>
                                <a:rPr lang="it-IT" sz="2000" i="1">
                                  <a:solidFill>
                                    <a:schemeClr val="tx1"/>
                                  </a:solidFill>
                                  <a:latin typeface="Cambria Math" panose="02040503050406030204" pitchFamily="18" charset="0"/>
                                </a:rPr>
                                <m:t>𝑚</m:t>
                              </m:r>
                            </m:sub>
                          </m:sSub>
                        </m:sup>
                      </m:sSub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𝒅</m:t>
                          </m:r>
                        </m:e>
                        <m: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sub>
                          </m:sSub>
                        </m:sup>
                      </m:sSubSup>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lnSpc>
                    <a:spcPct val="150000"/>
                  </a:lnSpc>
                  <a:buNone/>
                </a:pPr>
                <a14:m>
                  <m:oMath xmlns:m="http://schemas.openxmlformats.org/officeDocument/2006/math">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𝒅</m:t>
                        </m:r>
                      </m:e>
                      <m:sub>
                        <m:r>
                          <a:rPr lang="en-US" sz="2000" i="1">
                            <a:solidFill>
                              <a:schemeClr val="tx1"/>
                            </a:solidFill>
                            <a:latin typeface="Cambria Math" panose="02040503050406030204" pitchFamily="18" charset="0"/>
                          </a:rPr>
                          <m:t>𝑘</m:t>
                        </m:r>
                      </m:sub>
                      <m:sup>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𝑚</m:t>
                            </m:r>
                          </m:sub>
                        </m:sSub>
                      </m:sup>
                    </m:sSubSup>
                    <m:r>
                      <a:rPr lang="en-US" sz="2000" i="1">
                        <a:solidFill>
                          <a:schemeClr val="tx1"/>
                        </a:solidFill>
                        <a:latin typeface="Cambria Math" panose="02040503050406030204" pitchFamily="18" charset="0"/>
                      </a:rPr>
                      <m:t>=</m:t>
                    </m:r>
                    <m:sSub>
                      <m:sSubPr>
                        <m:ctrlPr>
                          <a:rPr lang="it-IT" sz="2000" i="1">
                            <a:solidFill>
                              <a:schemeClr val="tx1"/>
                            </a:solidFill>
                            <a:latin typeface="Cambria Math" panose="02040503050406030204" pitchFamily="18" charset="0"/>
                          </a:rPr>
                        </m:ctrlPr>
                      </m:sSubPr>
                      <m:e>
                        <m:r>
                          <a:rPr lang="it-IT" sz="2000" i="1">
                            <a:solidFill>
                              <a:schemeClr val="tx1"/>
                            </a:solidFill>
                            <a:latin typeface="Cambria Math" panose="02040503050406030204" pitchFamily="18" charset="0"/>
                          </a:rPr>
                          <m:t>𝑐</m:t>
                        </m:r>
                      </m:e>
                      <m:sub>
                        <m:r>
                          <a:rPr lang="it-IT" sz="2000" i="1">
                            <a:solidFill>
                              <a:schemeClr val="tx1"/>
                            </a:solidFill>
                            <a:latin typeface="Cambria Math" panose="02040503050406030204" pitchFamily="18" charset="0"/>
                          </a:rPr>
                          <m:t>𝑑</m:t>
                        </m:r>
                      </m:sub>
                    </m:sSub>
                    <m:r>
                      <a:rPr lang="it-IT" sz="2000" i="1">
                        <a:solidFill>
                          <a:schemeClr val="tx1"/>
                        </a:solidFill>
                        <a:latin typeface="Cambria Math" panose="02040503050406030204" pitchFamily="18" charset="0"/>
                      </a:rPr>
                      <m:t> </m:t>
                    </m:r>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𝒅</m:t>
                        </m:r>
                      </m:e>
                      <m:sub>
                        <m:r>
                          <a:rPr lang="en-US" sz="2000" i="1">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−1</m:t>
                        </m:r>
                      </m:sub>
                      <m:sup>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𝑠</m:t>
                            </m:r>
                          </m:e>
                          <m:sub>
                            <m:r>
                              <a:rPr lang="it-IT" sz="2000" b="0" i="1" smtClean="0">
                                <a:solidFill>
                                  <a:schemeClr val="tx1"/>
                                </a:solidFill>
                                <a:latin typeface="Cambria Math" panose="02040503050406030204" pitchFamily="18" charset="0"/>
                              </a:rPr>
                              <m:t>𝑚</m:t>
                            </m:r>
                          </m:sub>
                        </m:sSub>
                      </m:sup>
                    </m:sSubSup>
                    <m:r>
                      <a:rPr lang="en-US" sz="2000" i="1">
                        <a:solidFill>
                          <a:schemeClr val="tx1"/>
                        </a:solidFill>
                        <a:latin typeface="Cambria Math" panose="02040503050406030204" pitchFamily="18" charset="0"/>
                      </a:rPr>
                      <m:t>+</m:t>
                    </m:r>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𝒘</m:t>
                        </m:r>
                      </m:e>
                      <m:sub>
                        <m:r>
                          <a:rPr lang="it-IT" sz="2000" i="1">
                            <a:solidFill>
                              <a:schemeClr val="tx1"/>
                            </a:solidFill>
                            <a:latin typeface="Cambria Math" panose="02040503050406030204" pitchFamily="18" charset="0"/>
                          </a:rPr>
                          <m:t>𝑑</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sub>
                    </m:sSub>
                  </m:oMath>
                </a14:m>
                <a:r>
                  <a:rPr lang="it-IT" sz="2000" dirty="0">
                    <a:solidFill>
                      <a:schemeClr val="tx1"/>
                    </a:solidFill>
                  </a:rPr>
                  <a:t>		(Low-pass </a:t>
                </a:r>
                <a:r>
                  <a:rPr lang="it-IT" sz="2000" dirty="0" err="1">
                    <a:solidFill>
                      <a:schemeClr val="tx1"/>
                    </a:solidFill>
                  </a:rPr>
                  <a:t>filtered</a:t>
                </a:r>
                <a:r>
                  <a:rPr lang="it-IT" sz="2000" dirty="0">
                    <a:solidFill>
                      <a:schemeClr val="tx1"/>
                    </a:solidFill>
                  </a:rPr>
                  <a:t> WN)</a:t>
                </a:r>
              </a:p>
              <a:p>
                <a:pPr marL="0" indent="0">
                  <a:buNone/>
                </a:pPr>
                <a:endParaRPr lang="it-IT" sz="2000" dirty="0">
                  <a:solidFill>
                    <a:schemeClr val="tx1"/>
                  </a:solidFill>
                </a:endParaRPr>
              </a:p>
              <a:p>
                <a:pPr marL="0" indent="0">
                  <a:buNone/>
                </a:pPr>
                <a:r>
                  <a:rPr lang="it-IT" sz="2000" dirty="0">
                    <a:solidFill>
                      <a:schemeClr val="tx1"/>
                    </a:solidFill>
                  </a:rPr>
                  <a:t>With: </a:t>
                </a:r>
                <a:endParaRPr lang="it-IT" sz="2000" i="1" dirty="0">
                  <a:solidFill>
                    <a:schemeClr val="tx1"/>
                  </a:solidFill>
                  <a:latin typeface="Cambria Math" panose="02040503050406030204" pitchFamily="18" charset="0"/>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magnetometer</a:t>
                </a:r>
                <a:r>
                  <a:rPr lang="it-IT" sz="2000" dirty="0">
                    <a:solidFill>
                      <a:schemeClr val="tx1"/>
                    </a:solidFill>
                  </a:rPr>
                  <a:t>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𝒎</m:t>
                        </m:r>
                      </m:e>
                      <m: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sub>
                        </m:sSub>
                      </m:sup>
                    </m:sSubSup>
                  </m:oMath>
                </a14:m>
                <a:r>
                  <a:rPr lang="it-IT" sz="2000" dirty="0">
                    <a:solidFill>
                      <a:schemeClr val="tx1"/>
                    </a:solidFill>
                  </a:rPr>
                  <a:t>	</a:t>
                </a:r>
                <a:r>
                  <a:rPr lang="it-IT" sz="2000" dirty="0" err="1">
                    <a:solidFill>
                      <a:schemeClr val="tx1"/>
                    </a:solidFill>
                  </a:rPr>
                  <a:t>true</a:t>
                </a:r>
                <a:r>
                  <a:rPr lang="it-IT" sz="2000" dirty="0">
                    <a:solidFill>
                      <a:schemeClr val="tx1"/>
                    </a:solidFill>
                  </a:rPr>
                  <a:t> Earth </a:t>
                </a:r>
                <a:r>
                  <a:rPr lang="it-IT" sz="2000" dirty="0" err="1">
                    <a:solidFill>
                      <a:schemeClr val="tx1"/>
                    </a:solidFill>
                  </a:rPr>
                  <a:t>magnetic</a:t>
                </a:r>
                <a:r>
                  <a:rPr lang="it-IT" sz="2000" dirty="0">
                    <a:solidFill>
                      <a:schemeClr val="tx1"/>
                    </a:solidFill>
                  </a:rPr>
                  <a:t> </a:t>
                </a:r>
                <a:r>
                  <a:rPr lang="it-IT" sz="2000" dirty="0" err="1">
                    <a:solidFill>
                      <a:schemeClr val="tx1"/>
                    </a:solidFill>
                  </a:rPr>
                  <a:t>vector</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𝒅</m:t>
                        </m:r>
                      </m:e>
                      <m:sub>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𝑠</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sub>
                        </m:sSub>
                      </m:sup>
                    </m:sSubSup>
                  </m:oMath>
                </a14:m>
                <a:r>
                  <a:rPr lang="it-IT" sz="2000" dirty="0">
                    <a:solidFill>
                      <a:schemeClr val="tx1"/>
                    </a:solidFill>
                  </a:rPr>
                  <a:t>		</a:t>
                </a:r>
                <a:r>
                  <a:rPr lang="it-IT" sz="2000" dirty="0" err="1">
                    <a:solidFill>
                      <a:schemeClr val="tx1"/>
                    </a:solidFill>
                  </a:rPr>
                  <a:t>magnetic</a:t>
                </a:r>
                <a:r>
                  <a:rPr lang="it-IT" sz="2000" dirty="0">
                    <a:solidFill>
                      <a:schemeClr val="tx1"/>
                    </a:solidFill>
                  </a:rPr>
                  <a:t> </a:t>
                </a:r>
                <a:r>
                  <a:rPr lang="it-IT" sz="2000" dirty="0" err="1">
                    <a:solidFill>
                      <a:schemeClr val="tx1"/>
                    </a:solidFill>
                  </a:rPr>
                  <a:t>disturbance</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𝑀</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magnetometer</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𝒘</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𝑑</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magnetometer</a:t>
                </a:r>
                <a:r>
                  <a:rPr lang="it-IT" sz="2000" dirty="0">
                    <a:solidFill>
                      <a:schemeClr val="tx1"/>
                    </a:solidFill>
                  </a:rPr>
                  <a:t> </a:t>
                </a:r>
                <a:r>
                  <a:rPr lang="it-IT" sz="2000" dirty="0" err="1">
                    <a:solidFill>
                      <a:schemeClr val="tx1"/>
                    </a:solidFill>
                  </a:rPr>
                  <a:t>bias</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23921" y="2256138"/>
            <a:ext cx="2571758" cy="2345724"/>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10515600" cy="1205779"/>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3">
                    <a:lumMod val="50000"/>
                  </a:schemeClr>
                </a:solidFill>
              </a:rPr>
              <a:t>Magneto</a:t>
            </a:r>
            <a:r>
              <a:rPr lang="it-IT" sz="4000" dirty="0">
                <a:solidFill>
                  <a:schemeClr val="accent3">
                    <a:lumMod val="50000"/>
                  </a:schemeClr>
                </a:solidFill>
              </a:rPr>
              <a:t>-</a:t>
            </a:r>
          </a:p>
          <a:p>
            <a:r>
              <a:rPr lang="it-IT" sz="4000" dirty="0" err="1">
                <a:solidFill>
                  <a:schemeClr val="accent3">
                    <a:lumMod val="50000"/>
                  </a:schemeClr>
                </a:solidFill>
              </a:rPr>
              <a:t>meter</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96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a:solidFill>
                  <a:schemeClr val="tx1"/>
                </a:solidFill>
              </a:rPr>
              <a:t>Global Positioning System</a:t>
            </a:r>
          </a:p>
          <a:p>
            <a:pPr marL="0" indent="0">
              <a:lnSpc>
                <a:spcPct val="150000"/>
              </a:lnSpc>
              <a:buNone/>
            </a:pPr>
            <a:r>
              <a:rPr lang="it-IT" sz="2000" dirty="0" err="1">
                <a:solidFill>
                  <a:schemeClr val="tx1"/>
                </a:solidFill>
              </a:rPr>
              <a:t>Both</a:t>
            </a:r>
            <a:r>
              <a:rPr lang="it-IT" sz="2000" dirty="0">
                <a:solidFill>
                  <a:schemeClr val="tx1"/>
                </a:solidFill>
              </a:rPr>
              <a:t> the position and the </a:t>
            </a:r>
            <a:r>
              <a:rPr lang="it-IT" sz="2000" dirty="0" err="1">
                <a:solidFill>
                  <a:schemeClr val="tx1"/>
                </a:solidFill>
              </a:rPr>
              <a:t>velocity</a:t>
            </a:r>
            <a:r>
              <a:rPr lang="it-IT" sz="2000" dirty="0"/>
              <a:t> </a:t>
            </a:r>
            <a:r>
              <a:rPr lang="it-IT" sz="2000" dirty="0" err="1"/>
              <a:t>measurements</a:t>
            </a:r>
            <a:r>
              <a:rPr lang="it-IT" sz="2000" dirty="0"/>
              <a:t> are </a:t>
            </a:r>
            <a:r>
              <a:rPr lang="it-IT" sz="2000" dirty="0" err="1"/>
              <a:t>accessible</a:t>
            </a:r>
            <a:r>
              <a:rPr lang="it-IT" sz="2000" dirty="0"/>
              <a:t> by the </a:t>
            </a:r>
            <a:r>
              <a:rPr lang="it-IT" sz="2000" dirty="0" err="1"/>
              <a:t>navigation</a:t>
            </a:r>
            <a:r>
              <a:rPr lang="it-IT" sz="2000" dirty="0"/>
              <a:t> system.</a:t>
            </a:r>
          </a:p>
          <a:p>
            <a:pPr marL="0" indent="0">
              <a:lnSpc>
                <a:spcPct val="150000"/>
              </a:lnSpc>
              <a:buNone/>
            </a:pPr>
            <a:r>
              <a:rPr lang="it-IT" sz="2000" dirty="0" err="1"/>
              <a:t>Simulated</a:t>
            </a:r>
            <a:r>
              <a:rPr lang="it-IT" sz="2000" dirty="0"/>
              <a:t> </a:t>
            </a:r>
            <a:r>
              <a:rPr lang="it-IT" sz="2000" dirty="0" err="1"/>
              <a:t>using</a:t>
            </a:r>
            <a:r>
              <a:rPr lang="it-IT" sz="2000" dirty="0"/>
              <a:t> the MATLAB </a:t>
            </a:r>
            <a:r>
              <a:rPr lang="it-IT" sz="2000" dirty="0" err="1"/>
              <a:t>function</a:t>
            </a:r>
            <a:r>
              <a:rPr lang="it-IT" sz="2000" dirty="0"/>
              <a:t> </a:t>
            </a:r>
            <a:r>
              <a:rPr lang="it-IT" sz="1800" dirty="0" err="1">
                <a:latin typeface="Courier New" panose="02070309020205020404" pitchFamily="49" charset="0"/>
                <a:cs typeface="Courier New" panose="02070309020205020404" pitchFamily="49" charset="0"/>
              </a:rPr>
              <a:t>gpsSensor</a:t>
            </a:r>
            <a:r>
              <a:rPr lang="it-IT" sz="1800" dirty="0"/>
              <a:t> </a:t>
            </a:r>
            <a:r>
              <a:rPr lang="it-IT" sz="2000" dirty="0" err="1"/>
              <a:t>present</a:t>
            </a:r>
            <a:r>
              <a:rPr lang="it-IT" sz="2000" dirty="0"/>
              <a:t> in the Sensor Fusion toolbox, </a:t>
            </a:r>
            <a:r>
              <a:rPr lang="it-IT" sz="2000" dirty="0" err="1"/>
              <a:t>considering</a:t>
            </a:r>
            <a:r>
              <a:rPr lang="it-IT" sz="2000" dirty="0"/>
              <a:t> white </a:t>
            </a:r>
            <a:r>
              <a:rPr lang="it-IT" sz="2000" dirty="0" err="1"/>
              <a:t>noises</a:t>
            </a:r>
            <a:r>
              <a:rPr lang="it-IT" sz="2000" dirty="0"/>
              <a:t> (</a:t>
            </a:r>
            <a:r>
              <a:rPr lang="it-IT" sz="2000" dirty="0" err="1"/>
              <a:t>different</a:t>
            </a:r>
            <a:r>
              <a:rPr lang="it-IT" sz="2000" dirty="0"/>
              <a:t> on </a:t>
            </a:r>
            <a:r>
              <a:rPr lang="it-IT" sz="2000" dirty="0" err="1"/>
              <a:t>lat</a:t>
            </a:r>
            <a:r>
              <a:rPr lang="it-IT" sz="2000" dirty="0"/>
              <a:t>-long and on </a:t>
            </a:r>
            <a:r>
              <a:rPr lang="it-IT" sz="2000" dirty="0" err="1"/>
              <a:t>altitude</a:t>
            </a:r>
            <a:r>
              <a:rPr lang="it-IT" sz="2000" dirty="0"/>
              <a:t>) and </a:t>
            </a:r>
            <a:r>
              <a:rPr lang="it-IT" sz="2000" dirty="0" err="1"/>
              <a:t>bias</a:t>
            </a:r>
            <a:r>
              <a:rPr lang="it-IT" sz="2000" dirty="0"/>
              <a:t> </a:t>
            </a:r>
            <a:r>
              <a:rPr lang="it-IT" sz="2000" dirty="0" err="1"/>
              <a:t>errors</a:t>
            </a:r>
            <a:r>
              <a:rPr lang="it-IT" sz="2000" dirty="0"/>
              <a:t>.</a:t>
            </a:r>
          </a:p>
          <a:p>
            <a:pPr marL="0" indent="0">
              <a:lnSpc>
                <a:spcPct val="150000"/>
              </a:lnSpc>
              <a:buNone/>
            </a:pPr>
            <a:r>
              <a:rPr lang="it-IT" sz="2000" b="1" dirty="0" err="1">
                <a:solidFill>
                  <a:schemeClr val="accent3">
                    <a:lumMod val="50000"/>
                  </a:schemeClr>
                </a:solidFill>
              </a:rPr>
              <a:t>Loosely-coupled</a:t>
            </a:r>
            <a:r>
              <a:rPr lang="it-IT" sz="2000" dirty="0"/>
              <a:t> </a:t>
            </a:r>
            <a:r>
              <a:rPr lang="it-IT" sz="2000" dirty="0" err="1"/>
              <a:t>integration</a:t>
            </a:r>
            <a:r>
              <a:rPr lang="it-IT" sz="2000" dirty="0"/>
              <a:t>: </a:t>
            </a:r>
          </a:p>
          <a:p>
            <a:pPr>
              <a:lnSpc>
                <a:spcPct val="150000"/>
              </a:lnSpc>
            </a:pPr>
            <a:r>
              <a:rPr lang="it-IT" sz="2000" dirty="0"/>
              <a:t>PRO: </a:t>
            </a:r>
            <a:r>
              <a:rPr lang="it-IT" sz="2000" dirty="0" err="1"/>
              <a:t>easier</a:t>
            </a:r>
            <a:r>
              <a:rPr lang="it-IT" sz="2000" dirty="0"/>
              <a:t> </a:t>
            </a:r>
            <a:r>
              <a:rPr lang="it-IT" sz="2000" dirty="0" err="1"/>
              <a:t>implementation</a:t>
            </a:r>
            <a:r>
              <a:rPr lang="it-IT" sz="2000" dirty="0"/>
              <a:t>, </a:t>
            </a:r>
            <a:r>
              <a:rPr lang="it-IT" sz="2000" dirty="0" err="1"/>
              <a:t>lower</a:t>
            </a:r>
            <a:r>
              <a:rPr lang="it-IT" sz="2000" dirty="0"/>
              <a:t> </a:t>
            </a:r>
            <a:r>
              <a:rPr lang="it-IT" sz="2000" dirty="0" err="1"/>
              <a:t>computational</a:t>
            </a:r>
            <a:r>
              <a:rPr lang="it-IT" sz="2000" dirty="0"/>
              <a:t> cost</a:t>
            </a:r>
          </a:p>
          <a:p>
            <a:pPr>
              <a:lnSpc>
                <a:spcPct val="150000"/>
              </a:lnSpc>
            </a:pPr>
            <a:r>
              <a:rPr lang="it-IT" sz="2000" dirty="0">
                <a:solidFill>
                  <a:schemeClr val="tx1"/>
                </a:solidFill>
              </a:rPr>
              <a:t>CONS: </a:t>
            </a:r>
            <a:r>
              <a:rPr lang="it-IT" sz="2000" dirty="0" err="1">
                <a:solidFill>
                  <a:schemeClr val="tx1"/>
                </a:solidFill>
              </a:rPr>
              <a:t>worse</a:t>
            </a:r>
            <a:r>
              <a:rPr lang="it-IT" sz="2000" dirty="0">
                <a:solidFill>
                  <a:schemeClr val="tx1"/>
                </a:solidFill>
              </a:rPr>
              <a:t> </a:t>
            </a:r>
            <a:r>
              <a:rPr lang="it-IT" sz="2000" dirty="0" err="1">
                <a:solidFill>
                  <a:schemeClr val="tx1"/>
                </a:solidFill>
              </a:rPr>
              <a:t>accuracy</a:t>
            </a:r>
            <a:r>
              <a:rPr lang="it-IT" sz="2000" dirty="0">
                <a:solidFill>
                  <a:schemeClr val="tx1"/>
                </a:solidFill>
              </a:rPr>
              <a:t> </a:t>
            </a:r>
            <a:r>
              <a:rPr lang="it-IT" sz="2000" dirty="0" err="1">
                <a:solidFill>
                  <a:schemeClr val="tx1"/>
                </a:solidFill>
              </a:rPr>
              <a:t>compared</a:t>
            </a:r>
            <a:r>
              <a:rPr lang="it-IT" sz="2000" dirty="0">
                <a:solidFill>
                  <a:schemeClr val="tx1"/>
                </a:solidFill>
              </a:rPr>
              <a:t> to </a:t>
            </a:r>
            <a:r>
              <a:rPr lang="it-IT" sz="2000" dirty="0" err="1">
                <a:solidFill>
                  <a:schemeClr val="tx1"/>
                </a:solidFill>
              </a:rPr>
              <a:t>Tightly</a:t>
            </a:r>
            <a:r>
              <a:rPr lang="it-IT" sz="2000" dirty="0" err="1"/>
              <a:t>-coupled</a:t>
            </a:r>
            <a:r>
              <a:rPr lang="it-IT" sz="2000" dirty="0"/>
              <a:t> and GPS-RTS </a:t>
            </a:r>
            <a:r>
              <a:rPr lang="it-IT" sz="2000" dirty="0" err="1"/>
              <a:t>integration</a:t>
            </a:r>
            <a:r>
              <a:rPr lang="it-IT" sz="2000" dirty="0"/>
              <a:t>, </a:t>
            </a:r>
            <a:r>
              <a:rPr lang="it-IT" sz="2000" dirty="0" err="1"/>
              <a:t>problems</a:t>
            </a:r>
            <a:r>
              <a:rPr lang="it-IT" sz="2000" dirty="0"/>
              <a:t> with low </a:t>
            </a:r>
            <a:r>
              <a:rPr lang="it-IT" sz="2000" dirty="0" err="1"/>
              <a:t>satellites</a:t>
            </a:r>
            <a:r>
              <a:rPr lang="it-IT" sz="2000" dirty="0"/>
              <a:t> </a:t>
            </a:r>
            <a:r>
              <a:rPr lang="it-IT" sz="2000" dirty="0" err="1"/>
              <a:t>count</a:t>
            </a:r>
            <a:endParaRPr lang="it-IT" sz="2000" dirty="0"/>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23921" y="2390360"/>
            <a:ext cx="2571758" cy="2077280"/>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GPS</a:t>
            </a:r>
          </a:p>
          <a:p>
            <a:r>
              <a:rPr lang="it-IT" sz="4000" dirty="0">
                <a:solidFill>
                  <a:schemeClr val="accent3">
                    <a:lumMod val="50000"/>
                  </a:schemeClr>
                </a:solidFill>
              </a:rPr>
              <a:t>Position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419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𝑝𝐺𝑃𝑆</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b="0" i="1" smtClean="0">
                              <a:solidFill>
                                <a:schemeClr val="tx1"/>
                              </a:solidFill>
                              <a:effectLst/>
                              <a:latin typeface="Cambria Math" panose="02040503050406030204" pitchFamily="18" charset="0"/>
                            </a:rPr>
                          </m:ctrlPr>
                        </m:sSubSupPr>
                        <m:e>
                          <m:r>
                            <a:rPr lang="it-IT" sz="2000" b="1" i="1" smtClean="0">
                              <a:solidFill>
                                <a:schemeClr val="tx1"/>
                              </a:solidFill>
                              <a:effectLst/>
                              <a:latin typeface="Cambria Math" panose="02040503050406030204" pitchFamily="18" charset="0"/>
                            </a:rPr>
                            <m:t>𝒑</m:t>
                          </m:r>
                        </m:e>
                        <m:sub>
                          <m:r>
                            <a:rPr lang="it-IT" sz="2000" b="0" i="1" smtClean="0">
                              <a:solidFill>
                                <a:schemeClr val="tx1"/>
                              </a:solidFill>
                              <a:effectLst/>
                              <a:latin typeface="Cambria Math" panose="02040503050406030204" pitchFamily="18" charset="0"/>
                            </a:rPr>
                            <m:t>𝑘</m:t>
                          </m:r>
                        </m:sub>
                        <m:sup>
                          <m:r>
                            <a:rPr lang="it-IT" sz="2000" b="0" i="1" smtClean="0">
                              <a:solidFill>
                                <a:schemeClr val="tx1"/>
                              </a:solidFill>
                              <a:effectLst/>
                              <a:latin typeface="Cambria Math" panose="02040503050406030204" pitchFamily="18" charset="0"/>
                            </a:rPr>
                            <m:t>𝑔</m:t>
                          </m:r>
                        </m:sup>
                      </m:sSub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𝒃</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𝐺𝑃𝑆</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up>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𝑔</m:t>
                          </m:r>
                        </m:sup>
                      </m:sSub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𝑝𝐺𝑃𝑆</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lnSpc>
                    <a:spcPct val="150000"/>
                  </a:lnSpc>
                  <a:buNone/>
                </a:pPr>
                <a14:m>
                  <m:oMath xmlns:m="http://schemas.openxmlformats.org/officeDocument/2006/math">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𝒃</m:t>
                        </m:r>
                      </m:e>
                      <m:sub>
                        <m:r>
                          <a:rPr lang="it-IT" sz="2000" b="0" i="1" smtClean="0">
                            <a:solidFill>
                              <a:schemeClr val="tx1"/>
                            </a:solidFill>
                            <a:latin typeface="Cambria Math" panose="02040503050406030204" pitchFamily="18" charset="0"/>
                          </a:rPr>
                          <m:t>𝐺𝑃𝑆</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𝑔</m:t>
                        </m:r>
                      </m:sup>
                    </m:sSubSup>
                    <m:r>
                      <a:rPr lang="en-US" sz="2000" i="1">
                        <a:solidFill>
                          <a:schemeClr val="tx1"/>
                        </a:solidFill>
                        <a:latin typeface="Cambria Math" panose="02040503050406030204" pitchFamily="18" charset="0"/>
                      </a:rPr>
                      <m:t>=</m:t>
                    </m:r>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𝒃</m:t>
                        </m:r>
                      </m:e>
                      <m:sub>
                        <m:r>
                          <a:rPr lang="it-IT" sz="2000" b="0" i="1" smtClean="0">
                            <a:solidFill>
                              <a:schemeClr val="tx1"/>
                            </a:solidFill>
                            <a:latin typeface="Cambria Math" panose="02040503050406030204" pitchFamily="18" charset="0"/>
                          </a:rPr>
                          <m:t>𝐺𝑃𝑆</m:t>
                        </m:r>
                        <m:r>
                          <a:rPr lang="it-IT" sz="2000" b="1"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r>
                          <a:rPr lang="en-US" sz="2000" i="1">
                            <a:solidFill>
                              <a:schemeClr val="tx1"/>
                            </a:solidFill>
                            <a:latin typeface="Cambria Math" panose="02040503050406030204" pitchFamily="18" charset="0"/>
                          </a:rPr>
                          <m:t>−1</m:t>
                        </m:r>
                      </m:sub>
                      <m:sup>
                        <m:r>
                          <a:rPr lang="it-IT" sz="2000" b="0" i="1" smtClean="0">
                            <a:solidFill>
                              <a:schemeClr val="tx1"/>
                            </a:solidFill>
                            <a:latin typeface="Cambria Math" panose="02040503050406030204" pitchFamily="18" charset="0"/>
                          </a:rPr>
                          <m:t>𝑔</m:t>
                        </m:r>
                      </m:sup>
                    </m:sSubSup>
                    <m:r>
                      <a:rPr lang="en-US" sz="2000" i="1">
                        <a:solidFill>
                          <a:schemeClr val="tx1"/>
                        </a:solidFill>
                        <a:latin typeface="Cambria Math" panose="02040503050406030204" pitchFamily="18" charset="0"/>
                      </a:rPr>
                      <m:t>+</m:t>
                    </m:r>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𝒘</m:t>
                        </m:r>
                      </m:e>
                      <m:sub>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𝑏</m:t>
                            </m:r>
                          </m:e>
                          <m:sub>
                            <m:r>
                              <a:rPr lang="it-IT" sz="2000" b="0" i="1" smtClean="0">
                                <a:solidFill>
                                  <a:schemeClr val="tx1"/>
                                </a:solidFill>
                                <a:latin typeface="Cambria Math" panose="02040503050406030204" pitchFamily="18" charset="0"/>
                              </a:rPr>
                              <m:t>𝑝</m:t>
                            </m:r>
                          </m:sub>
                        </m:sSub>
                        <m:r>
                          <a:rPr lang="it-IT" sz="2000" b="0" i="1" smtClean="0">
                            <a:solidFill>
                              <a:schemeClr val="tx1"/>
                            </a:solidFill>
                            <a:latin typeface="Cambria Math" panose="02040503050406030204" pitchFamily="18" charset="0"/>
                          </a:rPr>
                          <m:t>𝐺𝑃𝑆</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sub>
                    </m:sSub>
                  </m:oMath>
                </a14:m>
                <a:r>
                  <a:rPr lang="it-IT" sz="2000" dirty="0">
                    <a:solidFill>
                      <a:schemeClr val="tx1"/>
                    </a:solidFill>
                  </a:rPr>
                  <a:t>	(First-</a:t>
                </a:r>
                <a:r>
                  <a:rPr lang="it-IT" sz="2000" dirty="0" err="1">
                    <a:solidFill>
                      <a:schemeClr val="tx1"/>
                    </a:solidFill>
                  </a:rPr>
                  <a:t>order</a:t>
                </a:r>
                <a:r>
                  <a:rPr lang="it-IT" sz="2000" dirty="0">
                    <a:solidFill>
                      <a:schemeClr val="tx1"/>
                    </a:solidFill>
                  </a:rPr>
                  <a:t> RW)</a:t>
                </a:r>
              </a:p>
              <a:p>
                <a:pPr marL="0" indent="0">
                  <a:buNone/>
                </a:pPr>
                <a:endParaRPr lang="it-IT" sz="2000" dirty="0">
                  <a:solidFill>
                    <a:schemeClr val="tx1"/>
                  </a:solidFill>
                </a:endParaRPr>
              </a:p>
              <a:p>
                <a:pPr marL="0" indent="0">
                  <a:buNone/>
                </a:pPr>
                <a:r>
                  <a:rPr lang="it-IT" sz="2000" dirty="0">
                    <a:solidFill>
                      <a:schemeClr val="tx1"/>
                    </a:solidFill>
                  </a:rPr>
                  <a:t>With:</a:t>
                </a:r>
                <a:r>
                  <a:rPr lang="it-IT" sz="2000" dirty="0">
                    <a:solidFill>
                      <a:schemeClr val="tx1"/>
                    </a:solidFill>
                    <a:effectLst/>
                  </a:rPr>
                  <a:t> </a:t>
                </a:r>
                <a:endParaRPr lang="it-IT" sz="2000" i="1" dirty="0">
                  <a:solidFill>
                    <a:schemeClr val="tx1"/>
                  </a:solidFill>
                  <a:effectLst/>
                  <a:latin typeface="Cambria Math" panose="02040503050406030204" pitchFamily="18" charset="0"/>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𝑝𝐺𝑃𝑆</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GPS position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r>
                  <a:rPr lang="it-IT" sz="2000" dirty="0">
                    <a:solidFill>
                      <a:schemeClr val="tx1"/>
                    </a:solidFill>
                  </a:rPr>
                  <a:t> (</a:t>
                </a:r>
                <a:r>
                  <a:rPr lang="it-IT" sz="2000" dirty="0" err="1">
                    <a:solidFill>
                      <a:schemeClr val="tx1"/>
                    </a:solidFill>
                  </a:rPr>
                  <a:t>as</a:t>
                </a:r>
                <a:r>
                  <a:rPr lang="it-IT" sz="2000" dirty="0">
                    <a:solidFill>
                      <a:schemeClr val="tx1"/>
                    </a:solidFill>
                  </a:rPr>
                  <a:t> </a:t>
                </a:r>
                <a:r>
                  <a:rPr lang="it-IT" sz="2000" dirty="0" err="1">
                    <a:solidFill>
                      <a:schemeClr val="tx1"/>
                    </a:solidFill>
                  </a:rPr>
                  <a:t>latitude</a:t>
                </a:r>
                <a:r>
                  <a:rPr lang="it-IT" sz="2000" dirty="0">
                    <a:solidFill>
                      <a:schemeClr val="tx1"/>
                    </a:solidFill>
                  </a:rPr>
                  <a:t>, 		</a:t>
                </a:r>
                <a:r>
                  <a:rPr lang="it-IT" sz="2000" dirty="0" err="1">
                    <a:solidFill>
                      <a:schemeClr val="tx1"/>
                    </a:solidFill>
                  </a:rPr>
                  <a:t>longitude</a:t>
                </a:r>
                <a:r>
                  <a:rPr lang="it-IT" sz="2000" dirty="0"/>
                  <a:t> and </a:t>
                </a:r>
                <a:r>
                  <a:rPr lang="it-IT" sz="2000" dirty="0" err="1"/>
                  <a:t>altitude</a:t>
                </a:r>
                <a:r>
                  <a:rPr lang="it-IT" sz="2000" dirty="0">
                    <a:solidFill>
                      <a:schemeClr val="tx1"/>
                    </a:solidFill>
                  </a:rPr>
                  <a:t>)</a:t>
                </a:r>
              </a:p>
              <a:p>
                <a:pPr marL="457200" indent="-457200">
                  <a:buFont typeface="+mj-lt"/>
                  <a:buAutoNum type="arabicParenR"/>
                </a:pPr>
                <a14:m>
                  <m:oMath xmlns:m="http://schemas.openxmlformats.org/officeDocument/2006/math">
                    <m:sSubSup>
                      <m:sSubSupPr>
                        <m:ctrlPr>
                          <a:rPr lang="it-IT" sz="2000"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𝒑</m:t>
                        </m:r>
                      </m:e>
                      <m:sub>
                        <m:r>
                          <a:rPr lang="it-IT" sz="2000" i="1">
                            <a:solidFill>
                              <a:schemeClr val="tx1"/>
                            </a:solidFill>
                            <a:latin typeface="Cambria Math" panose="02040503050406030204" pitchFamily="18" charset="0"/>
                          </a:rPr>
                          <m:t>𝑘</m:t>
                        </m:r>
                      </m:sub>
                      <m:sup>
                        <m:r>
                          <a:rPr lang="it-IT" sz="2000" i="1">
                            <a:solidFill>
                              <a:schemeClr val="tx1"/>
                            </a:solidFill>
                            <a:latin typeface="Cambria Math" panose="02040503050406030204" pitchFamily="18" charset="0"/>
                          </a:rPr>
                          <m:t>𝑔</m:t>
                        </m:r>
                      </m:sup>
                    </m:sSubSup>
                  </m:oMath>
                </a14:m>
                <a:r>
                  <a:rPr lang="it-IT" sz="2000" dirty="0">
                    <a:solidFill>
                      <a:schemeClr val="tx1"/>
                    </a:solidFill>
                  </a:rPr>
                  <a:t>		</a:t>
                </a:r>
                <a:r>
                  <a:rPr lang="it-IT" sz="2000" dirty="0" err="1">
                    <a:solidFill>
                      <a:schemeClr val="tx1"/>
                    </a:solidFill>
                  </a:rPr>
                  <a:t>true</a:t>
                </a:r>
                <a:r>
                  <a:rPr lang="it-IT" sz="2000" dirty="0">
                    <a:solidFill>
                      <a:schemeClr val="tx1"/>
                    </a:solidFill>
                  </a:rPr>
                  <a:t> position </a:t>
                </a:r>
                <a:r>
                  <a:rPr lang="it-IT" sz="2000" dirty="0" err="1">
                    <a:solidFill>
                      <a:schemeClr val="tx1"/>
                    </a:solidFill>
                  </a:rPr>
                  <a:t>vector</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b="1"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𝒃</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𝐺𝑃𝑆</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𝑔</m:t>
                        </m:r>
                      </m:sup>
                    </m:sSubSup>
                  </m:oMath>
                </a14:m>
                <a:r>
                  <a:rPr lang="it-IT" sz="2000" dirty="0">
                    <a:solidFill>
                      <a:schemeClr val="tx1"/>
                    </a:solidFill>
                  </a:rPr>
                  <a:t>	GPS position </a:t>
                </a:r>
                <a:r>
                  <a:rPr lang="it-IT" sz="2000" dirty="0" err="1">
                    <a:solidFill>
                      <a:schemeClr val="tx1"/>
                    </a:solidFill>
                  </a:rPr>
                  <a:t>bias</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𝑝𝐺𝑃𝑆</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GPS position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𝒘</m:t>
                        </m:r>
                      </m:e>
                      <m:sub>
                        <m:sSub>
                          <m:sSubPr>
                            <m:ctrlPr>
                              <a:rPr lang="it-IT" sz="2000" i="1">
                                <a:solidFill>
                                  <a:schemeClr val="tx1"/>
                                </a:solidFill>
                                <a:latin typeface="Cambria Math" panose="02040503050406030204" pitchFamily="18" charset="0"/>
                              </a:rPr>
                            </m:ctrlPr>
                          </m:sSubPr>
                          <m:e>
                            <m:r>
                              <a:rPr lang="it-IT" sz="2000" i="1">
                                <a:solidFill>
                                  <a:schemeClr val="tx1"/>
                                </a:solidFill>
                                <a:latin typeface="Cambria Math" panose="02040503050406030204" pitchFamily="18" charset="0"/>
                              </a:rPr>
                              <m:t>𝑏</m:t>
                            </m:r>
                          </m:e>
                          <m:sub>
                            <m:r>
                              <a:rPr lang="it-IT" sz="2000" i="1">
                                <a:solidFill>
                                  <a:schemeClr val="tx1"/>
                                </a:solidFill>
                                <a:latin typeface="Cambria Math" panose="02040503050406030204" pitchFamily="18" charset="0"/>
                              </a:rPr>
                              <m:t>𝑝</m:t>
                            </m:r>
                          </m:sub>
                        </m:sSub>
                        <m:r>
                          <a:rPr lang="it-IT" sz="2000" i="1">
                            <a:solidFill>
                              <a:schemeClr val="tx1"/>
                            </a:solidFill>
                            <a:latin typeface="Cambria Math" panose="02040503050406030204" pitchFamily="18" charset="0"/>
                          </a:rPr>
                          <m:t>𝐺𝑃𝑆</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𝑘</m:t>
                        </m:r>
                      </m:sub>
                    </m:sSub>
                  </m:oMath>
                </a14:m>
                <a:r>
                  <a:rPr lang="it-IT" sz="2000" dirty="0">
                    <a:solidFill>
                      <a:schemeClr val="tx1"/>
                    </a:solidFill>
                  </a:rPr>
                  <a:t>	GPS position </a:t>
                </a:r>
                <a:r>
                  <a:rPr lang="it-IT" sz="2000" dirty="0" err="1">
                    <a:solidFill>
                      <a:schemeClr val="tx1"/>
                    </a:solidFill>
                  </a:rPr>
                  <a:t>bias</a:t>
                </a:r>
                <a:r>
                  <a:rPr lang="it-IT" sz="2000" dirty="0">
                    <a:solidFill>
                      <a:schemeClr val="tx1"/>
                    </a:solidFill>
                  </a:rPr>
                  <a:t> </a:t>
                </a:r>
                <a:r>
                  <a:rPr lang="it-IT" sz="2000" dirty="0" err="1">
                    <a:solidFill>
                      <a:schemeClr val="tx1"/>
                    </a:solidFill>
                  </a:rPr>
                  <a:t>bias</a:t>
                </a:r>
                <a:r>
                  <a:rPr lang="it-IT" sz="2000" dirty="0">
                    <a:solidFill>
                      <a:schemeClr val="tx1"/>
                    </a:solidFill>
                  </a:rPr>
                  <a:t> zero-</a:t>
                </a:r>
                <a:r>
                  <a:rPr lang="it-IT" sz="2000" dirty="0" err="1">
                    <a:solidFill>
                      <a:schemeClr val="tx1"/>
                    </a:solidFill>
                  </a:rPr>
                  <a:t>mean</a:t>
                </a:r>
                <a:r>
                  <a:rPr lang="it-IT" sz="2000" dirty="0">
                    <a:solidFill>
                      <a:schemeClr val="tx1"/>
                    </a:solidFill>
                  </a:rPr>
                  <a:t> AGWN</a:t>
                </a: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19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921" y="2390360"/>
            <a:ext cx="2571758" cy="2077280"/>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GPS</a:t>
            </a:r>
          </a:p>
          <a:p>
            <a:r>
              <a:rPr lang="it-IT" sz="4000" dirty="0">
                <a:solidFill>
                  <a:schemeClr val="accent3">
                    <a:lumMod val="50000"/>
                  </a:schemeClr>
                </a:solidFill>
              </a:rPr>
              <a:t>Position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5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5978816-A532-4061-AB43-1CC048A0E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688" y="1"/>
            <a:ext cx="9739311" cy="6492874"/>
          </a:xfrm>
          <a:prstGeom prst="rect">
            <a:avLst/>
          </a:prstGeom>
        </p:spPr>
      </p:pic>
      <p:sp>
        <p:nvSpPr>
          <p:cNvPr id="14" name="Rettangolo 13">
            <a:extLst>
              <a:ext uri="{FF2B5EF4-FFF2-40B4-BE49-F238E27FC236}">
                <a16:creationId xmlns:a16="http://schemas.microsoft.com/office/drawing/2014/main" id="{C4E69D8C-B7A1-4443-807E-0F6B317C61DD}"/>
              </a:ext>
            </a:extLst>
          </p:cNvPr>
          <p:cNvSpPr/>
          <p:nvPr/>
        </p:nvSpPr>
        <p:spPr>
          <a:xfrm>
            <a:off x="2452688" y="0"/>
            <a:ext cx="9739312" cy="6492874"/>
          </a:xfrm>
          <a:prstGeom prst="rect">
            <a:avLst/>
          </a:prstGeom>
          <a:gradFill flip="none" rotWithShape="1">
            <a:gsLst>
              <a:gs pos="33000">
                <a:srgbClr val="FFFFFF">
                  <a:alpha val="0"/>
                </a:srgbClr>
              </a:gs>
              <a:gs pos="90000">
                <a:srgbClr val="FFFFFF"/>
              </a:gs>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Segnaposto contenuto 2">
            <a:extLst>
              <a:ext uri="{FF2B5EF4-FFF2-40B4-BE49-F238E27FC236}">
                <a16:creationId xmlns:a16="http://schemas.microsoft.com/office/drawing/2014/main" id="{66EEEA48-F8E1-4A8D-9298-B46B59805CE6}"/>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it-IT" sz="2000" dirty="0"/>
              <a:t>Case Study</a:t>
            </a:r>
          </a:p>
          <a:p>
            <a:pPr marL="457200" indent="-457200">
              <a:buFont typeface="+mj-lt"/>
              <a:buAutoNum type="arabicPeriod"/>
            </a:pPr>
            <a:r>
              <a:rPr lang="it-IT" sz="2000" dirty="0"/>
              <a:t>Mathematical Background</a:t>
            </a:r>
          </a:p>
          <a:p>
            <a:pPr marL="457200" indent="-457200">
              <a:buFont typeface="+mj-lt"/>
              <a:buAutoNum type="arabicPeriod"/>
            </a:pPr>
            <a:r>
              <a:rPr lang="it-IT" sz="2000" dirty="0"/>
              <a:t>Sensor Models</a:t>
            </a:r>
          </a:p>
          <a:p>
            <a:pPr marL="457200" indent="-457200">
              <a:buFont typeface="+mj-lt"/>
              <a:buAutoNum type="arabicPeriod"/>
            </a:pPr>
            <a:r>
              <a:rPr lang="it-IT" sz="2000" dirty="0" err="1"/>
              <a:t>Kalman</a:t>
            </a:r>
            <a:r>
              <a:rPr lang="it-IT" sz="2000" dirty="0"/>
              <a:t> Filter</a:t>
            </a:r>
          </a:p>
          <a:p>
            <a:pPr marL="457200" indent="-457200">
              <a:buFont typeface="+mj-lt"/>
              <a:buAutoNum type="arabicPeriod"/>
            </a:pPr>
            <a:r>
              <a:rPr lang="it-IT" sz="2000" dirty="0" err="1"/>
              <a:t>Measurement</a:t>
            </a:r>
            <a:r>
              <a:rPr lang="it-IT" sz="2000" dirty="0"/>
              <a:t> Model</a:t>
            </a:r>
          </a:p>
          <a:p>
            <a:pPr marL="457200" indent="-457200">
              <a:buFont typeface="+mj-lt"/>
              <a:buAutoNum type="arabicPeriod"/>
            </a:pPr>
            <a:r>
              <a:rPr lang="it-IT" sz="2000" dirty="0" err="1"/>
              <a:t>Adaptive</a:t>
            </a:r>
            <a:r>
              <a:rPr lang="it-IT" sz="2000" dirty="0"/>
              <a:t> </a:t>
            </a:r>
            <a:r>
              <a:rPr lang="it-IT" sz="2000" dirty="0" err="1"/>
              <a:t>Kalman</a:t>
            </a:r>
            <a:r>
              <a:rPr lang="it-IT" sz="2000" dirty="0"/>
              <a:t> Filter</a:t>
            </a:r>
          </a:p>
          <a:p>
            <a:pPr marL="457200" indent="-457200">
              <a:buFont typeface="+mj-lt"/>
              <a:buAutoNum type="arabicPeriod"/>
            </a:pPr>
            <a:r>
              <a:rPr lang="it-IT" sz="2000" dirty="0" err="1"/>
              <a:t>Unstructured</a:t>
            </a:r>
            <a:r>
              <a:rPr lang="it-IT" sz="2000" dirty="0"/>
              <a:t> Environment </a:t>
            </a:r>
            <a:r>
              <a:rPr lang="it-IT" sz="2000" dirty="0" err="1"/>
              <a:t>Detection</a:t>
            </a:r>
            <a:endParaRPr lang="it-IT" sz="2000" dirty="0"/>
          </a:p>
          <a:p>
            <a:pPr marL="457200" indent="-457200">
              <a:buFont typeface="+mj-lt"/>
              <a:buAutoNum type="arabicPeriod"/>
            </a:pPr>
            <a:r>
              <a:rPr lang="it-IT" sz="2000" dirty="0" err="1"/>
              <a:t>Matlab</a:t>
            </a:r>
            <a:r>
              <a:rPr lang="it-IT" sz="2000" dirty="0"/>
              <a:t> </a:t>
            </a:r>
            <a:r>
              <a:rPr lang="it-IT" sz="2000" dirty="0" err="1"/>
              <a:t>Implementation</a:t>
            </a:r>
            <a:endParaRPr lang="it-IT" sz="2000" dirty="0"/>
          </a:p>
          <a:p>
            <a:pPr marL="457200" indent="-457200">
              <a:buFont typeface="+mj-lt"/>
              <a:buAutoNum type="arabicPeriod"/>
            </a:pPr>
            <a:r>
              <a:rPr lang="it-IT" sz="2000" dirty="0" err="1"/>
              <a:t>Simulations</a:t>
            </a:r>
            <a:endParaRPr lang="it-IT" sz="2000" dirty="0">
              <a:effectLst>
                <a:outerShdw blurRad="38100" dist="38100" dir="2700000" algn="tl">
                  <a:srgbClr val="000000">
                    <a:alpha val="43137"/>
                  </a:srgbClr>
                </a:outerShdw>
              </a:effectLst>
            </a:endParaRPr>
          </a:p>
        </p:txBody>
      </p:sp>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a:solidFill>
                  <a:schemeClr val="tx2">
                    <a:lumMod val="50000"/>
                  </a:schemeClr>
                </a:solidFill>
              </a:rPr>
              <a:t>Table of Contents</a:t>
            </a:r>
            <a:endParaRPr lang="it-IT" sz="4000" dirty="0">
              <a:solidFill>
                <a:schemeClr val="tx2">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a:solidFill>
                  <a:schemeClr val="bg1"/>
                </a:solidFill>
              </a:rPr>
              <a:t>Università di Pisa</a:t>
            </a:r>
            <a:endParaRPr lang="it-IT" dirty="0">
              <a:solidFill>
                <a:schemeClr val="bg1"/>
              </a:solidFill>
            </a:endParaRP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a:solidFill>
                  <a:schemeClr val="bg1"/>
                </a:solidFill>
              </a:rPr>
              <a:t>Guidance and Navigation Systems: UAV Sensor Fusion</a:t>
            </a:r>
            <a:endParaRPr lang="it-IT" dirty="0">
              <a:solidFill>
                <a:schemeClr val="bg1"/>
              </a:solidFill>
            </a:endParaRP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a:solidFill>
                  <a:schemeClr val="bg1"/>
                </a:solidFill>
              </a:rPr>
              <a:t>Case Study</a:t>
            </a:r>
            <a:endParaRPr lang="it-IT" dirty="0">
              <a:solidFill>
                <a:schemeClr val="bg1"/>
              </a:solidFill>
            </a:endParaRPr>
          </a:p>
        </p:txBody>
      </p:sp>
    </p:spTree>
    <p:extLst>
      <p:ext uri="{BB962C8B-B14F-4D97-AF65-F5344CB8AC3E}">
        <p14:creationId xmlns:p14="http://schemas.microsoft.com/office/powerpoint/2010/main" val="314561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𝑣𝐺𝑃𝑆</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b="0" i="1" smtClean="0">
                              <a:solidFill>
                                <a:schemeClr val="tx1"/>
                              </a:solidFill>
                              <a:effectLst/>
                              <a:latin typeface="Cambria Math" panose="02040503050406030204" pitchFamily="18" charset="0"/>
                            </a:rPr>
                          </m:ctrlPr>
                        </m:sSubSupPr>
                        <m:e>
                          <m:r>
                            <a:rPr lang="it-IT" sz="2000" b="1" i="1" smtClean="0">
                              <a:solidFill>
                                <a:schemeClr val="tx1"/>
                              </a:solidFill>
                              <a:effectLst/>
                              <a:latin typeface="Cambria Math" panose="02040503050406030204" pitchFamily="18" charset="0"/>
                            </a:rPr>
                            <m:t>𝒗</m:t>
                          </m:r>
                        </m:e>
                        <m:sub>
                          <m:r>
                            <a:rPr lang="it-IT" sz="2000" b="0" i="1" smtClean="0">
                              <a:solidFill>
                                <a:schemeClr val="tx1"/>
                              </a:solidFill>
                              <a:effectLst/>
                              <a:latin typeface="Cambria Math" panose="02040503050406030204" pitchFamily="18" charset="0"/>
                            </a:rPr>
                            <m:t>𝑘</m:t>
                          </m:r>
                        </m:sub>
                        <m:sup>
                          <m:r>
                            <a:rPr lang="it-IT" sz="2000" b="0" i="1" smtClean="0">
                              <a:solidFill>
                                <a:schemeClr val="tx1"/>
                              </a:solidFill>
                              <a:effectLst/>
                              <a:latin typeface="Cambria Math" panose="02040503050406030204" pitchFamily="18" charset="0"/>
                            </a:rPr>
                            <m:t>𝑛</m:t>
                          </m:r>
                        </m:sup>
                      </m:sSub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𝑣𝐺𝑃𝑆</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buNone/>
                </a:pPr>
                <a:endParaRPr lang="it-IT" sz="2000" dirty="0">
                  <a:solidFill>
                    <a:schemeClr val="tx1"/>
                  </a:solidFill>
                </a:endParaRPr>
              </a:p>
              <a:p>
                <a:pPr marL="0" indent="0">
                  <a:buNone/>
                </a:pPr>
                <a:r>
                  <a:rPr lang="it-IT" sz="2000" dirty="0">
                    <a:solidFill>
                      <a:schemeClr val="tx1"/>
                    </a:solidFill>
                  </a:rPr>
                  <a:t>With:</a:t>
                </a:r>
                <a:r>
                  <a:rPr lang="it-IT" sz="2000" dirty="0">
                    <a:solidFill>
                      <a:schemeClr val="tx1"/>
                    </a:solidFill>
                    <a:effectLst/>
                  </a:rPr>
                  <a:t> </a:t>
                </a:r>
                <a:endParaRPr lang="it-IT" sz="2000" i="1" dirty="0">
                  <a:solidFill>
                    <a:schemeClr val="tx1"/>
                  </a:solidFill>
                  <a:effectLst/>
                  <a:latin typeface="Cambria Math" panose="02040503050406030204" pitchFamily="18" charset="0"/>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𝑣</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𝐺𝑃𝑆</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GPS </a:t>
                </a:r>
                <a:r>
                  <a:rPr lang="it-IT" sz="2000" dirty="0" err="1">
                    <a:solidFill>
                      <a:schemeClr val="tx1"/>
                    </a:solidFill>
                  </a:rPr>
                  <a:t>velocity</a:t>
                </a:r>
                <a:r>
                  <a:rPr lang="it-IT" sz="2000" dirty="0">
                    <a:solidFill>
                      <a:schemeClr val="tx1"/>
                    </a:solidFill>
                  </a:rPr>
                  <a:t>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i="1">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𝒗</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𝑛</m:t>
                        </m:r>
                      </m:sup>
                    </m:sSubSup>
                  </m:oMath>
                </a14:m>
                <a:r>
                  <a:rPr lang="it-IT" sz="2000" dirty="0">
                    <a:solidFill>
                      <a:schemeClr val="tx1"/>
                    </a:solidFill>
                  </a:rPr>
                  <a:t>		</a:t>
                </a:r>
                <a:r>
                  <a:rPr lang="it-IT" sz="2000" dirty="0" err="1">
                    <a:solidFill>
                      <a:schemeClr val="tx1"/>
                    </a:solidFill>
                  </a:rPr>
                  <a:t>true</a:t>
                </a:r>
                <a:r>
                  <a:rPr lang="it-IT" sz="2000" dirty="0">
                    <a:solidFill>
                      <a:schemeClr val="tx1"/>
                    </a:solidFill>
                  </a:rPr>
                  <a:t> position </a:t>
                </a:r>
                <a:r>
                  <a:rPr lang="it-IT" sz="2000" dirty="0" err="1">
                    <a:solidFill>
                      <a:schemeClr val="tx1"/>
                    </a:solidFill>
                  </a:rPr>
                  <a:t>vector</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𝑣</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𝐺𝑃𝑆</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GPS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endParaRPr lang="it-IT" sz="2000" dirty="0"/>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921" y="2390360"/>
            <a:ext cx="2571758" cy="2077280"/>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GPS</a:t>
            </a:r>
          </a:p>
          <a:p>
            <a:r>
              <a:rPr lang="it-IT" sz="4000" dirty="0" err="1">
                <a:solidFill>
                  <a:schemeClr val="accent3">
                    <a:lumMod val="50000"/>
                  </a:schemeClr>
                </a:solidFill>
              </a:rPr>
              <a:t>Velocity</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6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a:solidFill>
                  <a:schemeClr val="tx1"/>
                </a:solidFill>
              </a:rPr>
              <a:t>Ultra </a:t>
            </a:r>
            <a:r>
              <a:rPr lang="it-IT" sz="2400" b="1" dirty="0" err="1">
                <a:solidFill>
                  <a:schemeClr val="tx1"/>
                </a:solidFill>
              </a:rPr>
              <a:t>WideBand</a:t>
            </a:r>
            <a:endParaRPr lang="it-IT" sz="2400" b="1" dirty="0">
              <a:solidFill>
                <a:schemeClr val="tx1"/>
              </a:solidFill>
            </a:endParaRPr>
          </a:p>
          <a:p>
            <a:pPr marL="0" indent="0">
              <a:lnSpc>
                <a:spcPct val="150000"/>
              </a:lnSpc>
              <a:buNone/>
            </a:pPr>
            <a:r>
              <a:rPr lang="it-IT" sz="2000" dirty="0" err="1">
                <a:solidFill>
                  <a:schemeClr val="tx1"/>
                </a:solidFill>
              </a:rPr>
              <a:t>Simulated</a:t>
            </a:r>
            <a:r>
              <a:rPr lang="it-IT" sz="2000" dirty="0">
                <a:solidFill>
                  <a:schemeClr val="tx1"/>
                </a:solidFill>
              </a:rPr>
              <a:t> </a:t>
            </a:r>
            <a:r>
              <a:rPr lang="it-IT" sz="2000" dirty="0" err="1">
                <a:solidFill>
                  <a:schemeClr val="tx1"/>
                </a:solidFill>
              </a:rPr>
              <a:t>using</a:t>
            </a:r>
            <a:r>
              <a:rPr lang="it-IT" sz="2000" dirty="0">
                <a:solidFill>
                  <a:schemeClr val="tx1"/>
                </a:solidFill>
              </a:rPr>
              <a:t> the custom system </a:t>
            </a:r>
            <a:r>
              <a:rPr lang="it-IT" sz="2000" dirty="0" err="1">
                <a:solidFill>
                  <a:schemeClr val="tx1"/>
                </a:solidFill>
              </a:rPr>
              <a:t>object</a:t>
            </a:r>
            <a:r>
              <a:rPr lang="it-IT" sz="2000" dirty="0">
                <a:solidFill>
                  <a:schemeClr val="tx1"/>
                </a:solidFill>
              </a:rPr>
              <a:t> </a:t>
            </a:r>
            <a:r>
              <a:rPr lang="it-IT" sz="1800" dirty="0" err="1">
                <a:latin typeface="Courier New" panose="02070309020205020404" pitchFamily="49" charset="0"/>
                <a:cs typeface="Courier New" panose="02070309020205020404" pitchFamily="49" charset="0"/>
              </a:rPr>
              <a:t>uwb_sensor</a:t>
            </a:r>
            <a:r>
              <a:rPr lang="it-IT" sz="1800" dirty="0">
                <a:solidFill>
                  <a:schemeClr val="tx1"/>
                </a:solidFill>
              </a:rPr>
              <a:t>.</a:t>
            </a:r>
            <a:endParaRPr lang="it-IT" sz="1800" dirty="0">
              <a:latin typeface="Monospac821 BT" panose="020B0609020202020204" pitchFamily="49" charset="0"/>
            </a:endParaRPr>
          </a:p>
          <a:p>
            <a:pPr marL="0" indent="0">
              <a:lnSpc>
                <a:spcPct val="150000"/>
              </a:lnSpc>
              <a:buNone/>
            </a:pPr>
            <a:r>
              <a:rPr lang="it-IT" sz="2000" dirty="0" err="1">
                <a:solidFill>
                  <a:schemeClr val="tx1"/>
                </a:solidFill>
              </a:rPr>
              <a:t>It</a:t>
            </a:r>
            <a:r>
              <a:rPr lang="it-IT" sz="2000" dirty="0">
                <a:solidFill>
                  <a:schemeClr val="tx1"/>
                </a:solidFill>
              </a:rPr>
              <a:t> </a:t>
            </a:r>
            <a:r>
              <a:rPr lang="it-IT" sz="2000" dirty="0" err="1">
                <a:solidFill>
                  <a:schemeClr val="tx1"/>
                </a:solidFill>
              </a:rPr>
              <a:t>is</a:t>
            </a:r>
            <a:r>
              <a:rPr lang="it-IT" sz="2000" dirty="0">
                <a:solidFill>
                  <a:schemeClr val="tx1"/>
                </a:solidFill>
              </a:rPr>
              <a:t> </a:t>
            </a:r>
            <a:r>
              <a:rPr lang="it-IT" sz="2000" dirty="0" err="1">
                <a:solidFill>
                  <a:schemeClr val="tx1"/>
                </a:solidFill>
              </a:rPr>
              <a:t>possible</a:t>
            </a:r>
            <a:r>
              <a:rPr lang="it-IT" sz="2000" dirty="0">
                <a:solidFill>
                  <a:schemeClr val="tx1"/>
                </a:solidFill>
              </a:rPr>
              <a:t> to set the beacons positions and </a:t>
            </a:r>
            <a:r>
              <a:rPr lang="it-IT" sz="2000" dirty="0" err="1">
                <a:solidFill>
                  <a:schemeClr val="tx1"/>
                </a:solidFill>
              </a:rPr>
              <a:t>ids</a:t>
            </a:r>
            <a:r>
              <a:rPr lang="it-IT" sz="2000" dirty="0">
                <a:solidFill>
                  <a:schemeClr val="tx1"/>
                </a:solidFill>
              </a:rPr>
              <a:t> (</a:t>
            </a:r>
            <a:r>
              <a:rPr lang="it-IT" sz="2000" dirty="0" err="1">
                <a:solidFill>
                  <a:schemeClr val="tx1"/>
                </a:solidFill>
              </a:rPr>
              <a:t>as</a:t>
            </a:r>
            <a:r>
              <a:rPr lang="it-IT" sz="2000" dirty="0">
                <a:solidFill>
                  <a:schemeClr val="tx1"/>
                </a:solidFill>
              </a:rPr>
              <a:t> </a:t>
            </a:r>
            <a:r>
              <a:rPr lang="it-IT" sz="2000" dirty="0" err="1">
                <a:solidFill>
                  <a:schemeClr val="tx1"/>
                </a:solidFill>
              </a:rPr>
              <a:t>vectors</a:t>
            </a:r>
            <a:r>
              <a:rPr lang="it-IT" sz="2000" dirty="0">
                <a:solidFill>
                  <a:schemeClr val="tx1"/>
                </a:solidFill>
              </a:rPr>
              <a:t>), the beacons maximum and minimum range, the </a:t>
            </a:r>
            <a:r>
              <a:rPr lang="it-IT" sz="2000" dirty="0" err="1">
                <a:solidFill>
                  <a:schemeClr val="tx1"/>
                </a:solidFill>
              </a:rPr>
              <a:t>measurement</a:t>
            </a:r>
            <a:r>
              <a:rPr lang="it-IT" sz="2000" dirty="0">
                <a:solidFill>
                  <a:schemeClr val="tx1"/>
                </a:solidFill>
              </a:rPr>
              <a:t> </a:t>
            </a:r>
            <a:r>
              <a:rPr lang="it-IT" sz="2000" dirty="0" err="1">
                <a:solidFill>
                  <a:schemeClr val="tx1"/>
                </a:solidFill>
              </a:rPr>
              <a:t>noise</a:t>
            </a:r>
            <a:r>
              <a:rPr lang="it-IT" sz="2000" dirty="0">
                <a:solidFill>
                  <a:schemeClr val="tx1"/>
                </a:solidFill>
              </a:rPr>
              <a:t> and the RNG </a:t>
            </a:r>
            <a:r>
              <a:rPr lang="it-IT" sz="2000" dirty="0" err="1">
                <a:solidFill>
                  <a:schemeClr val="tx1"/>
                </a:solidFill>
              </a:rPr>
              <a:t>seed</a:t>
            </a:r>
            <a:r>
              <a:rPr lang="it-IT" sz="2000" dirty="0">
                <a:solidFill>
                  <a:schemeClr val="tx1"/>
                </a:solidFill>
              </a:rPr>
              <a:t>.</a:t>
            </a:r>
          </a:p>
          <a:p>
            <a:pPr marL="0" indent="0">
              <a:lnSpc>
                <a:spcPct val="150000"/>
              </a:lnSpc>
              <a:buNone/>
            </a:pPr>
            <a:endParaRPr lang="it-IT" sz="2000" dirty="0">
              <a:solidFill>
                <a:schemeClr val="tx1"/>
              </a:solidFill>
            </a:endParaRPr>
          </a:p>
          <a:p>
            <a:pPr marL="0" indent="0">
              <a:lnSpc>
                <a:spcPct val="150000"/>
              </a:lnSpc>
              <a:buNone/>
            </a:pPr>
            <a:r>
              <a:rPr lang="it-IT" sz="2000" dirty="0" err="1"/>
              <a:t>Function</a:t>
            </a:r>
            <a:r>
              <a:rPr lang="it-IT" sz="2000" dirty="0"/>
              <a:t> call:</a:t>
            </a:r>
            <a:br>
              <a:rPr lang="it-IT" sz="2000" dirty="0"/>
            </a:b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meas_dist</a:t>
            </a:r>
            <a:r>
              <a:rPr lang="it-IT" sz="1800" dirty="0">
                <a:latin typeface="Courier New" panose="02070309020205020404" pitchFamily="49" charset="0"/>
                <a:cs typeface="Courier New" panose="02070309020205020404" pitchFamily="49" charset="0"/>
              </a:rPr>
              <a:t>, id] = </a:t>
            </a:r>
            <a:r>
              <a:rPr lang="it-IT" sz="1800" dirty="0" err="1">
                <a:latin typeface="Courier New" panose="02070309020205020404" pitchFamily="49" charset="0"/>
                <a:cs typeface="Courier New" panose="02070309020205020404" pitchFamily="49" charset="0"/>
              </a:rPr>
              <a:t>uwb</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drone_pos</a:t>
            </a:r>
            <a:r>
              <a:rPr lang="it-IT" sz="1800" dirty="0">
                <a:latin typeface="Courier New" panose="02070309020205020404" pitchFamily="49" charset="0"/>
                <a:cs typeface="Courier New" panose="02070309020205020404" pitchFamily="49" charset="0"/>
              </a:rPr>
              <a:t>, </a:t>
            </a:r>
            <a:r>
              <a:rPr lang="it-IT" sz="1800" dirty="0" err="1">
                <a:latin typeface="Courier New" panose="02070309020205020404" pitchFamily="49" charset="0"/>
                <a:cs typeface="Courier New" panose="02070309020205020404" pitchFamily="49" charset="0"/>
              </a:rPr>
              <a:t>unobstructed_ids</a:t>
            </a:r>
            <a:r>
              <a:rPr lang="it-IT" sz="1800" dirty="0">
                <a:latin typeface="Courier New" panose="02070309020205020404" pitchFamily="49" charset="0"/>
                <a:cs typeface="Courier New" panose="02070309020205020404" pitchFamily="49" charset="0"/>
              </a:rPr>
              <a:t>)</a:t>
            </a:r>
          </a:p>
          <a:p>
            <a:pPr marL="0" indent="0">
              <a:lnSpc>
                <a:spcPct val="150000"/>
              </a:lnSpc>
              <a:buNone/>
            </a:pPr>
            <a:r>
              <a:rPr lang="it-IT" sz="2000" dirty="0" err="1"/>
              <a:t>W</a:t>
            </a:r>
            <a:r>
              <a:rPr lang="it-IT" sz="2000" dirty="0" err="1">
                <a:solidFill>
                  <a:schemeClr val="tx1"/>
                </a:solidFill>
              </a:rPr>
              <a:t>here</a:t>
            </a:r>
            <a:r>
              <a:rPr lang="it-IT" sz="2000" dirty="0">
                <a:solidFill>
                  <a:schemeClr val="tx1"/>
                </a:solidFill>
              </a:rPr>
              <a:t> the second input </a:t>
            </a:r>
            <a:r>
              <a:rPr lang="it-IT" sz="2000" dirty="0" err="1">
                <a:solidFill>
                  <a:schemeClr val="tx1"/>
                </a:solidFill>
              </a:rPr>
              <a:t>is</a:t>
            </a:r>
            <a:r>
              <a:rPr lang="it-IT" sz="2000" dirty="0">
                <a:solidFill>
                  <a:schemeClr val="tx1"/>
                </a:solidFill>
              </a:rPr>
              <a:t> </a:t>
            </a:r>
            <a:r>
              <a:rPr lang="it-IT" sz="2000" dirty="0" err="1">
                <a:solidFill>
                  <a:schemeClr val="tx1"/>
                </a:solidFill>
              </a:rPr>
              <a:t>used</a:t>
            </a:r>
            <a:r>
              <a:rPr lang="it-IT" sz="2000" dirty="0">
                <a:solidFill>
                  <a:schemeClr val="tx1"/>
                </a:solidFill>
              </a:rPr>
              <a:t> to take </a:t>
            </a:r>
            <a:r>
              <a:rPr lang="it-IT" sz="2000" dirty="0" err="1">
                <a:solidFill>
                  <a:schemeClr val="tx1"/>
                </a:solidFill>
              </a:rPr>
              <a:t>into</a:t>
            </a:r>
            <a:r>
              <a:rPr lang="it-IT" sz="2000" dirty="0">
                <a:solidFill>
                  <a:schemeClr val="tx1"/>
                </a:solidFill>
              </a:rPr>
              <a:t> account the </a:t>
            </a:r>
            <a:r>
              <a:rPr lang="it-IT" sz="2000" dirty="0" err="1">
                <a:solidFill>
                  <a:schemeClr val="tx1"/>
                </a:solidFill>
              </a:rPr>
              <a:t>fact</a:t>
            </a:r>
            <a:r>
              <a:rPr lang="it-IT" sz="2000" dirty="0">
                <a:solidFill>
                  <a:schemeClr val="tx1"/>
                </a:solidFill>
              </a:rPr>
              <a:t> </a:t>
            </a:r>
            <a:r>
              <a:rPr lang="it-IT" sz="2000" dirty="0" err="1">
                <a:solidFill>
                  <a:schemeClr val="tx1"/>
                </a:solidFill>
              </a:rPr>
              <a:t>that</a:t>
            </a:r>
            <a:r>
              <a:rPr lang="it-IT" sz="2000" dirty="0">
                <a:solidFill>
                  <a:schemeClr val="tx1"/>
                </a:solidFill>
              </a:rPr>
              <a:t> </a:t>
            </a:r>
            <a:r>
              <a:rPr lang="it-IT" sz="2000" dirty="0" err="1">
                <a:solidFill>
                  <a:schemeClr val="tx1"/>
                </a:solidFill>
              </a:rPr>
              <a:t>walls</a:t>
            </a:r>
            <a:r>
              <a:rPr lang="it-IT" sz="2000" dirty="0">
                <a:solidFill>
                  <a:schemeClr val="tx1"/>
                </a:solidFill>
              </a:rPr>
              <a:t> </a:t>
            </a:r>
            <a:r>
              <a:rPr lang="it-IT" sz="2000" dirty="0" err="1">
                <a:solidFill>
                  <a:schemeClr val="tx1"/>
                </a:solidFill>
              </a:rPr>
              <a:t>may</a:t>
            </a:r>
            <a:r>
              <a:rPr lang="it-IT" sz="2000" dirty="0">
                <a:solidFill>
                  <a:schemeClr val="tx1"/>
                </a:solidFill>
              </a:rPr>
              <a:t> </a:t>
            </a:r>
            <a:r>
              <a:rPr lang="it-IT" sz="2000" dirty="0" err="1">
                <a:solidFill>
                  <a:schemeClr val="tx1"/>
                </a:solidFill>
              </a:rPr>
              <a:t>obstruct</a:t>
            </a:r>
            <a:r>
              <a:rPr lang="it-IT" sz="2000" dirty="0">
                <a:solidFill>
                  <a:schemeClr val="tx1"/>
                </a:solidFill>
              </a:rPr>
              <a:t> some beacons </a:t>
            </a:r>
            <a:r>
              <a:rPr lang="it-IT" sz="2000" dirty="0" err="1">
                <a:solidFill>
                  <a:schemeClr val="tx1"/>
                </a:solidFill>
              </a:rPr>
              <a:t>signal</a:t>
            </a:r>
            <a:r>
              <a:rPr lang="it-IT" sz="2000" dirty="0">
                <a:solidFill>
                  <a:schemeClr val="tx1"/>
                </a:solidFill>
              </a:rPr>
              <a:t>.</a:t>
            </a:r>
          </a:p>
          <a:p>
            <a:pPr marL="0" indent="0">
              <a:lnSpc>
                <a:spcPct val="150000"/>
              </a:lnSpc>
              <a:buNone/>
            </a:pPr>
            <a:r>
              <a:rPr lang="it-IT" sz="2000" dirty="0"/>
              <a:t>No NLOS </a:t>
            </a:r>
            <a:r>
              <a:rPr lang="it-IT" sz="2000" dirty="0" err="1"/>
              <a:t>errors</a:t>
            </a:r>
            <a:r>
              <a:rPr lang="it-IT" sz="2000" dirty="0"/>
              <a:t>, </a:t>
            </a:r>
            <a:r>
              <a:rPr lang="it-IT" sz="2000" dirty="0" err="1"/>
              <a:t>only</a:t>
            </a:r>
            <a:r>
              <a:rPr lang="it-IT" sz="2000" dirty="0"/>
              <a:t> WGN and </a:t>
            </a:r>
            <a:r>
              <a:rPr lang="it-IT" sz="2000" dirty="0" err="1"/>
              <a:t>quantization</a:t>
            </a:r>
            <a:r>
              <a:rPr lang="it-IT" sz="2000" dirty="0"/>
              <a:t> </a:t>
            </a:r>
            <a:r>
              <a:rPr lang="it-IT" sz="2000" dirty="0" err="1"/>
              <a:t>errors</a:t>
            </a:r>
            <a:r>
              <a:rPr lang="it-IT" sz="2000" dirty="0"/>
              <a:t> are </a:t>
            </a:r>
            <a:r>
              <a:rPr lang="it-IT" sz="2000" dirty="0" err="1"/>
              <a:t>considered</a:t>
            </a:r>
            <a:r>
              <a:rPr lang="it-IT" sz="2000" dirty="0"/>
              <a:t>.</a:t>
            </a:r>
            <a:endParaRPr lang="it-IT" sz="2000" dirty="0">
              <a:solidFill>
                <a:schemeClr val="tx1"/>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Elemento grafico 33">
            <a:extLst>
              <a:ext uri="{FF2B5EF4-FFF2-40B4-BE49-F238E27FC236}">
                <a16:creationId xmlns:a16="http://schemas.microsoft.com/office/drawing/2014/main" id="{012905AD-D64A-47FF-8761-F2C41FF4F7C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660804" y="2390360"/>
            <a:ext cx="1097991" cy="2077280"/>
          </a:xfrm>
          <a:prstGeom prst="rect">
            <a:avLst/>
          </a:prstGeom>
          <a:noFill/>
        </p:spPr>
      </p:pic>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UWB</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200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i="1" smtClean="0">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𝑈𝑊𝐵</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b="0" i="1" smtClean="0">
                              <a:solidFill>
                                <a:schemeClr val="tx1"/>
                              </a:solidFill>
                              <a:effectLst/>
                              <a:latin typeface="Cambria Math" panose="02040503050406030204" pitchFamily="18" charset="0"/>
                              <a:cs typeface="Times New Roman" panose="02020603050405020304" pitchFamily="18" charset="0"/>
                            </a:rPr>
                          </m:ctrlPr>
                        </m:sSubPr>
                        <m:e>
                          <m:d>
                            <m:dPr>
                              <m:begChr m:val="‖"/>
                              <m:endChr m:val="‖"/>
                              <m:ctrlPr>
                                <a:rPr lang="en-US" sz="2000" i="1" smtClean="0">
                                  <a:solidFill>
                                    <a:schemeClr val="tx1"/>
                                  </a:solidFill>
                                  <a:effectLst/>
                                  <a:latin typeface="Cambria Math" panose="02040503050406030204" pitchFamily="18" charset="0"/>
                                  <a:cs typeface="Times New Roman" panose="02020603050405020304" pitchFamily="18" charset="0"/>
                                </a:rPr>
                              </m:ctrlPr>
                            </m:dPr>
                            <m:e>
                              <m:sSubSup>
                                <m:sSubSupPr>
                                  <m:ctrlPr>
                                    <a:rPr lang="it-IT" sz="2000" i="1">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𝒑</m:t>
                                  </m:r>
                                </m:e>
                                <m:sub>
                                  <m:r>
                                    <a:rPr lang="it-IT" sz="2000" b="0" i="1" smtClean="0">
                                      <a:latin typeface="Cambria Math" panose="02040503050406030204" pitchFamily="18" charset="0"/>
                                    </a:rPr>
                                    <m:t>𝑏𝑒𝑎𝑐𝑜𝑛</m:t>
                                  </m:r>
                                  <m:r>
                                    <a:rPr lang="it-IT" sz="2000" b="0" i="1" smtClean="0">
                                      <a:latin typeface="Cambria Math" panose="02040503050406030204" pitchFamily="18" charset="0"/>
                                    </a:rPr>
                                    <m:t>,</m:t>
                                  </m:r>
                                  <m:r>
                                    <a:rPr lang="it-IT" sz="2000" b="0" i="1" smtClean="0">
                                      <a:latin typeface="Cambria Math" panose="02040503050406030204" pitchFamily="18" charset="0"/>
                                    </a:rPr>
                                    <m:t>𝑖</m:t>
                                  </m:r>
                                </m:sub>
                                <m:sup>
                                  <m:r>
                                    <a:rPr lang="it-IT" sz="2000" b="0" i="1" smtClean="0">
                                      <a:latin typeface="Cambria Math" panose="02040503050406030204" pitchFamily="18" charset="0"/>
                                    </a:rPr>
                                    <m:t>𝑛</m:t>
                                  </m:r>
                                </m:sup>
                              </m:sSubSup>
                            </m:e>
                          </m:d>
                        </m:e>
                        <m:sub>
                          <m:r>
                            <a:rPr lang="it-IT" sz="2000" b="0" i="1" smtClean="0">
                              <a:solidFill>
                                <a:schemeClr val="tx1"/>
                              </a:solidFill>
                              <a:effectLst/>
                              <a:latin typeface="Cambria Math" panose="02040503050406030204" pitchFamily="18" charset="0"/>
                              <a:cs typeface="Times New Roman" panose="02020603050405020304" pitchFamily="18" charset="0"/>
                            </a:rPr>
                            <m:t>2</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𝑈𝑊𝐵</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𝑈𝑊𝐵</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it-IT" sz="2000" i="1">
                              <a:latin typeface="Cambria Math" panose="02040503050406030204" pitchFamily="18" charset="0"/>
                              <a:ea typeface="Times New Roman" panose="02020603050405020304" pitchFamily="18" charset="0"/>
                              <a:cs typeface="Times New Roman" panose="02020603050405020304" pitchFamily="18" charset="0"/>
                            </a:rPr>
                            <m:t>𝑁𝐿𝑂𝑆</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dirty="0">
                  <a:solidFill>
                    <a:schemeClr val="tx1"/>
                  </a:solidFill>
                </a:endParaRPr>
              </a:p>
              <a:p>
                <a:pPr marL="0" indent="0">
                  <a:buNone/>
                </a:pPr>
                <a:endParaRPr lang="it-IT" sz="2000" dirty="0">
                  <a:solidFill>
                    <a:schemeClr val="tx1"/>
                  </a:solidFill>
                </a:endParaRPr>
              </a:p>
              <a:p>
                <a:pPr marL="0" indent="0">
                  <a:buNone/>
                </a:pPr>
                <a:r>
                  <a:rPr lang="it-IT" sz="2000" dirty="0">
                    <a:solidFill>
                      <a:schemeClr val="tx1"/>
                    </a:solidFill>
                  </a:rPr>
                  <a:t>With:</a:t>
                </a:r>
                <a:r>
                  <a:rPr lang="it-IT" sz="2000" dirty="0">
                    <a:solidFill>
                      <a:schemeClr val="tx1"/>
                    </a:solidFill>
                    <a:effectLst/>
                  </a:rPr>
                  <a:t> </a:t>
                </a:r>
                <a:endParaRPr lang="it-IT" sz="2000" i="1" dirty="0">
                  <a:solidFill>
                    <a:schemeClr val="tx1"/>
                  </a:solidFill>
                  <a:effectLst/>
                </a:endParaRP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𝑈𝑊𝐵</m:t>
                        </m:r>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UWB i-</a:t>
                </a:r>
                <a:r>
                  <a:rPr lang="it-IT" sz="2000" dirty="0" err="1">
                    <a:solidFill>
                      <a:schemeClr val="tx1"/>
                    </a:solidFill>
                  </a:rPr>
                  <a:t>th</a:t>
                </a:r>
                <a:r>
                  <a:rPr lang="it-IT" sz="2000" dirty="0">
                    <a:solidFill>
                      <a:schemeClr val="tx1"/>
                    </a:solidFill>
                  </a:rPr>
                  <a:t> </a:t>
                </a:r>
                <a:r>
                  <a:rPr lang="it-IT" sz="2000" dirty="0" err="1">
                    <a:solidFill>
                      <a:schemeClr val="tx1"/>
                    </a:solidFill>
                  </a:rPr>
                  <a:t>distance</a:t>
                </a:r>
                <a:r>
                  <a:rPr lang="it-IT" sz="2000" dirty="0">
                    <a:solidFill>
                      <a:schemeClr val="tx1"/>
                    </a:solidFill>
                  </a:rPr>
                  <a:t>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Sup>
                      <m:sSubSupPr>
                        <m:ctrlPr>
                          <a:rPr lang="it-IT" sz="2000" i="1">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𝑏𝑒𝑎𝑐𝑜𝑛</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b="0" i="1" smtClean="0">
                            <a:latin typeface="Cambria Math" panose="02040503050406030204" pitchFamily="18" charset="0"/>
                          </a:rPr>
                          <m:t>𝑛</m:t>
                        </m:r>
                      </m:sup>
                    </m:sSubSup>
                  </m:oMath>
                </a14:m>
                <a:r>
                  <a:rPr lang="it-IT" sz="2000" dirty="0">
                    <a:solidFill>
                      <a:schemeClr val="tx1"/>
                    </a:solidFill>
                  </a:rPr>
                  <a:t>	</a:t>
                </a:r>
                <a:r>
                  <a:rPr lang="it-IT" sz="2000" dirty="0" err="1">
                    <a:solidFill>
                      <a:schemeClr val="tx1"/>
                    </a:solidFill>
                  </a:rPr>
                  <a:t>true</a:t>
                </a:r>
                <a:r>
                  <a:rPr lang="it-IT" sz="2000" dirty="0">
                    <a:solidFill>
                      <a:schemeClr val="tx1"/>
                    </a:solidFill>
                  </a:rPr>
                  <a:t> i-</a:t>
                </a:r>
                <a:r>
                  <a:rPr lang="it-IT" sz="2000" dirty="0" err="1">
                    <a:solidFill>
                      <a:schemeClr val="tx1"/>
                    </a:solidFill>
                  </a:rPr>
                  <a:t>th</a:t>
                </a:r>
                <a:r>
                  <a:rPr lang="it-IT" sz="2000" dirty="0">
                    <a:solidFill>
                      <a:schemeClr val="tx1"/>
                    </a:solidFill>
                  </a:rPr>
                  <a:t> anchor position</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𝑈𝑊𝐵</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UWB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𝑈𝑊𝐵</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it-IT" sz="2000" i="1">
                            <a:latin typeface="Cambria Math" panose="02040503050406030204" pitchFamily="18" charset="0"/>
                            <a:ea typeface="Times New Roman" panose="02020603050405020304" pitchFamily="18" charset="0"/>
                            <a:cs typeface="Times New Roman" panose="02020603050405020304" pitchFamily="18" charset="0"/>
                          </a:rPr>
                          <m:t>𝑁𝐿𝑂𝑆</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t>	</a:t>
                </a:r>
                <a:r>
                  <a:rPr lang="it-IT" sz="2000" dirty="0" err="1"/>
                  <a:t>eventual</a:t>
                </a:r>
                <a:r>
                  <a:rPr lang="it-IT" sz="2000" dirty="0"/>
                  <a:t> UWB NLOS </a:t>
                </a:r>
                <a:r>
                  <a:rPr lang="it-IT" sz="2000" dirty="0" err="1"/>
                  <a:t>error</a:t>
                </a:r>
                <a:r>
                  <a:rPr lang="it-IT" sz="2000" dirty="0"/>
                  <a:t> (not ZM, </a:t>
                </a:r>
                <a:r>
                  <a:rPr lang="it-IT" sz="2000" dirty="0" err="1"/>
                  <a:t>nor</a:t>
                </a:r>
                <a:r>
                  <a:rPr lang="it-IT" sz="2000" dirty="0"/>
                  <a:t> AWGN) 		</a:t>
                </a:r>
                <a:r>
                  <a:rPr lang="it-IT" sz="2000" dirty="0" err="1"/>
                  <a:t>added</a:t>
                </a:r>
                <a:r>
                  <a:rPr lang="it-IT" sz="2000" dirty="0"/>
                  <a:t> ‘‘</a:t>
                </a:r>
                <a:r>
                  <a:rPr lang="it-IT" sz="2000" dirty="0" err="1"/>
                  <a:t>manually</a:t>
                </a:r>
                <a:r>
                  <a:rPr lang="it-IT" sz="2000" dirty="0"/>
                  <a:t>’’ in some </a:t>
                </a:r>
                <a:r>
                  <a:rPr lang="it-IT" sz="2000" dirty="0" err="1"/>
                  <a:t>simulations</a:t>
                </a:r>
                <a:endParaRPr lang="it-IT" sz="2000" dirty="0">
                  <a:solidFill>
                    <a:schemeClr val="tx1"/>
                  </a:solidFill>
                </a:endParaRP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UWB</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4" name="Elemento grafico 33">
            <a:extLst>
              <a:ext uri="{FF2B5EF4-FFF2-40B4-BE49-F238E27FC236}">
                <a16:creationId xmlns:a16="http://schemas.microsoft.com/office/drawing/2014/main" id="{4CFD8B33-5556-47CC-AB8C-66409CF5408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1660804" y="2390360"/>
            <a:ext cx="1097991" cy="2077280"/>
          </a:xfrm>
          <a:prstGeom prst="rect">
            <a:avLst/>
          </a:prstGeom>
          <a:noFill/>
        </p:spPr>
      </p:pic>
    </p:spTree>
    <p:extLst>
      <p:ext uri="{BB962C8B-B14F-4D97-AF65-F5344CB8AC3E}">
        <p14:creationId xmlns:p14="http://schemas.microsoft.com/office/powerpoint/2010/main" val="1551295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a:solidFill>
                  <a:schemeClr val="tx1"/>
                </a:solidFill>
              </a:rPr>
              <a:t>Computer Vision: </a:t>
            </a:r>
            <a:r>
              <a:rPr lang="it-IT" sz="2400" b="1" dirty="0" err="1">
                <a:solidFill>
                  <a:schemeClr val="tx1"/>
                </a:solidFill>
              </a:rPr>
              <a:t>ArUco</a:t>
            </a:r>
            <a:r>
              <a:rPr lang="it-IT" sz="2400" b="1" dirty="0">
                <a:solidFill>
                  <a:schemeClr val="tx1"/>
                </a:solidFill>
              </a:rPr>
              <a:t> markers</a:t>
            </a:r>
          </a:p>
          <a:p>
            <a:pPr marL="0" indent="0">
              <a:lnSpc>
                <a:spcPct val="150000"/>
              </a:lnSpc>
              <a:buNone/>
            </a:pPr>
            <a:r>
              <a:rPr lang="it-IT" sz="2000" dirty="0" err="1">
                <a:solidFill>
                  <a:schemeClr val="tx1"/>
                </a:solidFill>
              </a:rPr>
              <a:t>Simulated</a:t>
            </a:r>
            <a:r>
              <a:rPr lang="it-IT" sz="2000" dirty="0">
                <a:solidFill>
                  <a:schemeClr val="tx1"/>
                </a:solidFill>
              </a:rPr>
              <a:t> </a:t>
            </a:r>
            <a:r>
              <a:rPr lang="it-IT" sz="2000" dirty="0" err="1">
                <a:solidFill>
                  <a:schemeClr val="tx1"/>
                </a:solidFill>
              </a:rPr>
              <a:t>using</a:t>
            </a:r>
            <a:r>
              <a:rPr lang="it-IT" sz="2000" dirty="0">
                <a:solidFill>
                  <a:schemeClr val="tx1"/>
                </a:solidFill>
              </a:rPr>
              <a:t> the custom system </a:t>
            </a:r>
            <a:r>
              <a:rPr lang="it-IT" sz="2000" dirty="0" err="1">
                <a:solidFill>
                  <a:schemeClr val="tx1"/>
                </a:solidFill>
              </a:rPr>
              <a:t>object</a:t>
            </a:r>
            <a:r>
              <a:rPr lang="it-IT" sz="2000" dirty="0">
                <a:solidFill>
                  <a:schemeClr val="tx1"/>
                </a:solidFill>
              </a:rPr>
              <a:t> </a:t>
            </a:r>
            <a:r>
              <a:rPr lang="it-IT" sz="1800" dirty="0" err="1">
                <a:latin typeface="Courier New" panose="02070309020205020404" pitchFamily="49" charset="0"/>
                <a:cs typeface="Courier New" panose="02070309020205020404" pitchFamily="49" charset="0"/>
              </a:rPr>
              <a:t>aruco_vision_sensor</a:t>
            </a:r>
            <a:r>
              <a:rPr lang="it-IT" sz="1800" dirty="0"/>
              <a:t>.</a:t>
            </a:r>
          </a:p>
          <a:p>
            <a:pPr marL="0" indent="0">
              <a:lnSpc>
                <a:spcPct val="150000"/>
              </a:lnSpc>
              <a:buNone/>
            </a:pPr>
            <a:r>
              <a:rPr lang="it-IT" sz="2000" dirty="0" err="1">
                <a:solidFill>
                  <a:schemeClr val="tx1"/>
                </a:solidFill>
              </a:rPr>
              <a:t>It</a:t>
            </a:r>
            <a:r>
              <a:rPr lang="it-IT" sz="2000" dirty="0">
                <a:solidFill>
                  <a:schemeClr val="tx1"/>
                </a:solidFill>
              </a:rPr>
              <a:t> </a:t>
            </a:r>
            <a:r>
              <a:rPr lang="it-IT" sz="2000" dirty="0" err="1">
                <a:solidFill>
                  <a:schemeClr val="tx1"/>
                </a:solidFill>
              </a:rPr>
              <a:t>is</a:t>
            </a:r>
            <a:r>
              <a:rPr lang="it-IT" sz="2000" dirty="0">
                <a:solidFill>
                  <a:schemeClr val="tx1"/>
                </a:solidFill>
              </a:rPr>
              <a:t> </a:t>
            </a:r>
            <a:r>
              <a:rPr lang="it-IT" sz="2000" dirty="0" err="1">
                <a:solidFill>
                  <a:schemeClr val="tx1"/>
                </a:solidFill>
              </a:rPr>
              <a:t>possible</a:t>
            </a:r>
            <a:r>
              <a:rPr lang="it-IT" sz="2000" dirty="0">
                <a:solidFill>
                  <a:schemeClr val="tx1"/>
                </a:solidFill>
              </a:rPr>
              <a:t> to set the marker positions and </a:t>
            </a:r>
            <a:r>
              <a:rPr lang="it-IT" sz="2000" dirty="0" err="1">
                <a:solidFill>
                  <a:schemeClr val="tx1"/>
                </a:solidFill>
              </a:rPr>
              <a:t>ids</a:t>
            </a:r>
            <a:r>
              <a:rPr lang="it-IT" sz="2000" dirty="0">
                <a:solidFill>
                  <a:schemeClr val="tx1"/>
                </a:solidFill>
              </a:rPr>
              <a:t> (</a:t>
            </a:r>
            <a:r>
              <a:rPr lang="it-IT" sz="2000" dirty="0" err="1">
                <a:solidFill>
                  <a:schemeClr val="tx1"/>
                </a:solidFill>
              </a:rPr>
              <a:t>vectors</a:t>
            </a:r>
            <a:r>
              <a:rPr lang="it-IT" sz="2000" dirty="0">
                <a:solidFill>
                  <a:schemeClr val="tx1"/>
                </a:solidFill>
              </a:rPr>
              <a:t>), the </a:t>
            </a:r>
            <a:r>
              <a:rPr lang="it-IT" sz="2000" dirty="0" err="1">
                <a:solidFill>
                  <a:schemeClr val="tx1"/>
                </a:solidFill>
              </a:rPr>
              <a:t>vision</a:t>
            </a:r>
            <a:r>
              <a:rPr lang="it-IT" sz="2000" dirty="0">
                <a:solidFill>
                  <a:schemeClr val="tx1"/>
                </a:solidFill>
              </a:rPr>
              <a:t> system maximum range, the </a:t>
            </a:r>
            <a:r>
              <a:rPr lang="it-IT" sz="2000" dirty="0" err="1">
                <a:solidFill>
                  <a:schemeClr val="tx1"/>
                </a:solidFill>
              </a:rPr>
              <a:t>measurement</a:t>
            </a:r>
            <a:r>
              <a:rPr lang="it-IT" sz="2000" dirty="0">
                <a:solidFill>
                  <a:schemeClr val="tx1"/>
                </a:solidFill>
              </a:rPr>
              <a:t> </a:t>
            </a:r>
            <a:r>
              <a:rPr lang="it-IT" sz="2000" dirty="0" err="1">
                <a:solidFill>
                  <a:schemeClr val="tx1"/>
                </a:solidFill>
              </a:rPr>
              <a:t>noise</a:t>
            </a:r>
            <a:r>
              <a:rPr lang="it-IT" sz="2000" dirty="0">
                <a:solidFill>
                  <a:schemeClr val="tx1"/>
                </a:solidFill>
              </a:rPr>
              <a:t> and the RNG </a:t>
            </a:r>
            <a:r>
              <a:rPr lang="it-IT" sz="2000" dirty="0" err="1">
                <a:solidFill>
                  <a:schemeClr val="tx1"/>
                </a:solidFill>
              </a:rPr>
              <a:t>seed</a:t>
            </a:r>
            <a:r>
              <a:rPr lang="it-IT" sz="2000" dirty="0">
                <a:solidFill>
                  <a:schemeClr val="tx1"/>
                </a:solidFill>
              </a:rPr>
              <a:t>.</a:t>
            </a:r>
            <a:br>
              <a:rPr lang="it-IT" sz="2000" dirty="0">
                <a:solidFill>
                  <a:schemeClr val="tx1"/>
                </a:solidFill>
              </a:rPr>
            </a:br>
            <a:r>
              <a:rPr lang="it-IT" sz="2000" dirty="0" err="1">
                <a:solidFill>
                  <a:schemeClr val="tx1"/>
                </a:solidFill>
              </a:rPr>
              <a:t>It</a:t>
            </a:r>
            <a:r>
              <a:rPr lang="it-IT" sz="2000" dirty="0">
                <a:solidFill>
                  <a:schemeClr val="tx1"/>
                </a:solidFill>
              </a:rPr>
              <a:t> </a:t>
            </a:r>
            <a:r>
              <a:rPr lang="it-IT" sz="2000" dirty="0" err="1">
                <a:solidFill>
                  <a:schemeClr val="tx1"/>
                </a:solidFill>
              </a:rPr>
              <a:t>is</a:t>
            </a:r>
            <a:r>
              <a:rPr lang="it-IT" sz="2000" dirty="0">
                <a:solidFill>
                  <a:schemeClr val="tx1"/>
                </a:solidFill>
              </a:rPr>
              <a:t> </a:t>
            </a:r>
            <a:r>
              <a:rPr lang="it-IT" sz="2000" dirty="0" err="1">
                <a:solidFill>
                  <a:schemeClr val="tx1"/>
                </a:solidFill>
              </a:rPr>
              <a:t>also</a:t>
            </a:r>
            <a:r>
              <a:rPr lang="it-IT" sz="2000" dirty="0">
                <a:solidFill>
                  <a:schemeClr val="tx1"/>
                </a:solidFill>
              </a:rPr>
              <a:t> </a:t>
            </a:r>
            <a:r>
              <a:rPr lang="it-IT" sz="2000" dirty="0" err="1">
                <a:solidFill>
                  <a:schemeClr val="tx1"/>
                </a:solidFill>
              </a:rPr>
              <a:t>possible</a:t>
            </a:r>
            <a:r>
              <a:rPr lang="it-IT" sz="2000" dirty="0">
                <a:solidFill>
                  <a:schemeClr val="tx1"/>
                </a:solidFill>
              </a:rPr>
              <a:t> to set the camera (optical center) position and </a:t>
            </a:r>
            <a:r>
              <a:rPr lang="it-IT" sz="2000" dirty="0" err="1">
                <a:solidFill>
                  <a:schemeClr val="tx1"/>
                </a:solidFill>
              </a:rPr>
              <a:t>orientation</a:t>
            </a:r>
            <a:r>
              <a:rPr lang="it-IT" sz="2000" dirty="0">
                <a:solidFill>
                  <a:schemeClr val="tx1"/>
                </a:solidFill>
              </a:rPr>
              <a:t> relative</a:t>
            </a:r>
            <a:r>
              <a:rPr lang="it-IT" sz="2000" dirty="0"/>
              <a:t> to the body frame.</a:t>
            </a:r>
            <a:endParaRPr lang="it-IT" sz="2000" dirty="0">
              <a:solidFill>
                <a:schemeClr val="tx1"/>
              </a:solidFill>
            </a:endParaRPr>
          </a:p>
          <a:p>
            <a:pPr marL="0" indent="0">
              <a:lnSpc>
                <a:spcPct val="150000"/>
              </a:lnSpc>
              <a:buNone/>
            </a:pPr>
            <a:r>
              <a:rPr lang="it-IT" sz="2000" dirty="0" err="1"/>
              <a:t>Function</a:t>
            </a:r>
            <a:r>
              <a:rPr lang="it-IT" sz="2000" dirty="0"/>
              <a:t> call:</a:t>
            </a:r>
            <a:br>
              <a:rPr lang="it-IT" sz="2000" dirty="0"/>
            </a:b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Tcm</a:t>
            </a:r>
            <a:r>
              <a:rPr lang="it-IT" sz="1800" dirty="0">
                <a:latin typeface="Courier New" panose="02070309020205020404" pitchFamily="49" charset="0"/>
                <a:cs typeface="Courier New" panose="02070309020205020404" pitchFamily="49" charset="0"/>
              </a:rPr>
              <a:t>, id] = </a:t>
            </a:r>
            <a:r>
              <a:rPr lang="it-IT" sz="1800" dirty="0" err="1">
                <a:latin typeface="Courier New" panose="02070309020205020404" pitchFamily="49" charset="0"/>
                <a:cs typeface="Courier New" panose="02070309020205020404" pitchFamily="49" charset="0"/>
              </a:rPr>
              <a:t>aruco</a:t>
            </a:r>
            <a:r>
              <a:rPr lang="it-IT" sz="1800" dirty="0">
                <a:latin typeface="Courier New" panose="02070309020205020404" pitchFamily="49" charset="0"/>
                <a:cs typeface="Courier New" panose="02070309020205020404" pitchFamily="49" charset="0"/>
              </a:rPr>
              <a:t>(</a:t>
            </a:r>
            <a:r>
              <a:rPr lang="it-IT" sz="1800" dirty="0" err="1">
                <a:latin typeface="Courier New" panose="02070309020205020404" pitchFamily="49" charset="0"/>
                <a:cs typeface="Courier New" panose="02070309020205020404" pitchFamily="49" charset="0"/>
              </a:rPr>
              <a:t>drone_orientaion</a:t>
            </a:r>
            <a:r>
              <a:rPr lang="it-IT" sz="1800" dirty="0">
                <a:latin typeface="Courier New" panose="02070309020205020404" pitchFamily="49" charset="0"/>
                <a:cs typeface="Courier New" panose="02070309020205020404" pitchFamily="49" charset="0"/>
              </a:rPr>
              <a:t>, </a:t>
            </a:r>
            <a:r>
              <a:rPr lang="it-IT" sz="1800" dirty="0" err="1">
                <a:latin typeface="Courier New" panose="02070309020205020404" pitchFamily="49" charset="0"/>
                <a:cs typeface="Courier New" panose="02070309020205020404" pitchFamily="49" charset="0"/>
              </a:rPr>
              <a:t>drone_position</a:t>
            </a:r>
            <a:r>
              <a:rPr lang="it-IT" sz="1800" dirty="0">
                <a:latin typeface="Courier New" panose="02070309020205020404" pitchFamily="49" charset="0"/>
                <a:cs typeface="Courier New" panose="02070309020205020404" pitchFamily="49" charset="0"/>
              </a:rPr>
              <a:t>)</a:t>
            </a:r>
          </a:p>
          <a:p>
            <a:pPr marL="0" indent="0">
              <a:lnSpc>
                <a:spcPct val="150000"/>
              </a:lnSpc>
              <a:buNone/>
            </a:pPr>
            <a:r>
              <a:rPr lang="it-IT" sz="2000" dirty="0">
                <a:solidFill>
                  <a:schemeClr val="tx1"/>
                </a:solidFill>
              </a:rPr>
              <a:t>The output </a:t>
            </a:r>
            <a:r>
              <a:rPr lang="it-IT" sz="2000" dirty="0" err="1">
                <a:solidFill>
                  <a:schemeClr val="tx1"/>
                </a:solidFill>
              </a:rPr>
              <a:t>is</a:t>
            </a:r>
            <a:r>
              <a:rPr lang="it-IT" sz="2000" dirty="0">
                <a:solidFill>
                  <a:schemeClr val="tx1"/>
                </a:solidFill>
              </a:rPr>
              <a:t> a </a:t>
            </a:r>
            <a:r>
              <a:rPr lang="it-IT" sz="2000" dirty="0" err="1">
                <a:solidFill>
                  <a:schemeClr val="tx1"/>
                </a:solidFill>
              </a:rPr>
              <a:t>homogeneous</a:t>
            </a:r>
            <a:r>
              <a:rPr lang="it-IT" sz="2000" dirty="0">
                <a:solidFill>
                  <a:schemeClr val="tx1"/>
                </a:solidFill>
              </a:rPr>
              <a:t> roto-</a:t>
            </a:r>
            <a:r>
              <a:rPr lang="it-IT" sz="2000" dirty="0" err="1">
                <a:solidFill>
                  <a:schemeClr val="tx1"/>
                </a:solidFill>
              </a:rPr>
              <a:t>traslation</a:t>
            </a:r>
            <a:r>
              <a:rPr lang="it-IT" sz="2000" dirty="0">
                <a:solidFill>
                  <a:schemeClr val="tx1"/>
                </a:solidFill>
              </a:rPr>
              <a:t> </a:t>
            </a:r>
            <a:r>
              <a:rPr lang="it-IT" sz="2000" dirty="0" err="1">
                <a:solidFill>
                  <a:schemeClr val="tx1"/>
                </a:solidFill>
              </a:rPr>
              <a:t>matrix</a:t>
            </a:r>
            <a:r>
              <a:rPr lang="it-IT" sz="2000" dirty="0">
                <a:solidFill>
                  <a:schemeClr val="tx1"/>
                </a:solidFill>
              </a:rPr>
              <a:t>.</a:t>
            </a:r>
          </a:p>
          <a:p>
            <a:pPr marL="0" indent="0">
              <a:lnSpc>
                <a:spcPct val="150000"/>
              </a:lnSpc>
              <a:buNone/>
            </a:pPr>
            <a:endParaRPr lang="it-IT" sz="2000" dirty="0">
              <a:solidFill>
                <a:schemeClr val="tx1"/>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Computer Vision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Elemento grafico 1">
            <a:extLst>
              <a:ext uri="{FF2B5EF4-FFF2-40B4-BE49-F238E27FC236}">
                <a16:creationId xmlns:a16="http://schemas.microsoft.com/office/drawing/2014/main" id="{5D9D1F0B-86F9-4E41-A339-8013FFCBC5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23921" y="2407507"/>
            <a:ext cx="2571758" cy="2042985"/>
          </a:xfrm>
          <a:prstGeom prst="rect">
            <a:avLst/>
          </a:prstGeom>
        </p:spPr>
      </p:pic>
    </p:spTree>
    <p:extLst>
      <p:ext uri="{BB962C8B-B14F-4D97-AF65-F5344CB8AC3E}">
        <p14:creationId xmlns:p14="http://schemas.microsoft.com/office/powerpoint/2010/main" val="696068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1CBD803-549F-433A-A39C-1D37A8B37CFF}"/>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504530" y="1680316"/>
            <a:ext cx="3300709" cy="3091665"/>
          </a:xfrm>
          <a:prstGeom prst="rect">
            <a:avLst/>
          </a:prstGeom>
        </p:spPr>
      </p:pic>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solidFill>
                  <a:schemeClr val="tx1"/>
                </a:solidFill>
              </a:rPr>
              <a:t>Errors</a:t>
            </a:r>
            <a:endParaRPr lang="it-IT" sz="2400" b="1" dirty="0">
              <a:solidFill>
                <a:schemeClr val="tx1"/>
              </a:solidFill>
            </a:endParaRPr>
          </a:p>
          <a:p>
            <a:pPr marL="0" indent="0">
              <a:lnSpc>
                <a:spcPct val="150000"/>
              </a:lnSpc>
              <a:buNone/>
            </a:pPr>
            <a:r>
              <a:rPr lang="it-IT" sz="2000" dirty="0"/>
              <a:t>Some </a:t>
            </a:r>
            <a:r>
              <a:rPr lang="it-IT" sz="2000" dirty="0" err="1"/>
              <a:t>considerations</a:t>
            </a:r>
            <a:r>
              <a:rPr lang="it-IT" sz="2000" dirty="0"/>
              <a:t> </a:t>
            </a:r>
            <a:r>
              <a:rPr lang="it-IT" sz="2000" dirty="0" err="1"/>
              <a:t>have</a:t>
            </a:r>
            <a:r>
              <a:rPr lang="it-IT" sz="2000" dirty="0"/>
              <a:t> </a:t>
            </a:r>
            <a:r>
              <a:rPr lang="it-IT" sz="2000" dirty="0" err="1"/>
              <a:t>been</a:t>
            </a:r>
            <a:r>
              <a:rPr lang="it-IT" sz="2000" dirty="0"/>
              <a:t> </a:t>
            </a:r>
            <a:r>
              <a:rPr lang="it-IT" sz="2000" dirty="0" err="1"/>
              <a:t>done</a:t>
            </a:r>
            <a:r>
              <a:rPr lang="it-IT" sz="2000" dirty="0"/>
              <a:t> </a:t>
            </a:r>
            <a:r>
              <a:rPr lang="it-IT" sz="2000" dirty="0" err="1"/>
              <a:t>regarding</a:t>
            </a:r>
            <a:r>
              <a:rPr lang="it-IT" sz="2000" dirty="0"/>
              <a:t> the </a:t>
            </a:r>
            <a:r>
              <a:rPr lang="it-IT" sz="2000" dirty="0" err="1"/>
              <a:t>principles</a:t>
            </a:r>
            <a:r>
              <a:rPr lang="it-IT" sz="2000" dirty="0"/>
              <a:t> of the computer </a:t>
            </a:r>
            <a:r>
              <a:rPr lang="it-IT" sz="2000" dirty="0" err="1"/>
              <a:t>vision</a:t>
            </a:r>
            <a:r>
              <a:rPr lang="it-IT" sz="2000" dirty="0"/>
              <a:t> to model </a:t>
            </a:r>
            <a:r>
              <a:rPr lang="it-IT" sz="2000" dirty="0" err="1"/>
              <a:t>its</a:t>
            </a:r>
            <a:r>
              <a:rPr lang="it-IT" sz="2000" dirty="0"/>
              <a:t> </a:t>
            </a:r>
            <a:r>
              <a:rPr lang="it-IT" sz="2000" dirty="0" err="1"/>
              <a:t>errors</a:t>
            </a:r>
            <a:r>
              <a:rPr lang="it-IT" sz="2000" dirty="0"/>
              <a:t>.</a:t>
            </a:r>
          </a:p>
          <a:p>
            <a:pPr marL="0" indent="0">
              <a:lnSpc>
                <a:spcPct val="150000"/>
              </a:lnSpc>
              <a:buNone/>
            </a:pPr>
            <a:r>
              <a:rPr lang="it-IT" sz="2000" dirty="0" err="1"/>
              <a:t>It</a:t>
            </a:r>
            <a:r>
              <a:rPr lang="it-IT" sz="2000" dirty="0"/>
              <a:t> </a:t>
            </a:r>
            <a:r>
              <a:rPr lang="it-IT" sz="2000" dirty="0" err="1"/>
              <a:t>has</a:t>
            </a:r>
            <a:r>
              <a:rPr lang="it-IT" sz="2000" dirty="0"/>
              <a:t> </a:t>
            </a:r>
            <a:r>
              <a:rPr lang="it-IT" sz="2000" dirty="0" err="1"/>
              <a:t>been</a:t>
            </a:r>
            <a:r>
              <a:rPr lang="it-IT" sz="2000" dirty="0"/>
              <a:t> </a:t>
            </a:r>
            <a:r>
              <a:rPr lang="it-IT" sz="2000" dirty="0" err="1"/>
              <a:t>determined</a:t>
            </a:r>
            <a:r>
              <a:rPr lang="it-IT" sz="2000" dirty="0"/>
              <a:t> </a:t>
            </a:r>
            <a:r>
              <a:rPr lang="it-IT" sz="2000" dirty="0" err="1"/>
              <a:t>that</a:t>
            </a:r>
            <a:r>
              <a:rPr lang="it-IT" sz="2000" dirty="0"/>
              <a:t> the </a:t>
            </a:r>
            <a:r>
              <a:rPr lang="it-IT" sz="2000" dirty="0" err="1"/>
              <a:t>errors</a:t>
            </a:r>
            <a:r>
              <a:rPr lang="it-IT" sz="2000" dirty="0"/>
              <a:t> </a:t>
            </a:r>
            <a:r>
              <a:rPr lang="it-IT" sz="2000" dirty="0" err="1"/>
              <a:t>increases</a:t>
            </a:r>
            <a:r>
              <a:rPr lang="it-IT" sz="2000" dirty="0"/>
              <a:t> </a:t>
            </a:r>
            <a:r>
              <a:rPr lang="it-IT" sz="2000" dirty="0" err="1"/>
              <a:t>when</a:t>
            </a:r>
            <a:r>
              <a:rPr lang="it-IT" sz="2000" dirty="0"/>
              <a:t> the camera-marker </a:t>
            </a:r>
            <a:r>
              <a:rPr lang="it-IT" sz="2000" dirty="0" err="1"/>
              <a:t>distance</a:t>
            </a:r>
            <a:r>
              <a:rPr lang="it-IT" sz="2000" dirty="0"/>
              <a:t> </a:t>
            </a:r>
            <a:r>
              <a:rPr lang="it-IT" sz="2000" dirty="0" err="1"/>
              <a:t>increases</a:t>
            </a:r>
            <a:r>
              <a:rPr lang="it-IT" sz="2000" dirty="0"/>
              <a:t>; in </a:t>
            </a:r>
            <a:r>
              <a:rPr lang="it-IT" sz="2000" dirty="0" err="1"/>
              <a:t>addition</a:t>
            </a:r>
            <a:r>
              <a:rPr lang="it-IT" sz="2000" dirty="0"/>
              <a:t> </a:t>
            </a:r>
            <a:r>
              <a:rPr lang="it-IT" sz="2000" dirty="0" err="1"/>
              <a:t>they</a:t>
            </a:r>
            <a:r>
              <a:rPr lang="it-IT" sz="2000" dirty="0"/>
              <a:t> are </a:t>
            </a:r>
            <a:r>
              <a:rPr lang="it-IT" sz="2000" dirty="0" err="1"/>
              <a:t>not</a:t>
            </a:r>
            <a:r>
              <a:rPr lang="it-IT" sz="2000" dirty="0"/>
              <a:t> the </a:t>
            </a:r>
            <a:r>
              <a:rPr lang="it-IT" sz="2000" dirty="0" err="1"/>
              <a:t>same</a:t>
            </a:r>
            <a:r>
              <a:rPr lang="it-IT" sz="2000" dirty="0"/>
              <a:t> on </a:t>
            </a:r>
            <a:r>
              <a:rPr lang="it-IT" sz="2000" dirty="0" err="1"/>
              <a:t>all</a:t>
            </a:r>
            <a:r>
              <a:rPr lang="it-IT" sz="2000" dirty="0"/>
              <a:t> </a:t>
            </a:r>
            <a:r>
              <a:rPr lang="it-IT" sz="2000" dirty="0" err="1"/>
              <a:t>directions</a:t>
            </a:r>
            <a:r>
              <a:rPr lang="it-IT" sz="2000" dirty="0"/>
              <a:t>.</a:t>
            </a:r>
          </a:p>
          <a:p>
            <a:pPr marL="0" indent="0">
              <a:lnSpc>
                <a:spcPct val="150000"/>
              </a:lnSpc>
              <a:buNone/>
            </a:pPr>
            <a:r>
              <a:rPr lang="it-IT" sz="2000" dirty="0" err="1"/>
              <a:t>It</a:t>
            </a:r>
            <a:r>
              <a:rPr lang="it-IT" sz="2000" dirty="0"/>
              <a:t> </a:t>
            </a:r>
            <a:r>
              <a:rPr lang="it-IT" sz="2000" dirty="0" err="1"/>
              <a:t>is</a:t>
            </a:r>
            <a:r>
              <a:rPr lang="it-IT" sz="2000" dirty="0"/>
              <a:t> </a:t>
            </a:r>
            <a:r>
              <a:rPr lang="it-IT" sz="2000" dirty="0" err="1"/>
              <a:t>not</a:t>
            </a:r>
            <a:r>
              <a:rPr lang="it-IT" sz="2000" dirty="0"/>
              <a:t> </a:t>
            </a:r>
            <a:r>
              <a:rPr lang="it-IT" sz="2000" dirty="0" err="1"/>
              <a:t>considered</a:t>
            </a:r>
            <a:r>
              <a:rPr lang="it-IT" sz="2000" dirty="0"/>
              <a:t> the case </a:t>
            </a:r>
            <a:r>
              <a:rPr lang="it-IT" sz="2000" dirty="0" err="1"/>
              <a:t>where</a:t>
            </a:r>
            <a:r>
              <a:rPr lang="it-IT" sz="2000" dirty="0"/>
              <a:t> the marker </a:t>
            </a:r>
            <a:r>
              <a:rPr lang="it-IT" sz="2000" dirty="0" err="1"/>
              <a:t>plane</a:t>
            </a:r>
            <a:r>
              <a:rPr lang="it-IT" sz="2000" dirty="0"/>
              <a:t> </a:t>
            </a:r>
            <a:r>
              <a:rPr lang="it-IT" sz="2000" dirty="0" err="1"/>
              <a:t>is</a:t>
            </a:r>
            <a:r>
              <a:rPr lang="it-IT" sz="2000" dirty="0"/>
              <a:t> </a:t>
            </a:r>
            <a:r>
              <a:rPr lang="it-IT" sz="2000" dirty="0" err="1"/>
              <a:t>parallel</a:t>
            </a:r>
            <a:r>
              <a:rPr lang="it-IT" sz="2000" dirty="0"/>
              <a:t> to the line of </a:t>
            </a:r>
            <a:r>
              <a:rPr lang="it-IT" sz="2000" dirty="0" err="1"/>
              <a:t>sight</a:t>
            </a:r>
            <a:r>
              <a:rPr lang="it-IT" sz="2000" dirty="0"/>
              <a:t>, </a:t>
            </a:r>
            <a:r>
              <a:rPr lang="it-IT" sz="2000" dirty="0" err="1"/>
              <a:t>which</a:t>
            </a:r>
            <a:r>
              <a:rPr lang="it-IT" sz="2000" dirty="0"/>
              <a:t> </a:t>
            </a:r>
            <a:r>
              <a:rPr lang="it-IT" sz="2000" dirty="0" err="1"/>
              <a:t>would</a:t>
            </a:r>
            <a:r>
              <a:rPr lang="it-IT" sz="2000" dirty="0"/>
              <a:t> </a:t>
            </a:r>
            <a:r>
              <a:rPr lang="it-IT" sz="2000" dirty="0" err="1"/>
              <a:t>increase</a:t>
            </a:r>
            <a:r>
              <a:rPr lang="it-IT" sz="2000" dirty="0"/>
              <a:t> the </a:t>
            </a:r>
            <a:r>
              <a:rPr lang="it-IT" sz="2000" dirty="0" err="1"/>
              <a:t>errors</a:t>
            </a:r>
            <a:r>
              <a:rPr lang="it-IT" sz="2000" dirty="0"/>
              <a:t>. The z </a:t>
            </a:r>
            <a:r>
              <a:rPr lang="it-IT" sz="2000" dirty="0" err="1"/>
              <a:t>axis</a:t>
            </a:r>
            <a:r>
              <a:rPr lang="it-IT" sz="2000" dirty="0"/>
              <a:t> </a:t>
            </a:r>
            <a:r>
              <a:rPr lang="it-IT" sz="2000" dirty="0" err="1"/>
              <a:t>thus</a:t>
            </a:r>
            <a:r>
              <a:rPr lang="it-IT" sz="2000" dirty="0"/>
              <a:t> </a:t>
            </a:r>
            <a:r>
              <a:rPr lang="it-IT" sz="2000" dirty="0" err="1"/>
              <a:t>is</a:t>
            </a:r>
            <a:r>
              <a:rPr lang="it-IT" sz="2000" dirty="0"/>
              <a:t> </a:t>
            </a:r>
            <a:r>
              <a:rPr lang="it-IT" sz="2000" dirty="0" err="1"/>
              <a:t>similar</a:t>
            </a:r>
            <a:r>
              <a:rPr lang="it-IT" sz="2000" dirty="0"/>
              <a:t> to the line of </a:t>
            </a:r>
            <a:r>
              <a:rPr lang="it-IT" sz="2000" dirty="0" err="1"/>
              <a:t>sight</a:t>
            </a:r>
            <a:r>
              <a:rPr lang="it-IT" sz="2000" dirty="0"/>
              <a:t> </a:t>
            </a:r>
            <a:r>
              <a:rPr lang="it-IT" sz="2000" dirty="0" err="1"/>
              <a:t>direction</a:t>
            </a:r>
            <a:r>
              <a:rPr lang="it-IT" sz="2000" dirty="0"/>
              <a:t>.</a:t>
            </a:r>
            <a:endParaRPr lang="it-IT" sz="2000" dirty="0">
              <a:solidFill>
                <a:schemeClr val="tx1"/>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Computer Vision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50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1CBD803-549F-433A-A39C-1D37A8B37CFF}"/>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504530" y="1680316"/>
            <a:ext cx="3300709" cy="3091665"/>
          </a:xfrm>
          <a:prstGeom prst="rect">
            <a:avLst/>
          </a:prstGeom>
        </p:spPr>
      </p:pic>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solidFill>
                  <a:schemeClr val="tx1"/>
                </a:solidFill>
              </a:rPr>
              <a:t>Errors</a:t>
            </a:r>
            <a:endParaRPr lang="it-IT" sz="2400" b="1" dirty="0">
              <a:solidFill>
                <a:schemeClr val="tx1"/>
              </a:solidFill>
            </a:endParaRPr>
          </a:p>
          <a:p>
            <a:pPr marL="0" indent="0">
              <a:lnSpc>
                <a:spcPct val="150000"/>
              </a:lnSpc>
              <a:buNone/>
            </a:pPr>
            <a:r>
              <a:rPr lang="it-IT" sz="2000" b="1" dirty="0" err="1"/>
              <a:t>Orientation</a:t>
            </a:r>
            <a:r>
              <a:rPr lang="it-IT" sz="2000" b="1" dirty="0"/>
              <a:t> </a:t>
            </a:r>
            <a:r>
              <a:rPr lang="it-IT" sz="2000" b="1" dirty="0" err="1"/>
              <a:t>error</a:t>
            </a:r>
            <a:r>
              <a:rPr lang="it-IT" sz="2000" dirty="0"/>
              <a:t>: </a:t>
            </a:r>
            <a:r>
              <a:rPr lang="it-IT" sz="2000" dirty="0" err="1"/>
              <a:t>multiplicative</a:t>
            </a:r>
            <a:r>
              <a:rPr lang="it-IT" sz="2000" dirty="0"/>
              <a:t> </a:t>
            </a:r>
            <a:r>
              <a:rPr lang="it-IT" sz="2000" dirty="0" err="1"/>
              <a:t>error</a:t>
            </a:r>
            <a:r>
              <a:rPr lang="it-IT" sz="2000" dirty="0"/>
              <a:t> </a:t>
            </a:r>
            <a:r>
              <a:rPr lang="it-IT" sz="2000" dirty="0" err="1"/>
              <a:t>matrix</a:t>
            </a:r>
            <a:r>
              <a:rPr lang="it-IT" sz="2000" dirty="0"/>
              <a:t> with (small) Euler </a:t>
            </a:r>
            <a:r>
              <a:rPr lang="it-IT" sz="2000" dirty="0" err="1"/>
              <a:t>angles</a:t>
            </a:r>
            <a:r>
              <a:rPr lang="it-IT" sz="2000" dirty="0"/>
              <a:t>. </a:t>
            </a:r>
            <a:r>
              <a:rPr lang="it-IT" sz="2000" dirty="0" err="1"/>
              <a:t>These</a:t>
            </a:r>
            <a:r>
              <a:rPr lang="it-IT" sz="2000" dirty="0"/>
              <a:t> Euler </a:t>
            </a:r>
            <a:r>
              <a:rPr lang="it-IT" sz="2000" dirty="0" err="1"/>
              <a:t>angles</a:t>
            </a:r>
            <a:r>
              <a:rPr lang="it-IT" sz="2000" dirty="0"/>
              <a:t> </a:t>
            </a:r>
            <a:r>
              <a:rPr lang="it-IT" sz="2000" dirty="0" err="1"/>
              <a:t>have</a:t>
            </a:r>
            <a:r>
              <a:rPr lang="it-IT" sz="2000" dirty="0"/>
              <a:t> a </a:t>
            </a:r>
            <a:r>
              <a:rPr lang="it-IT" sz="2000" dirty="0" err="1"/>
              <a:t>statistical</a:t>
            </a:r>
            <a:r>
              <a:rPr lang="it-IT" sz="2000" dirty="0"/>
              <a:t> </a:t>
            </a:r>
            <a:r>
              <a:rPr lang="it-IT" sz="2000" dirty="0" err="1"/>
              <a:t>distribution</a:t>
            </a:r>
            <a:r>
              <a:rPr lang="it-IT" sz="2000" dirty="0"/>
              <a:t> </a:t>
            </a:r>
            <a:r>
              <a:rPr lang="it-IT" sz="2000" dirty="0" err="1"/>
              <a:t>which</a:t>
            </a:r>
            <a:r>
              <a:rPr lang="it-IT" sz="2000" dirty="0"/>
              <a:t> </a:t>
            </a:r>
            <a:r>
              <a:rPr lang="it-IT" sz="2000" dirty="0" err="1"/>
              <a:t>is</a:t>
            </a:r>
            <a:r>
              <a:rPr lang="it-IT" sz="2000" dirty="0"/>
              <a:t> the sum of a ZM-GWN and </a:t>
            </a:r>
            <a:r>
              <a:rPr lang="it-IT" sz="2000" dirty="0" err="1"/>
              <a:t>another</a:t>
            </a:r>
            <a:r>
              <a:rPr lang="it-IT" sz="2000" dirty="0"/>
              <a:t> ZM_GWN </a:t>
            </a:r>
            <a:r>
              <a:rPr lang="it-IT" sz="2000" dirty="0" err="1"/>
              <a:t>multiplied</a:t>
            </a:r>
            <a:r>
              <a:rPr lang="it-IT" sz="2000" dirty="0"/>
              <a:t> by the camera-marker </a:t>
            </a:r>
            <a:r>
              <a:rPr lang="it-IT" sz="2000" dirty="0" err="1"/>
              <a:t>distance</a:t>
            </a:r>
            <a:r>
              <a:rPr lang="it-IT" sz="2000" dirty="0"/>
              <a:t>. The </a:t>
            </a:r>
            <a:r>
              <a:rPr lang="it-IT" sz="2000" dirty="0" err="1"/>
              <a:t>errors</a:t>
            </a:r>
            <a:r>
              <a:rPr lang="it-IT" sz="2000" dirty="0"/>
              <a:t> on the </a:t>
            </a:r>
            <a:r>
              <a:rPr lang="it-IT" sz="2000" dirty="0" err="1"/>
              <a:t>yaw</a:t>
            </a:r>
            <a:r>
              <a:rPr lang="it-IT" sz="2000" dirty="0"/>
              <a:t> angle are </a:t>
            </a:r>
            <a:r>
              <a:rPr lang="it-IT" sz="2000" dirty="0" err="1"/>
              <a:t>smaller</a:t>
            </a:r>
            <a:r>
              <a:rPr lang="it-IT" sz="2000" dirty="0"/>
              <a:t> </a:t>
            </a:r>
            <a:r>
              <a:rPr lang="it-IT" sz="2000" dirty="0" err="1"/>
              <a:t>than</a:t>
            </a:r>
            <a:r>
              <a:rPr lang="it-IT" sz="2000" dirty="0"/>
              <a:t> the </a:t>
            </a:r>
            <a:r>
              <a:rPr lang="it-IT" sz="2000" dirty="0" err="1"/>
              <a:t>ones</a:t>
            </a:r>
            <a:r>
              <a:rPr lang="it-IT" sz="2000" dirty="0"/>
              <a:t> on the roll and pitch </a:t>
            </a:r>
            <a:r>
              <a:rPr lang="it-IT" sz="2000" dirty="0" err="1"/>
              <a:t>angles</a:t>
            </a:r>
            <a:r>
              <a:rPr lang="it-IT" sz="2000" dirty="0"/>
              <a:t>.</a:t>
            </a:r>
          </a:p>
          <a:p>
            <a:pPr marL="0" indent="0">
              <a:lnSpc>
                <a:spcPct val="150000"/>
              </a:lnSpc>
              <a:buNone/>
            </a:pPr>
            <a:r>
              <a:rPr lang="it-IT" sz="2000" b="1" dirty="0">
                <a:solidFill>
                  <a:schemeClr val="tx1"/>
                </a:solidFill>
              </a:rPr>
              <a:t>Position </a:t>
            </a:r>
            <a:r>
              <a:rPr lang="it-IT" sz="2000" b="1" dirty="0" err="1">
                <a:solidFill>
                  <a:schemeClr val="tx1"/>
                </a:solidFill>
              </a:rPr>
              <a:t>error</a:t>
            </a:r>
            <a:r>
              <a:rPr lang="it-IT" sz="2000" dirty="0">
                <a:solidFill>
                  <a:schemeClr val="tx1"/>
                </a:solidFill>
              </a:rPr>
              <a:t>: additive </a:t>
            </a:r>
            <a:r>
              <a:rPr lang="it-IT" sz="2000" dirty="0" err="1">
                <a:solidFill>
                  <a:schemeClr val="tx1"/>
                </a:solidFill>
              </a:rPr>
              <a:t>errors</a:t>
            </a:r>
            <a:r>
              <a:rPr lang="it-IT" sz="2000" dirty="0">
                <a:solidFill>
                  <a:schemeClr val="tx1"/>
                </a:solidFill>
              </a:rPr>
              <a:t>. The </a:t>
            </a:r>
            <a:r>
              <a:rPr lang="it-IT" sz="2000" dirty="0" err="1">
                <a:solidFill>
                  <a:schemeClr val="tx1"/>
                </a:solidFill>
              </a:rPr>
              <a:t>error</a:t>
            </a:r>
            <a:r>
              <a:rPr lang="it-IT" sz="2000" dirty="0">
                <a:solidFill>
                  <a:schemeClr val="tx1"/>
                </a:solidFill>
              </a:rPr>
              <a:t> </a:t>
            </a:r>
            <a:r>
              <a:rPr lang="it-IT" sz="2000" dirty="0" err="1">
                <a:solidFill>
                  <a:schemeClr val="tx1"/>
                </a:solidFill>
              </a:rPr>
              <a:t>is</a:t>
            </a:r>
            <a:r>
              <a:rPr lang="it-IT" sz="2000" dirty="0">
                <a:solidFill>
                  <a:schemeClr val="tx1"/>
                </a:solidFill>
              </a:rPr>
              <a:t> </a:t>
            </a:r>
            <a:r>
              <a:rPr lang="it-IT" sz="2000" dirty="0" err="1">
                <a:solidFill>
                  <a:schemeClr val="tx1"/>
                </a:solidFill>
              </a:rPr>
              <a:t>again</a:t>
            </a:r>
            <a:r>
              <a:rPr lang="it-IT" sz="2000" dirty="0">
                <a:solidFill>
                  <a:schemeClr val="tx1"/>
                </a:solidFill>
              </a:rPr>
              <a:t> </a:t>
            </a:r>
            <a:r>
              <a:rPr lang="it-IT" sz="2000" dirty="0" err="1">
                <a:solidFill>
                  <a:schemeClr val="tx1"/>
                </a:solidFill>
              </a:rPr>
              <a:t>distributed</a:t>
            </a:r>
            <a:r>
              <a:rPr lang="it-IT" sz="2000" dirty="0">
                <a:solidFill>
                  <a:schemeClr val="tx1"/>
                </a:solidFill>
              </a:rPr>
              <a:t> </a:t>
            </a:r>
            <a:r>
              <a:rPr lang="it-IT" sz="2000" dirty="0" err="1">
                <a:solidFill>
                  <a:schemeClr val="tx1"/>
                </a:solidFill>
              </a:rPr>
              <a:t>as</a:t>
            </a:r>
            <a:r>
              <a:rPr lang="it-IT" sz="2000" dirty="0">
                <a:solidFill>
                  <a:schemeClr val="tx1"/>
                </a:solidFill>
              </a:rPr>
              <a:t> the sum of a </a:t>
            </a:r>
            <a:r>
              <a:rPr lang="it-IT" sz="2000" dirty="0"/>
              <a:t>ZM-GWN and </a:t>
            </a:r>
            <a:r>
              <a:rPr lang="it-IT" sz="2000" dirty="0" err="1"/>
              <a:t>another</a:t>
            </a:r>
            <a:r>
              <a:rPr lang="it-IT" sz="2000" dirty="0"/>
              <a:t> ZM_GWN </a:t>
            </a:r>
            <a:r>
              <a:rPr lang="it-IT" sz="2000" dirty="0" err="1"/>
              <a:t>multiplied</a:t>
            </a:r>
            <a:r>
              <a:rPr lang="it-IT" sz="2000" dirty="0"/>
              <a:t> by the camera-marker </a:t>
            </a:r>
            <a:r>
              <a:rPr lang="it-IT" sz="2000" dirty="0" err="1"/>
              <a:t>distance</a:t>
            </a:r>
            <a:r>
              <a:rPr lang="it-IT" sz="2000" dirty="0"/>
              <a:t>. </a:t>
            </a:r>
            <a:r>
              <a:rPr lang="it-IT" sz="2000" dirty="0" err="1"/>
              <a:t>This</a:t>
            </a:r>
            <a:r>
              <a:rPr lang="it-IT" sz="2000" dirty="0"/>
              <a:t> time the </a:t>
            </a:r>
            <a:r>
              <a:rPr lang="it-IT" sz="2000" dirty="0" err="1"/>
              <a:t>error</a:t>
            </a:r>
            <a:r>
              <a:rPr lang="it-IT" sz="2000" dirty="0"/>
              <a:t> </a:t>
            </a:r>
            <a:r>
              <a:rPr lang="it-IT" sz="2000" dirty="0" err="1"/>
              <a:t>along</a:t>
            </a:r>
            <a:r>
              <a:rPr lang="it-IT" sz="2000" dirty="0"/>
              <a:t> the z-</a:t>
            </a:r>
            <a:r>
              <a:rPr lang="it-IT" sz="2000" dirty="0" err="1"/>
              <a:t>axis</a:t>
            </a:r>
            <a:r>
              <a:rPr lang="it-IT" sz="2000" dirty="0"/>
              <a:t> </a:t>
            </a:r>
            <a:r>
              <a:rPr lang="it-IT" sz="2000" dirty="0" err="1"/>
              <a:t>is</a:t>
            </a:r>
            <a:r>
              <a:rPr lang="it-IT" sz="2000" dirty="0"/>
              <a:t> </a:t>
            </a:r>
            <a:r>
              <a:rPr lang="it-IT" sz="2000" dirty="0" err="1"/>
              <a:t>greater</a:t>
            </a:r>
            <a:r>
              <a:rPr lang="it-IT" sz="2000" dirty="0"/>
              <a:t> </a:t>
            </a:r>
            <a:r>
              <a:rPr lang="it-IT" sz="2000" dirty="0" err="1"/>
              <a:t>than</a:t>
            </a:r>
            <a:r>
              <a:rPr lang="it-IT" sz="2000" dirty="0"/>
              <a:t> the one on the </a:t>
            </a:r>
            <a:r>
              <a:rPr lang="it-IT" sz="2000" dirty="0" err="1"/>
              <a:t>other</a:t>
            </a:r>
            <a:r>
              <a:rPr lang="it-IT" sz="2000" dirty="0"/>
              <a:t> </a:t>
            </a:r>
            <a:r>
              <a:rPr lang="it-IT" sz="2000" dirty="0" err="1"/>
              <a:t>axes</a:t>
            </a:r>
            <a:r>
              <a:rPr lang="it-IT" sz="2000" dirty="0"/>
              <a:t> (</a:t>
            </a:r>
            <a:r>
              <a:rPr lang="it-IT" sz="2000" dirty="0" err="1"/>
              <a:t>considering</a:t>
            </a:r>
            <a:r>
              <a:rPr lang="it-IT" sz="2000" dirty="0"/>
              <a:t> </a:t>
            </a:r>
            <a:r>
              <a:rPr lang="it-IT" sz="2000" dirty="0" err="1"/>
              <a:t>that</a:t>
            </a:r>
            <a:r>
              <a:rPr lang="it-IT" sz="2000" dirty="0"/>
              <a:t> the marker </a:t>
            </a:r>
            <a:r>
              <a:rPr lang="it-IT" sz="2000" dirty="0" err="1"/>
              <a:t>plane</a:t>
            </a:r>
            <a:r>
              <a:rPr lang="it-IT" sz="2000" dirty="0"/>
              <a:t> </a:t>
            </a:r>
            <a:r>
              <a:rPr lang="it-IT" sz="2000" dirty="0" err="1"/>
              <a:t>is</a:t>
            </a:r>
            <a:r>
              <a:rPr lang="it-IT" sz="2000" dirty="0"/>
              <a:t> </a:t>
            </a:r>
            <a:r>
              <a:rPr lang="it-IT" sz="2000" dirty="0" err="1"/>
              <a:t>roughly</a:t>
            </a:r>
            <a:r>
              <a:rPr lang="it-IT" sz="2000" dirty="0"/>
              <a:t> </a:t>
            </a:r>
            <a:r>
              <a:rPr lang="it-IT" sz="2000" dirty="0" err="1"/>
              <a:t>perpendicular</a:t>
            </a:r>
            <a:r>
              <a:rPr lang="it-IT" sz="2000" dirty="0"/>
              <a:t> to the LOS).</a:t>
            </a:r>
            <a:endParaRPr lang="it-IT" sz="2000" dirty="0">
              <a:solidFill>
                <a:schemeClr val="tx1"/>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Computer Vision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024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1CBD803-549F-433A-A39C-1D37A8B37CFF}"/>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504530" y="1680316"/>
            <a:ext cx="3300709" cy="3091665"/>
          </a:xfrm>
          <a:prstGeom prst="rect">
            <a:avLst/>
          </a:prstGeom>
        </p:spPr>
      </p:pic>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a:solidFill>
                      <a:schemeClr val="tx1"/>
                    </a:solidFill>
                  </a:rPr>
                  <a:t>Errors</a:t>
                </a:r>
              </a:p>
              <a:p>
                <a:pPr marL="0" indent="0">
                  <a:lnSpc>
                    <a:spcPct val="150000"/>
                  </a:lnSpc>
                  <a:buNone/>
                </a:pPr>
                <a:r>
                  <a:rPr lang="it-IT" sz="2000" b="1" dirty="0" err="1"/>
                  <a:t>Orientation</a:t>
                </a:r>
                <a:r>
                  <a:rPr lang="it-IT" sz="2000" b="1" dirty="0"/>
                  <a:t> </a:t>
                </a:r>
                <a:r>
                  <a:rPr lang="it-IT" sz="2000" b="1" dirty="0" err="1"/>
                  <a:t>error</a:t>
                </a:r>
                <a:r>
                  <a:rPr lang="it-IT" sz="2000" dirty="0"/>
                  <a:t>:</a:t>
                </a:r>
                <a:endParaRPr lang="it-IT" sz="2000" b="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m:rPr>
                              <m:sty m:val="p"/>
                            </m:rPr>
                            <a:rPr lang="it-IT" sz="2000" b="0" i="0" smtClean="0">
                              <a:latin typeface="Cambria Math" panose="02040503050406030204" pitchFamily="18" charset="0"/>
                            </a:rPr>
                            <m:t>error</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a:rPr lang="it-IT" sz="2000" b="0" i="1" smtClean="0">
                              <a:latin typeface="Cambria Math" panose="02040503050406030204" pitchFamily="18" charset="0"/>
                            </a:rPr>
                            <m:t>𝑧</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𝜑</m:t>
                              </m:r>
                            </m:e>
                            <m:sub>
                              <m:r>
                                <m:rPr>
                                  <m:sty m:val="p"/>
                                </m:rPr>
                                <a:rPr lang="it-IT" sz="2000" b="0" i="0" smtClean="0">
                                  <a:latin typeface="Cambria Math" panose="02040503050406030204" pitchFamily="18" charset="0"/>
                                </a:rPr>
                                <m:t>err</m:t>
                              </m:r>
                            </m:sub>
                          </m:sSub>
                        </m:e>
                      </m:d>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a:rPr lang="it-IT" sz="2000" b="0" i="1" smtClean="0">
                              <a:latin typeface="Cambria Math" panose="02040503050406030204" pitchFamily="18" charset="0"/>
                            </a:rPr>
                            <m:t>𝑦</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𝜃</m:t>
                              </m:r>
                            </m:e>
                            <m:sub>
                              <m:r>
                                <m:rPr>
                                  <m:sty m:val="p"/>
                                </m:rPr>
                                <a:rPr lang="it-IT" sz="2000" b="0" i="0" smtClean="0">
                                  <a:latin typeface="Cambria Math" panose="02040503050406030204" pitchFamily="18" charset="0"/>
                                </a:rPr>
                                <m:t>err</m:t>
                              </m:r>
                            </m:sub>
                          </m:sSub>
                        </m:e>
                      </m:d>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a:rPr lang="it-IT" sz="2000" b="0" i="1" smtClean="0">
                              <a:latin typeface="Cambria Math" panose="02040503050406030204" pitchFamily="18" charset="0"/>
                            </a:rPr>
                            <m:t>𝑥</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𝜙</m:t>
                              </m:r>
                            </m:e>
                            <m:sub>
                              <m:r>
                                <m:rPr>
                                  <m:sty m:val="p"/>
                                </m:rPr>
                                <a:rPr lang="it-IT" sz="2000" b="0" i="0" smtClean="0">
                                  <a:latin typeface="Cambria Math" panose="02040503050406030204" pitchFamily="18" charset="0"/>
                                </a:rPr>
                                <m:t>err</m:t>
                              </m:r>
                            </m:sub>
                          </m:sSub>
                        </m:e>
                      </m:d>
                    </m:oMath>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m:rPr>
                              <m:sty m:val="p"/>
                            </m:rPr>
                            <a:rPr lang="it-IT" sz="2000" b="0" i="0" smtClean="0">
                              <a:latin typeface="Cambria Math" panose="02040503050406030204" pitchFamily="18" charset="0"/>
                            </a:rPr>
                            <m:t>measured</m:t>
                          </m:r>
                        </m:sub>
                      </m:sSub>
                      <m:r>
                        <a:rPr lang="it-IT" sz="2000" b="0" i="1" smtClean="0">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𝑅</m:t>
                          </m:r>
                        </m:e>
                        <m:sub>
                          <m:r>
                            <m:rPr>
                              <m:sty m:val="p"/>
                            </m:rPr>
                            <a:rPr lang="it-IT" sz="2000">
                              <a:latin typeface="Cambria Math" panose="02040503050406030204" pitchFamily="18" charset="0"/>
                            </a:rPr>
                            <m:t>error</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𝑅</m:t>
                          </m:r>
                        </m:e>
                        <m:sub>
                          <m:r>
                            <m:rPr>
                              <m:sty m:val="p"/>
                            </m:rPr>
                            <a:rPr lang="it-IT" sz="2000" b="0" i="0" smtClean="0">
                              <a:latin typeface="Cambria Math" panose="02040503050406030204" pitchFamily="18" charset="0"/>
                            </a:rPr>
                            <m:t>true</m:t>
                          </m:r>
                        </m:sub>
                      </m:sSub>
                    </m:oMath>
                  </m:oMathPara>
                </a14:m>
                <a:endParaRPr lang="it-IT" sz="2000" dirty="0"/>
              </a:p>
              <a:p>
                <a:pPr marL="0" indent="0">
                  <a:lnSpc>
                    <a:spcPct val="150000"/>
                  </a:lnSpc>
                  <a:buNone/>
                </a:pPr>
                <a:endParaRPr lang="it-IT" sz="2000" dirty="0"/>
              </a:p>
              <a:p>
                <a:pPr marL="0" indent="0">
                  <a:lnSpc>
                    <a:spcPct val="150000"/>
                  </a:lnSpc>
                  <a:buNone/>
                </a:pPr>
                <a:r>
                  <a:rPr lang="it-IT" sz="2000" b="1" dirty="0">
                    <a:solidFill>
                      <a:schemeClr val="tx1"/>
                    </a:solidFill>
                  </a:rPr>
                  <a:t>Position </a:t>
                </a:r>
                <a:r>
                  <a:rPr lang="it-IT" sz="2000" b="1" dirty="0" err="1">
                    <a:solidFill>
                      <a:schemeClr val="tx1"/>
                    </a:solidFill>
                  </a:rPr>
                  <a:t>error</a:t>
                </a:r>
                <a:r>
                  <a:rPr lang="it-IT" sz="2000" dirty="0">
                    <a:solidFill>
                      <a:schemeClr val="tx1"/>
                    </a:solidFill>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𝒑</m:t>
                          </m:r>
                        </m:e>
                        <m:sub>
                          <m:r>
                            <m:rPr>
                              <m:sty m:val="p"/>
                            </m:rPr>
                            <a:rPr lang="it-IT" sz="2000" b="0" i="0" smtClean="0">
                              <a:solidFill>
                                <a:schemeClr val="tx1"/>
                              </a:solidFill>
                              <a:latin typeface="Cambria Math" panose="02040503050406030204" pitchFamily="18" charset="0"/>
                            </a:rPr>
                            <m:t>measured</m:t>
                          </m:r>
                        </m:sub>
                      </m:sSub>
                      <m:r>
                        <a:rPr lang="it-IT" sz="2000" b="0" i="1" smtClean="0">
                          <a:solidFill>
                            <a:schemeClr val="tx1"/>
                          </a:solidFill>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𝑅</m:t>
                          </m:r>
                        </m:e>
                        <m:sub>
                          <m:r>
                            <m:rPr>
                              <m:sty m:val="p"/>
                            </m:rPr>
                            <a:rPr lang="it-IT" sz="2000">
                              <a:latin typeface="Cambria Math" panose="02040503050406030204" pitchFamily="18" charset="0"/>
                            </a:rPr>
                            <m:t>error</m:t>
                          </m:r>
                        </m:sub>
                      </m:sSub>
                      <m:r>
                        <a:rPr lang="it-IT" sz="2000" i="1">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𝒑</m:t>
                          </m:r>
                        </m:e>
                        <m:sub>
                          <m:r>
                            <m:rPr>
                              <m:sty m:val="p"/>
                            </m:rPr>
                            <a:rPr lang="it-IT" sz="2000" b="0" i="0" smtClean="0">
                              <a:solidFill>
                                <a:schemeClr val="tx1"/>
                              </a:solidFill>
                              <a:latin typeface="Cambria Math" panose="02040503050406030204" pitchFamily="18" charset="0"/>
                            </a:rPr>
                            <m:t>true</m:t>
                          </m:r>
                        </m:sub>
                      </m:sSub>
                      <m:r>
                        <a:rPr lang="it-IT" sz="2000" b="0"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𝒑</m:t>
                          </m:r>
                        </m:e>
                        <m:sub>
                          <m:r>
                            <m:rPr>
                              <m:sty m:val="p"/>
                            </m:rPr>
                            <a:rPr lang="it-IT" sz="2000" b="0" i="0" smtClean="0">
                              <a:solidFill>
                                <a:schemeClr val="tx1"/>
                              </a:solidFill>
                              <a:latin typeface="Cambria Math" panose="02040503050406030204" pitchFamily="18" charset="0"/>
                            </a:rPr>
                            <m:t>error</m:t>
                          </m:r>
                        </m:sub>
                      </m:sSub>
                    </m:oMath>
                  </m:oMathPara>
                </a14:m>
                <a:endParaRPr lang="it-IT" sz="2000" dirty="0">
                  <a:solidFill>
                    <a:schemeClr val="tx1"/>
                  </a:solidFill>
                </a:endParaRP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3"/>
                <a:stretch>
                  <a:fillRect l="-917"/>
                </a:stretch>
              </a:blipFill>
            </p:spPr>
            <p:txBody>
              <a:bodyPr/>
              <a:lstStyle/>
              <a:p>
                <a:r>
                  <a:rPr lang="it-IT">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Computer Vision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629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4038600" y="361950"/>
                <a:ext cx="7315200" cy="554098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𝑝𝑉𝑖𝑠</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it-IT"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𝒑</m:t>
                          </m:r>
                        </m:e>
                        <m:sub>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𝑐</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up>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it-IT" sz="20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m:t>
                              </m:r>
                            </m:e>
                            <m:sub>
                              <m:r>
                                <m:rPr>
                                  <m:sty m:val="p"/>
                                </m:rPr>
                                <a:rPr lang="it-IT" sz="20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i</m:t>
                              </m:r>
                            </m:sub>
                          </m:sSub>
                        </m:sup>
                      </m:sSubSup>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solidFill>
                                <a:schemeClr val="tx1"/>
                              </a:solidFill>
                              <a:effectLst/>
                              <a:latin typeface="Cambria Math" panose="02040503050406030204" pitchFamily="18" charset="0"/>
                            </a:rPr>
                          </m:ctrlPr>
                        </m:sSubPr>
                        <m:e>
                          <m:r>
                            <a:rPr lang="en-US" sz="2000" b="1"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𝑝𝑉𝑖𝑠</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m:oMathPara>
                </a14:m>
                <a:endParaRPr lang="it-IT" sz="2000" i="1" dirty="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50000"/>
                  </a:lnSpc>
                  <a:buNone/>
                </a:pPr>
                <a14:m>
                  <m:oMathPara xmlns:m="http://schemas.openxmlformats.org/officeDocument/2006/math">
                    <m:oMathParaPr>
                      <m:jc m:val="left"/>
                    </m:oMathParaPr>
                    <m:oMath xmlns:m="http://schemas.openxmlformats.org/officeDocument/2006/math">
                      <m:sSub>
                        <m:sSubPr>
                          <m:ctrlP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1"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𝑜𝑉𝑖𝑠</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20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ea typeface="Times New Roman" panose="02020603050405020304" pitchFamily="18" charset="0"/>
                              <a:cs typeface="Times New Roman" panose="02020603050405020304" pitchFamily="18" charset="0"/>
                            </a:rPr>
                            <m:t>𝑉</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𝑜𝑉𝑖𝑠</m:t>
                          </m:r>
                          <m:r>
                            <a:rPr lang="it-IT" sz="2000" i="1">
                              <a:latin typeface="Cambria Math" panose="02040503050406030204" pitchFamily="18" charset="0"/>
                              <a:ea typeface="Times New Roman" panose="02020603050405020304" pitchFamily="18" charset="0"/>
                              <a:cs typeface="Times New Roman" panose="02020603050405020304" pitchFamily="18" charset="0"/>
                            </a:rPr>
                            <m:t>,</m:t>
                          </m:r>
                          <m:r>
                            <a:rPr lang="it-IT" sz="2000" i="1">
                              <a:latin typeface="Cambria Math" panose="02040503050406030204" pitchFamily="18" charset="0"/>
                              <a:ea typeface="Times New Roman" panose="02020603050405020304" pitchFamily="18" charset="0"/>
                              <a:cs typeface="Times New Roman" panose="02020603050405020304" pitchFamily="18" charset="0"/>
                            </a:rPr>
                            <m:t>𝑘</m:t>
                          </m:r>
                        </m:sub>
                      </m:sSub>
                      <m:r>
                        <a:rPr lang="it-IT" sz="2000" b="0" i="1" smtClean="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e>
                        <m:sub>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𝑐</m:t>
                          </m:r>
                        </m:sub>
                      </m:sSub>
                    </m:oMath>
                  </m:oMathPara>
                </a14:m>
                <a:endParaRPr lang="it-IT" sz="2000" dirty="0">
                  <a:solidFill>
                    <a:schemeClr val="accent3">
                      <a:lumMod val="50000"/>
                    </a:schemeClr>
                  </a:solidFill>
                </a:endParaRPr>
              </a:p>
              <a:p>
                <a:pPr marL="0" indent="0">
                  <a:buNone/>
                </a:pPr>
                <a:endParaRPr lang="it-IT" sz="2000" dirty="0">
                  <a:solidFill>
                    <a:schemeClr val="tx1"/>
                  </a:solidFill>
                </a:endParaRPr>
              </a:p>
              <a:p>
                <a:pPr marL="0" indent="0">
                  <a:buNone/>
                </a:pPr>
                <a:r>
                  <a:rPr lang="it-IT" sz="2000" dirty="0">
                    <a:solidFill>
                      <a:schemeClr val="tx1"/>
                    </a:solidFill>
                  </a:rPr>
                  <a:t>With:</a:t>
                </a:r>
                <a:r>
                  <a:rPr lang="it-IT" sz="2000" dirty="0">
                    <a:solidFill>
                      <a:schemeClr val="tx1"/>
                    </a:solidFill>
                    <a:effectLst/>
                  </a:rPr>
                  <a:t> </a:t>
                </a:r>
                <a:endParaRPr lang="it-IT" sz="2000" i="1" dirty="0">
                  <a:solidFill>
                    <a:schemeClr val="tx1"/>
                  </a:solidFill>
                  <a:effectLst/>
                </a:endParaRPr>
              </a:p>
              <a:p>
                <a:pPr marL="457200" indent="-457200">
                  <a:buFont typeface="+mj-lt"/>
                  <a:buAutoNum type="arabicParenR"/>
                </a:pPr>
                <a14:m>
                  <m:oMath xmlns:m="http://schemas.openxmlformats.org/officeDocument/2006/math">
                    <m:sSub>
                      <m:sSubPr>
                        <m:ctrlPr>
                          <a:rPr lang="it-IT" sz="2000" i="1" smtClean="0">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𝑝𝑉𝑖𝑠</m:t>
                        </m:r>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vision</a:t>
                </a:r>
                <a:r>
                  <a:rPr lang="it-IT" sz="2000" dirty="0">
                    <a:solidFill>
                      <a:schemeClr val="tx1"/>
                    </a:solidFill>
                  </a:rPr>
                  <a:t> position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r>
                  <a:rPr lang="it-IT" sz="2000" dirty="0">
                    <a:solidFill>
                      <a:schemeClr val="tx1"/>
                    </a:solidFill>
                  </a:rPr>
                  <a:t> </a:t>
                </a:r>
                <a:endParaRPr lang="it-IT" sz="2000" i="1" dirty="0">
                  <a:solidFill>
                    <a:schemeClr val="tx1"/>
                  </a:solidFill>
                  <a:latin typeface="Cambria Math" panose="02040503050406030204" pitchFamily="18" charset="0"/>
                </a:endParaRPr>
              </a:p>
              <a:p>
                <a:pPr marL="457200" indent="-457200">
                  <a:buFont typeface="+mj-lt"/>
                  <a:buAutoNum type="arabicParenR"/>
                </a:pPr>
                <a14:m>
                  <m:oMath xmlns:m="http://schemas.openxmlformats.org/officeDocument/2006/math">
                    <m:sSubSup>
                      <m:sSubSupPr>
                        <m:ctrlPr>
                          <a:rPr lang="it-IT" sz="2000" b="0"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𝒑</m:t>
                        </m:r>
                      </m:e>
                      <m:sub>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𝑚</m:t>
                            </m:r>
                          </m:e>
                          <m:sub>
                            <m:r>
                              <a:rPr lang="it-IT" sz="2000" b="0" i="1" smtClean="0">
                                <a:solidFill>
                                  <a:schemeClr val="tx1"/>
                                </a:solidFill>
                                <a:latin typeface="Cambria Math" panose="02040503050406030204" pitchFamily="18" charset="0"/>
                              </a:rPr>
                              <m:t>𝑖</m:t>
                            </m:r>
                          </m:sub>
                        </m:sSub>
                        <m:r>
                          <a:rPr lang="it-IT" sz="2000" b="0" i="1" smtClean="0">
                            <a:solidFill>
                              <a:schemeClr val="tx1"/>
                            </a:solidFill>
                            <a:latin typeface="Cambria Math" panose="02040503050406030204" pitchFamily="18" charset="0"/>
                          </a:rPr>
                          <m:t>𝑐</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up>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𝑚</m:t>
                            </m:r>
                          </m:e>
                          <m:sub>
                            <m:r>
                              <a:rPr lang="it-IT" sz="2000" b="0" i="1" smtClean="0">
                                <a:solidFill>
                                  <a:schemeClr val="tx1"/>
                                </a:solidFill>
                                <a:latin typeface="Cambria Math" panose="02040503050406030204" pitchFamily="18" charset="0"/>
                              </a:rPr>
                              <m:t>𝑖</m:t>
                            </m:r>
                          </m:sub>
                        </m:sSub>
                      </m:sup>
                    </m:sSubSup>
                  </m:oMath>
                </a14:m>
                <a:r>
                  <a:rPr lang="it-IT" sz="2000" dirty="0">
                    <a:solidFill>
                      <a:schemeClr val="tx1"/>
                    </a:solidFill>
                  </a:rPr>
                  <a:t>	true position of the </a:t>
                </a:r>
                <a14:m>
                  <m:oMath xmlns:m="http://schemas.openxmlformats.org/officeDocument/2006/math">
                    <m:sSub>
                      <m:sSubPr>
                        <m:ctrlP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e>
                      <m:sub>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it-IT" sz="2000" dirty="0">
                    <a:solidFill>
                      <a:schemeClr val="tx1"/>
                    </a:solidFill>
                  </a:rPr>
                  <a:t> marker with 				</a:t>
                </a:r>
                <a:r>
                  <a:rPr lang="it-IT" sz="2000" dirty="0" err="1">
                    <a:solidFill>
                      <a:schemeClr val="tx1"/>
                    </a:solidFill>
                  </a:rPr>
                  <a:t>respect</a:t>
                </a:r>
                <a:r>
                  <a:rPr lang="it-IT" sz="2000" dirty="0">
                    <a:solidFill>
                      <a:schemeClr val="tx1"/>
                    </a:solidFill>
                  </a:rPr>
                  <a:t> to the camera, in </a:t>
                </a:r>
                <a:r>
                  <a:rPr lang="it-IT" sz="2000" dirty="0" err="1">
                    <a:solidFill>
                      <a:schemeClr val="tx1"/>
                    </a:solidFill>
                  </a:rPr>
                  <a:t>its</a:t>
                </a:r>
                <a:r>
                  <a:rPr lang="it-IT" sz="2000" dirty="0">
                    <a:solidFill>
                      <a:schemeClr val="tx1"/>
                    </a:solidFill>
                  </a:rPr>
                  <a:t> </a:t>
                </a:r>
                <a:r>
                  <a:rPr lang="it-IT" sz="2000" dirty="0" err="1">
                    <a:solidFill>
                      <a:schemeClr val="tx1"/>
                    </a:solidFill>
                  </a:rPr>
                  <a:t>own</a:t>
                </a:r>
                <a:r>
                  <a:rPr lang="it-IT" sz="2000" dirty="0">
                    <a:solidFill>
                      <a:schemeClr val="tx1"/>
                    </a:solidFill>
                  </a:rPr>
                  <a:t> RF</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𝒗</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𝑝</m:t>
                        </m:r>
                        <m:r>
                          <a:rPr lang="it-IT"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𝐺𝑃𝑆</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en-US" sz="20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it-IT" sz="2000" dirty="0">
                    <a:solidFill>
                      <a:schemeClr val="tx1"/>
                    </a:solidFill>
                  </a:rPr>
                  <a:t>	</a:t>
                </a:r>
                <a:r>
                  <a:rPr lang="it-IT" sz="2000" dirty="0" err="1">
                    <a:solidFill>
                      <a:schemeClr val="tx1"/>
                    </a:solidFill>
                  </a:rPr>
                  <a:t>vision</a:t>
                </a:r>
                <a:r>
                  <a:rPr lang="it-IT" sz="2000" dirty="0">
                    <a:solidFill>
                      <a:schemeClr val="tx1"/>
                    </a:solidFill>
                  </a:rPr>
                  <a:t> position zero-</a:t>
                </a:r>
                <a:r>
                  <a:rPr lang="it-IT" sz="2000" dirty="0" err="1">
                    <a:solidFill>
                      <a:schemeClr val="tx1"/>
                    </a:solidFill>
                  </a:rPr>
                  <a:t>mean</a:t>
                </a:r>
                <a:r>
                  <a:rPr lang="it-IT" sz="2000" dirty="0">
                    <a:solidFill>
                      <a:schemeClr val="tx1"/>
                    </a:solidFill>
                  </a:rPr>
                  <a:t> AGWN</a:t>
                </a:r>
              </a:p>
              <a:p>
                <a:pPr marL="457200" indent="-457200">
                  <a:buFont typeface="+mj-lt"/>
                  <a:buAutoNum type="arabicParenR"/>
                </a:pPr>
                <a14:m>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𝒚</m:t>
                        </m:r>
                      </m:e>
                      <m:sub>
                        <m:r>
                          <a:rPr lang="it-IT" sz="2000" b="0" i="1" smtClean="0">
                            <a:solidFill>
                              <a:schemeClr val="tx1"/>
                            </a:solidFill>
                            <a:latin typeface="Cambria Math" panose="02040503050406030204" pitchFamily="18" charset="0"/>
                          </a:rPr>
                          <m:t>𝑜𝑉𝑖𝑠</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𝑖</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vision</a:t>
                </a:r>
                <a:r>
                  <a:rPr lang="it-IT" sz="2000" dirty="0">
                    <a:solidFill>
                      <a:schemeClr val="tx1"/>
                    </a:solidFill>
                  </a:rPr>
                  <a:t> </a:t>
                </a:r>
                <a:r>
                  <a:rPr lang="it-IT" sz="2000" dirty="0" err="1">
                    <a:solidFill>
                      <a:schemeClr val="tx1"/>
                    </a:solidFill>
                  </a:rPr>
                  <a:t>orientation</a:t>
                </a:r>
                <a:r>
                  <a:rPr lang="it-IT" sz="2000" dirty="0">
                    <a:solidFill>
                      <a:schemeClr val="tx1"/>
                    </a:solidFill>
                  </a:rPr>
                  <a:t>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a:t>
                </a:r>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𝐶</m:t>
                        </m:r>
                      </m:e>
                      <m:sub>
                        <m:sSub>
                          <m:sSubPr>
                            <m:ctrlP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𝑚</m:t>
                            </m:r>
                          </m:e>
                          <m: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it-IT" sz="20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𝑐</m:t>
                        </m:r>
                      </m:sub>
                    </m:sSub>
                  </m:oMath>
                </a14:m>
                <a:r>
                  <a:rPr lang="it-IT" sz="2000" dirty="0">
                    <a:solidFill>
                      <a:schemeClr val="tx1"/>
                    </a:solidFill>
                  </a:rPr>
                  <a:t>	</a:t>
                </a:r>
                <a:r>
                  <a:rPr lang="it-IT" sz="2000" dirty="0" err="1">
                    <a:solidFill>
                      <a:schemeClr val="tx1"/>
                    </a:solidFill>
                  </a:rPr>
                  <a:t>true</a:t>
                </a:r>
                <a:r>
                  <a:rPr lang="it-IT" sz="2000" dirty="0">
                    <a:solidFill>
                      <a:schemeClr val="tx1"/>
                    </a:solidFill>
                  </a:rPr>
                  <a:t> </a:t>
                </a:r>
                <a:r>
                  <a:rPr lang="it-IT" sz="2000" dirty="0" err="1">
                    <a:solidFill>
                      <a:schemeClr val="tx1"/>
                    </a:solidFill>
                  </a:rPr>
                  <a:t>rotation</a:t>
                </a:r>
                <a:r>
                  <a:rPr lang="it-IT" sz="2000" dirty="0">
                    <a:solidFill>
                      <a:schemeClr val="tx1"/>
                    </a:solidFill>
                  </a:rPr>
                  <a:t> </a:t>
                </a:r>
                <a:r>
                  <a:rPr lang="it-IT" sz="2000" dirty="0" err="1">
                    <a:solidFill>
                      <a:schemeClr val="tx1"/>
                    </a:solidFill>
                  </a:rPr>
                  <a:t>matrix</a:t>
                </a:r>
                <a:r>
                  <a:rPr lang="it-IT" sz="2000" dirty="0">
                    <a:solidFill>
                      <a:schemeClr val="tx1"/>
                    </a:solidFill>
                  </a:rPr>
                  <a:t> </a:t>
                </a:r>
                <a:r>
                  <a:rPr lang="it-IT" sz="2000" dirty="0" err="1">
                    <a:solidFill>
                      <a:schemeClr val="tx1"/>
                    </a:solidFill>
                  </a:rPr>
                  <a:t>between</a:t>
                </a:r>
                <a:r>
                  <a:rPr lang="it-IT" sz="2000" dirty="0">
                    <a:solidFill>
                      <a:schemeClr val="tx1"/>
                    </a:solidFill>
                  </a:rPr>
                  <a:t> the i-</a:t>
                </a:r>
                <a:r>
                  <a:rPr lang="it-IT" sz="2000" dirty="0" err="1">
                    <a:solidFill>
                      <a:schemeClr val="tx1"/>
                    </a:solidFill>
                  </a:rPr>
                  <a:t>th</a:t>
                </a:r>
                <a:r>
                  <a:rPr lang="it-IT" sz="2000" dirty="0">
                    <a:solidFill>
                      <a:schemeClr val="tx1"/>
                    </a:solidFill>
                  </a:rPr>
                  <a:t> 			marker frame and the camera frame</a:t>
                </a:r>
              </a:p>
              <a:p>
                <a:pPr marL="457200" indent="-457200">
                  <a:buFont typeface="+mj-lt"/>
                  <a:buAutoNum type="arabicParenR"/>
                </a:pPr>
                <a14:m>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𝑉</m:t>
                        </m:r>
                      </m:e>
                      <m:sub>
                        <m:r>
                          <a:rPr lang="it-IT" sz="2000" b="0" i="1" smtClean="0">
                            <a:solidFill>
                              <a:schemeClr val="tx1"/>
                            </a:solidFill>
                            <a:latin typeface="Cambria Math" panose="02040503050406030204" pitchFamily="18" charset="0"/>
                          </a:rPr>
                          <m:t>𝑜𝑉𝑖𝑠</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suitable</a:t>
                </a:r>
                <a:r>
                  <a:rPr lang="it-IT" sz="2000" dirty="0">
                    <a:solidFill>
                      <a:schemeClr val="tx1"/>
                    </a:solidFill>
                  </a:rPr>
                  <a:t> </a:t>
                </a:r>
                <a:r>
                  <a:rPr lang="it-IT" sz="2000" dirty="0" err="1">
                    <a:solidFill>
                      <a:schemeClr val="tx1"/>
                    </a:solidFill>
                  </a:rPr>
                  <a:t>error</a:t>
                </a:r>
                <a:r>
                  <a:rPr lang="it-IT" sz="2000" dirty="0">
                    <a:solidFill>
                      <a:schemeClr val="tx1"/>
                    </a:solidFill>
                  </a:rPr>
                  <a:t> </a:t>
                </a:r>
                <a:r>
                  <a:rPr lang="it-IT" sz="2000" dirty="0" err="1">
                    <a:solidFill>
                      <a:schemeClr val="tx1"/>
                    </a:solidFill>
                  </a:rPr>
                  <a:t>matrix</a:t>
                </a:r>
                <a:r>
                  <a:rPr lang="it-IT" sz="2000" dirty="0">
                    <a:solidFill>
                      <a:schemeClr val="tx1"/>
                    </a:solidFill>
                  </a:rPr>
                  <a:t> (zero-</a:t>
                </a:r>
                <a:r>
                  <a:rPr lang="it-IT" sz="2000" dirty="0" err="1">
                    <a:solidFill>
                      <a:schemeClr val="tx1"/>
                    </a:solidFill>
                  </a:rPr>
                  <a:t>mean</a:t>
                </a:r>
                <a:r>
                  <a:rPr lang="it-IT" sz="2000" dirty="0">
                    <a:solidFill>
                      <a:schemeClr val="tx1"/>
                    </a:solidFill>
                  </a:rPr>
                  <a:t> AGWN on 			the </a:t>
                </a:r>
                <a:r>
                  <a:rPr lang="it-IT" sz="2000" dirty="0" err="1">
                    <a:solidFill>
                      <a:schemeClr val="tx1"/>
                    </a:solidFill>
                  </a:rPr>
                  <a:t>euler</a:t>
                </a:r>
                <a:r>
                  <a:rPr lang="it-IT" sz="2000" dirty="0">
                    <a:solidFill>
                      <a:schemeClr val="tx1"/>
                    </a:solidFill>
                  </a:rPr>
                  <a:t> </a:t>
                </a:r>
                <a:r>
                  <a:rPr lang="it-IT" sz="2000" dirty="0" err="1">
                    <a:solidFill>
                      <a:schemeClr val="tx1"/>
                    </a:solidFill>
                  </a:rPr>
                  <a:t>angles</a:t>
                </a:r>
                <a:r>
                  <a:rPr lang="it-IT" sz="2000" dirty="0">
                    <a:solidFill>
                      <a:schemeClr val="tx1"/>
                    </a:solidFill>
                  </a:rPr>
                  <a:t>)</a:t>
                </a:r>
              </a:p>
            </p:txBody>
          </p:sp>
        </mc:Choice>
        <mc:Fallback xmlns="">
          <p:sp>
            <p:nvSpPr>
              <p:cNvPr id="13" name="Segnaposto contenuto 2">
                <a:extLst>
                  <a:ext uri="{FF2B5EF4-FFF2-40B4-BE49-F238E27FC236}">
                    <a16:creationId xmlns:a16="http://schemas.microsoft.com/office/drawing/2014/main" id="{2EBEE8C1-599A-45E4-9BC8-472EE2CD71E4}"/>
                  </a:ext>
                </a:extLst>
              </p:cNvPr>
              <p:cNvSpPr txBox="1">
                <a:spLocks noRot="1" noChangeAspect="1" noMove="1" noResize="1" noEditPoints="1" noAdjustHandles="1" noChangeArrowheads="1" noChangeShapeType="1" noTextEdit="1"/>
              </p:cNvSpPr>
              <p:nvPr/>
            </p:nvSpPr>
            <p:spPr>
              <a:xfrm>
                <a:off x="4038600" y="361950"/>
                <a:ext cx="7315200" cy="5540988"/>
              </a:xfrm>
              <a:prstGeom prst="rect">
                <a:avLst/>
              </a:prstGeom>
              <a:blipFill>
                <a:blip r:embed="rId2"/>
                <a:stretch>
                  <a:fillRect l="-917"/>
                </a:stretch>
              </a:blipFill>
            </p:spPr>
            <p:txBody>
              <a:bodyPr/>
              <a:lstStyle/>
              <a:p>
                <a:r>
                  <a:rPr lang="en-GB">
                    <a:noFill/>
                  </a:rPr>
                  <a:t> </a:t>
                </a:r>
              </a:p>
            </p:txBody>
          </p:sp>
        </mc:Fallback>
      </mc:AlternateContent>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cxnSp>
        <p:nvCxnSpPr>
          <p:cNvPr id="28" name="Connettore diritto 27">
            <a:extLst>
              <a:ext uri="{FF2B5EF4-FFF2-40B4-BE49-F238E27FC236}">
                <a16:creationId xmlns:a16="http://schemas.microsoft.com/office/drawing/2014/main" id="{BDFBF239-988A-49C4-A9B7-1001DFA77694}"/>
              </a:ext>
            </a:extLst>
          </p:cNvPr>
          <p:cNvCxnSpPr>
            <a:cxnSpLocks/>
          </p:cNvCxnSpPr>
          <p:nvPr/>
        </p:nvCxnSpPr>
        <p:spPr>
          <a:xfrm>
            <a:off x="3805239" y="352425"/>
            <a:ext cx="0" cy="554990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2571756" cy="1205779"/>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3">
                    <a:lumMod val="50000"/>
                  </a:schemeClr>
                </a:solidFill>
              </a:rPr>
              <a:t>Computer Vision</a:t>
            </a: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Elemento grafico 1">
            <a:extLst>
              <a:ext uri="{FF2B5EF4-FFF2-40B4-BE49-F238E27FC236}">
                <a16:creationId xmlns:a16="http://schemas.microsoft.com/office/drawing/2014/main" id="{F1DAAE6B-DDD3-4271-9060-1AB9AC97CE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23921" y="2407507"/>
            <a:ext cx="2571758" cy="2042985"/>
          </a:xfrm>
          <a:prstGeom prst="rect">
            <a:avLst/>
          </a:prstGeom>
        </p:spPr>
      </p:pic>
    </p:spTree>
    <p:extLst>
      <p:ext uri="{BB962C8B-B14F-4D97-AF65-F5344CB8AC3E}">
        <p14:creationId xmlns:p14="http://schemas.microsoft.com/office/powerpoint/2010/main" val="3340073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50863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3">
                    <a:lumMod val="50000"/>
                  </a:schemeClr>
                </a:solidFill>
              </a:rPr>
              <a:t>Barometer</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8551A6F9-FF21-4BFE-BBED-4DC0DEEB3410}"/>
              </a:ext>
            </a:extLst>
          </p:cNvPr>
          <p:cNvSpPr/>
          <p:nvPr/>
        </p:nvSpPr>
        <p:spPr>
          <a:xfrm>
            <a:off x="6093622" y="0"/>
            <a:ext cx="6098378" cy="64928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itolo 1">
            <a:extLst>
              <a:ext uri="{FF2B5EF4-FFF2-40B4-BE49-F238E27FC236}">
                <a16:creationId xmlns:a16="http://schemas.microsoft.com/office/drawing/2014/main" id="{60A5E0EA-373F-4882-BCC6-33E47B499856}"/>
              </a:ext>
            </a:extLst>
          </p:cNvPr>
          <p:cNvSpPr txBox="1">
            <a:spLocks/>
          </p:cNvSpPr>
          <p:nvPr/>
        </p:nvSpPr>
        <p:spPr>
          <a:xfrm>
            <a:off x="6872288" y="354125"/>
            <a:ext cx="50863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1"/>
                </a:solidFill>
              </a:rPr>
              <a:t>Altimeter</a:t>
            </a:r>
            <a:endParaRPr lang="it-IT" sz="4000" dirty="0">
              <a:solidFill>
                <a:schemeClr val="bg1"/>
              </a:solidFill>
            </a:endParaRPr>
          </a:p>
        </p:txBody>
      </p:sp>
      <p:cxnSp>
        <p:nvCxnSpPr>
          <p:cNvPr id="15" name="Connettore diritto 14">
            <a:extLst>
              <a:ext uri="{FF2B5EF4-FFF2-40B4-BE49-F238E27FC236}">
                <a16:creationId xmlns:a16="http://schemas.microsoft.com/office/drawing/2014/main" id="{8B797C1D-E08E-4BBD-BE65-9EDBD2C57E4B}"/>
              </a:ext>
            </a:extLst>
          </p:cNvPr>
          <p:cNvCxnSpPr/>
          <p:nvPr/>
        </p:nvCxnSpPr>
        <p:spPr>
          <a:xfrm>
            <a:off x="6159500" y="354125"/>
            <a:ext cx="0" cy="659606"/>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egnaposto contenuto 2">
            <a:extLst>
              <a:ext uri="{FF2B5EF4-FFF2-40B4-BE49-F238E27FC236}">
                <a16:creationId xmlns:a16="http://schemas.microsoft.com/office/drawing/2014/main" id="{364BFF65-C255-4BC9-ACCD-6ADB3BEAE971}"/>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err="1"/>
              <a:t>Simulated</a:t>
            </a:r>
            <a:r>
              <a:rPr lang="it-IT" sz="2000" dirty="0"/>
              <a:t> </a:t>
            </a:r>
            <a:r>
              <a:rPr lang="it-IT" sz="2000" dirty="0" err="1"/>
              <a:t>using</a:t>
            </a:r>
            <a:r>
              <a:rPr lang="it-IT" sz="2000" dirty="0"/>
              <a:t> the custom system </a:t>
            </a:r>
            <a:r>
              <a:rPr lang="it-IT" sz="2000" dirty="0" err="1"/>
              <a:t>object</a:t>
            </a:r>
            <a:r>
              <a:rPr lang="it-IT" sz="2000" dirty="0"/>
              <a:t>: </a:t>
            </a:r>
            <a:r>
              <a:rPr lang="it-IT" sz="1800" dirty="0" err="1">
                <a:latin typeface="Courier New" panose="02070309020205020404" pitchFamily="49" charset="0"/>
                <a:cs typeface="Courier New" panose="02070309020205020404" pitchFamily="49" charset="0"/>
              </a:rPr>
              <a:t>barometer_sensor</a:t>
            </a:r>
            <a:endParaRPr lang="it-IT" sz="1800" dirty="0">
              <a:latin typeface="Courier New" panose="02070309020205020404" pitchFamily="49" charset="0"/>
              <a:cs typeface="Courier New" panose="02070309020205020404" pitchFamily="49" charset="0"/>
            </a:endParaRPr>
          </a:p>
          <a:p>
            <a:pPr marL="0" indent="0">
              <a:lnSpc>
                <a:spcPct val="150000"/>
              </a:lnSpc>
              <a:buNone/>
            </a:pPr>
            <a:r>
              <a:rPr lang="it-IT" sz="2000" dirty="0" err="1">
                <a:latin typeface="+mj-lt"/>
              </a:rPr>
              <a:t>It</a:t>
            </a:r>
            <a:r>
              <a:rPr lang="it-IT" sz="2000" dirty="0">
                <a:latin typeface="+mj-lt"/>
              </a:rPr>
              <a:t> </a:t>
            </a:r>
            <a:r>
              <a:rPr lang="it-IT" sz="2000" dirty="0" err="1">
                <a:latin typeface="+mj-lt"/>
              </a:rPr>
              <a:t>is</a:t>
            </a:r>
            <a:r>
              <a:rPr lang="it-IT" sz="2000" dirty="0">
                <a:latin typeface="+mj-lt"/>
              </a:rPr>
              <a:t> </a:t>
            </a:r>
            <a:r>
              <a:rPr lang="it-IT" sz="2000" dirty="0" err="1">
                <a:latin typeface="+mj-lt"/>
              </a:rPr>
              <a:t>supposed</a:t>
            </a:r>
            <a:r>
              <a:rPr lang="it-IT" sz="2000" dirty="0">
                <a:latin typeface="+mj-lt"/>
              </a:rPr>
              <a:t> </a:t>
            </a:r>
            <a:r>
              <a:rPr lang="it-IT" sz="2000" dirty="0" err="1">
                <a:latin typeface="+mj-lt"/>
              </a:rPr>
              <a:t>that</a:t>
            </a:r>
            <a:r>
              <a:rPr lang="it-IT" sz="2000" dirty="0">
                <a:latin typeface="+mj-lt"/>
              </a:rPr>
              <a:t> the </a:t>
            </a:r>
            <a:r>
              <a:rPr lang="it-IT" sz="2000" dirty="0" err="1">
                <a:latin typeface="+mj-lt"/>
              </a:rPr>
              <a:t>sensor</a:t>
            </a:r>
            <a:r>
              <a:rPr lang="it-IT" sz="2000" dirty="0">
                <a:latin typeface="+mj-lt"/>
              </a:rPr>
              <a:t> </a:t>
            </a:r>
            <a:r>
              <a:rPr lang="it-IT" sz="2000" dirty="0" err="1">
                <a:latin typeface="+mj-lt"/>
              </a:rPr>
              <a:t>itself</a:t>
            </a:r>
            <a:r>
              <a:rPr lang="it-IT" sz="2000" dirty="0">
                <a:latin typeface="+mj-lt"/>
              </a:rPr>
              <a:t> </a:t>
            </a:r>
            <a:r>
              <a:rPr lang="it-IT" sz="2000" dirty="0" err="1">
                <a:latin typeface="+mj-lt"/>
              </a:rPr>
              <a:t>performs</a:t>
            </a:r>
            <a:r>
              <a:rPr lang="it-IT" sz="2000" dirty="0">
                <a:latin typeface="+mj-lt"/>
              </a:rPr>
              <a:t> the </a:t>
            </a:r>
            <a:r>
              <a:rPr lang="it-IT" sz="2000" dirty="0" err="1">
                <a:latin typeface="+mj-lt"/>
              </a:rPr>
              <a:t>conversion</a:t>
            </a:r>
            <a:r>
              <a:rPr lang="it-IT" sz="2000" dirty="0">
                <a:latin typeface="+mj-lt"/>
              </a:rPr>
              <a:t> </a:t>
            </a:r>
            <a:r>
              <a:rPr lang="it-IT" sz="2000" dirty="0" err="1">
                <a:latin typeface="+mj-lt"/>
              </a:rPr>
              <a:t>between</a:t>
            </a:r>
            <a:r>
              <a:rPr lang="it-IT" sz="2000" dirty="0">
                <a:latin typeface="+mj-lt"/>
              </a:rPr>
              <a:t> pressure and </a:t>
            </a:r>
            <a:r>
              <a:rPr lang="it-IT" sz="2000" dirty="0" err="1">
                <a:latin typeface="+mj-lt"/>
              </a:rPr>
              <a:t>altitude</a:t>
            </a:r>
            <a:r>
              <a:rPr lang="it-IT" sz="2000" dirty="0">
                <a:latin typeface="+mj-lt"/>
              </a:rPr>
              <a:t>, and the output </a:t>
            </a:r>
            <a:r>
              <a:rPr lang="it-IT" sz="2000" dirty="0" err="1">
                <a:latin typeface="+mj-lt"/>
              </a:rPr>
              <a:t>provided</a:t>
            </a:r>
            <a:r>
              <a:rPr lang="it-IT" sz="2000" dirty="0">
                <a:latin typeface="+mj-lt"/>
              </a:rPr>
              <a:t> </a:t>
            </a:r>
            <a:r>
              <a:rPr lang="it-IT" sz="2000" dirty="0" err="1">
                <a:latin typeface="+mj-lt"/>
              </a:rPr>
              <a:t>is</a:t>
            </a:r>
            <a:r>
              <a:rPr lang="it-IT" sz="2000" dirty="0">
                <a:latin typeface="+mj-lt"/>
              </a:rPr>
              <a:t> the </a:t>
            </a:r>
            <a:r>
              <a:rPr lang="it-IT" sz="2000" dirty="0" err="1">
                <a:latin typeface="+mj-lt"/>
              </a:rPr>
              <a:t>altitude</a:t>
            </a:r>
            <a:r>
              <a:rPr lang="it-IT" sz="2000" dirty="0">
                <a:latin typeface="+mj-lt"/>
              </a:rPr>
              <a:t>.</a:t>
            </a:r>
          </a:p>
          <a:p>
            <a:pPr marL="0" indent="0">
              <a:lnSpc>
                <a:spcPct val="150000"/>
              </a:lnSpc>
              <a:buNone/>
            </a:pPr>
            <a:r>
              <a:rPr lang="it-IT" sz="2000" dirty="0">
                <a:latin typeface="+mj-lt"/>
              </a:rPr>
              <a:t>The </a:t>
            </a:r>
            <a:r>
              <a:rPr lang="it-IT" sz="2000" dirty="0" err="1">
                <a:latin typeface="+mj-lt"/>
              </a:rPr>
              <a:t>displacement</a:t>
            </a:r>
            <a:r>
              <a:rPr lang="it-IT" sz="2000" dirty="0">
                <a:latin typeface="+mj-lt"/>
              </a:rPr>
              <a:t> of the </a:t>
            </a:r>
            <a:r>
              <a:rPr lang="it-IT" sz="2000" dirty="0" err="1">
                <a:latin typeface="+mj-lt"/>
              </a:rPr>
              <a:t>sensor</a:t>
            </a:r>
            <a:r>
              <a:rPr lang="it-IT" sz="2000" dirty="0">
                <a:latin typeface="+mj-lt"/>
              </a:rPr>
              <a:t> w.r.t. the drone COM </a:t>
            </a:r>
            <a:r>
              <a:rPr lang="it-IT" sz="2000" dirty="0" err="1">
                <a:latin typeface="+mj-lt"/>
              </a:rPr>
              <a:t>is</a:t>
            </a:r>
            <a:r>
              <a:rPr lang="it-IT" sz="2000" dirty="0">
                <a:latin typeface="+mj-lt"/>
              </a:rPr>
              <a:t> </a:t>
            </a:r>
            <a:r>
              <a:rPr lang="it-IT" sz="2000" dirty="0" err="1">
                <a:latin typeface="+mj-lt"/>
              </a:rPr>
              <a:t>neglected</a:t>
            </a:r>
            <a:r>
              <a:rPr lang="it-IT" sz="2000" dirty="0">
                <a:latin typeface="+mj-lt"/>
              </a:rPr>
              <a:t>.</a:t>
            </a:r>
          </a:p>
          <a:p>
            <a:pPr marL="0" indent="0">
              <a:lnSpc>
                <a:spcPct val="150000"/>
              </a:lnSpc>
              <a:buNone/>
            </a:pPr>
            <a:r>
              <a:rPr lang="it-IT" sz="2000" dirty="0">
                <a:latin typeface="+mj-lt"/>
              </a:rPr>
              <a:t>The sources of </a:t>
            </a:r>
            <a:r>
              <a:rPr lang="it-IT" sz="2000" dirty="0" err="1">
                <a:latin typeface="+mj-lt"/>
              </a:rPr>
              <a:t>errors</a:t>
            </a:r>
            <a:r>
              <a:rPr lang="it-IT" sz="2000" dirty="0">
                <a:latin typeface="+mj-lt"/>
              </a:rPr>
              <a:t> are AWGN, </a:t>
            </a:r>
            <a:r>
              <a:rPr lang="it-IT" sz="2000" dirty="0" err="1">
                <a:latin typeface="+mj-lt"/>
              </a:rPr>
              <a:t>bias</a:t>
            </a:r>
            <a:r>
              <a:rPr lang="it-IT" sz="2000" dirty="0">
                <a:latin typeface="+mj-lt"/>
              </a:rPr>
              <a:t> </a:t>
            </a:r>
            <a:r>
              <a:rPr lang="it-IT" sz="2000" dirty="0" err="1">
                <a:latin typeface="+mj-lt"/>
              </a:rPr>
              <a:t>instability</a:t>
            </a:r>
            <a:r>
              <a:rPr lang="it-IT" sz="2000" dirty="0">
                <a:latin typeface="+mj-lt"/>
              </a:rPr>
              <a:t> and </a:t>
            </a:r>
            <a:r>
              <a:rPr lang="it-IT" sz="2000" dirty="0" err="1">
                <a:latin typeface="+mj-lt"/>
              </a:rPr>
              <a:t>quantization</a:t>
            </a:r>
            <a:r>
              <a:rPr lang="it-IT" sz="2000" dirty="0">
                <a:latin typeface="+mj-lt"/>
              </a:rPr>
              <a:t>.</a:t>
            </a:r>
          </a:p>
        </p:txBody>
      </p:sp>
      <p:sp>
        <p:nvSpPr>
          <p:cNvPr id="8" name="Segnaposto contenuto 2">
            <a:extLst>
              <a:ext uri="{FF2B5EF4-FFF2-40B4-BE49-F238E27FC236}">
                <a16:creationId xmlns:a16="http://schemas.microsoft.com/office/drawing/2014/main" id="{866DCD90-AB31-49D4-A4FF-FBD81C723155}"/>
              </a:ext>
            </a:extLst>
          </p:cNvPr>
          <p:cNvSpPr txBox="1">
            <a:spLocks/>
          </p:cNvSpPr>
          <p:nvPr/>
        </p:nvSpPr>
        <p:spPr>
          <a:xfrm>
            <a:off x="6872288" y="1712369"/>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err="1">
                <a:solidFill>
                  <a:schemeClr val="bg1"/>
                </a:solidFill>
              </a:rPr>
              <a:t>Simulated</a:t>
            </a:r>
            <a:r>
              <a:rPr lang="it-IT" sz="2000" dirty="0">
                <a:solidFill>
                  <a:schemeClr val="bg1"/>
                </a:solidFill>
              </a:rPr>
              <a:t> </a:t>
            </a:r>
            <a:r>
              <a:rPr lang="it-IT" sz="2000" dirty="0" err="1">
                <a:solidFill>
                  <a:schemeClr val="bg1"/>
                </a:solidFill>
              </a:rPr>
              <a:t>using</a:t>
            </a:r>
            <a:r>
              <a:rPr lang="it-IT" sz="2000" dirty="0">
                <a:solidFill>
                  <a:schemeClr val="bg1"/>
                </a:solidFill>
              </a:rPr>
              <a:t> the custom system </a:t>
            </a:r>
            <a:r>
              <a:rPr lang="it-IT" sz="2000" dirty="0" err="1">
                <a:solidFill>
                  <a:schemeClr val="bg1"/>
                </a:solidFill>
              </a:rPr>
              <a:t>object</a:t>
            </a:r>
            <a:r>
              <a:rPr lang="it-IT" sz="2000" dirty="0">
                <a:solidFill>
                  <a:schemeClr val="bg1"/>
                </a:solidFill>
              </a:rPr>
              <a:t>: </a:t>
            </a:r>
            <a:r>
              <a:rPr lang="it-IT" sz="1800" dirty="0" err="1">
                <a:solidFill>
                  <a:schemeClr val="bg1"/>
                </a:solidFill>
                <a:latin typeface="Courier New" panose="02070309020205020404" pitchFamily="49" charset="0"/>
                <a:cs typeface="Courier New" panose="02070309020205020404" pitchFamily="49" charset="0"/>
              </a:rPr>
              <a:t>altimeter_sensor</a:t>
            </a:r>
            <a:endParaRPr lang="it-IT" sz="2000" dirty="0">
              <a:solidFill>
                <a:schemeClr val="bg1"/>
              </a:solidFill>
              <a:latin typeface="Courier New" panose="02070309020205020404" pitchFamily="49" charset="0"/>
              <a:cs typeface="Courier New" panose="02070309020205020404" pitchFamily="49" charset="0"/>
            </a:endParaRPr>
          </a:p>
          <a:p>
            <a:pPr marL="0" indent="0">
              <a:lnSpc>
                <a:spcPct val="150000"/>
              </a:lnSpc>
              <a:buNone/>
            </a:pPr>
            <a:r>
              <a:rPr lang="it-IT" sz="2000" dirty="0" err="1">
                <a:solidFill>
                  <a:schemeClr val="bg1"/>
                </a:solidFill>
              </a:rPr>
              <a:t>Both</a:t>
            </a:r>
            <a:r>
              <a:rPr lang="it-IT" sz="2000" dirty="0">
                <a:solidFill>
                  <a:schemeClr val="bg1"/>
                </a:solidFill>
              </a:rPr>
              <a:t> the position of the </a:t>
            </a:r>
            <a:r>
              <a:rPr lang="it-IT" sz="2000" dirty="0" err="1">
                <a:solidFill>
                  <a:schemeClr val="bg1"/>
                </a:solidFill>
              </a:rPr>
              <a:t>sensor</a:t>
            </a:r>
            <a:r>
              <a:rPr lang="it-IT" sz="2000" dirty="0">
                <a:solidFill>
                  <a:schemeClr val="bg1"/>
                </a:solidFill>
              </a:rPr>
              <a:t> on the drone and the </a:t>
            </a:r>
            <a:r>
              <a:rPr lang="it-IT" sz="2000" dirty="0" err="1">
                <a:solidFill>
                  <a:schemeClr val="bg1"/>
                </a:solidFill>
              </a:rPr>
              <a:t>drone’s</a:t>
            </a:r>
            <a:r>
              <a:rPr lang="it-IT" sz="2000" dirty="0">
                <a:solidFill>
                  <a:schemeClr val="bg1"/>
                </a:solidFill>
              </a:rPr>
              <a:t> pose are </a:t>
            </a:r>
            <a:r>
              <a:rPr lang="it-IT" sz="2000" dirty="0" err="1">
                <a:solidFill>
                  <a:schemeClr val="bg1"/>
                </a:solidFill>
              </a:rPr>
              <a:t>considered</a:t>
            </a:r>
            <a:r>
              <a:rPr lang="it-IT" sz="2000" dirty="0">
                <a:solidFill>
                  <a:schemeClr val="bg1"/>
                </a:solidFill>
              </a:rPr>
              <a:t>.</a:t>
            </a:r>
          </a:p>
          <a:p>
            <a:pPr marL="0" indent="0">
              <a:lnSpc>
                <a:spcPct val="150000"/>
              </a:lnSpc>
              <a:buNone/>
            </a:pPr>
            <a:r>
              <a:rPr lang="it-IT" sz="2000" dirty="0">
                <a:solidFill>
                  <a:schemeClr val="bg1"/>
                </a:solidFill>
              </a:rPr>
              <a:t>In </a:t>
            </a:r>
            <a:r>
              <a:rPr lang="it-IT" sz="2000" dirty="0" err="1">
                <a:solidFill>
                  <a:schemeClr val="bg1"/>
                </a:solidFill>
              </a:rPr>
              <a:t>addition</a:t>
            </a:r>
            <a:r>
              <a:rPr lang="it-IT" sz="2000" dirty="0">
                <a:solidFill>
                  <a:schemeClr val="bg1"/>
                </a:solidFill>
              </a:rPr>
              <a:t>, the ground </a:t>
            </a:r>
            <a:r>
              <a:rPr lang="it-IT" sz="2000" dirty="0" err="1">
                <a:solidFill>
                  <a:schemeClr val="bg1"/>
                </a:solidFill>
              </a:rPr>
              <a:t>height</a:t>
            </a:r>
            <a:r>
              <a:rPr lang="it-IT" sz="2000" dirty="0">
                <a:solidFill>
                  <a:schemeClr val="bg1"/>
                </a:solidFill>
              </a:rPr>
              <a:t> </a:t>
            </a:r>
            <a:r>
              <a:rPr lang="it-IT" sz="2000" dirty="0" err="1">
                <a:solidFill>
                  <a:schemeClr val="bg1"/>
                </a:solidFill>
              </a:rPr>
              <a:t>is</a:t>
            </a:r>
            <a:r>
              <a:rPr lang="it-IT" sz="2000" dirty="0">
                <a:solidFill>
                  <a:schemeClr val="bg1"/>
                </a:solidFill>
              </a:rPr>
              <a:t> not </a:t>
            </a:r>
            <a:r>
              <a:rPr lang="it-IT" sz="2000" dirty="0" err="1">
                <a:solidFill>
                  <a:schemeClr val="bg1"/>
                </a:solidFill>
              </a:rPr>
              <a:t>supposed</a:t>
            </a:r>
            <a:r>
              <a:rPr lang="it-IT" sz="2000" dirty="0">
                <a:solidFill>
                  <a:schemeClr val="bg1"/>
                </a:solidFill>
              </a:rPr>
              <a:t> </a:t>
            </a:r>
            <a:r>
              <a:rPr lang="it-IT" sz="2000" dirty="0" err="1">
                <a:solidFill>
                  <a:schemeClr val="bg1"/>
                </a:solidFill>
              </a:rPr>
              <a:t>constant</a:t>
            </a:r>
            <a:r>
              <a:rPr lang="it-IT" sz="2000" dirty="0">
                <a:solidFill>
                  <a:schemeClr val="bg1"/>
                </a:solidFill>
              </a:rPr>
              <a:t>.</a:t>
            </a:r>
          </a:p>
          <a:p>
            <a:pPr marL="0" indent="0">
              <a:lnSpc>
                <a:spcPct val="150000"/>
              </a:lnSpc>
              <a:buNone/>
            </a:pPr>
            <a:r>
              <a:rPr lang="it-IT" sz="2000" dirty="0">
                <a:solidFill>
                  <a:schemeClr val="bg1"/>
                </a:solidFill>
              </a:rPr>
              <a:t>The sources of </a:t>
            </a:r>
            <a:r>
              <a:rPr lang="it-IT" sz="2000" dirty="0" err="1">
                <a:solidFill>
                  <a:schemeClr val="bg1"/>
                </a:solidFill>
              </a:rPr>
              <a:t>errors</a:t>
            </a:r>
            <a:r>
              <a:rPr lang="it-IT" sz="2000" dirty="0">
                <a:solidFill>
                  <a:schemeClr val="bg1"/>
                </a:solidFill>
              </a:rPr>
              <a:t> are AWGN, </a:t>
            </a:r>
            <a:r>
              <a:rPr lang="it-IT" sz="2000" dirty="0" err="1">
                <a:solidFill>
                  <a:schemeClr val="bg1"/>
                </a:solidFill>
              </a:rPr>
              <a:t>bias</a:t>
            </a:r>
            <a:r>
              <a:rPr lang="it-IT" sz="2000" dirty="0">
                <a:solidFill>
                  <a:schemeClr val="bg1"/>
                </a:solidFill>
              </a:rPr>
              <a:t> </a:t>
            </a:r>
            <a:r>
              <a:rPr lang="it-IT" sz="2000" dirty="0" err="1">
                <a:solidFill>
                  <a:schemeClr val="bg1"/>
                </a:solidFill>
              </a:rPr>
              <a:t>instability</a:t>
            </a:r>
            <a:r>
              <a:rPr lang="it-IT" sz="2000" dirty="0">
                <a:solidFill>
                  <a:schemeClr val="bg1"/>
                </a:solidFill>
              </a:rPr>
              <a:t> and </a:t>
            </a:r>
            <a:r>
              <a:rPr lang="it-IT" sz="2000" dirty="0" err="1">
                <a:solidFill>
                  <a:schemeClr val="bg1"/>
                </a:solidFill>
              </a:rPr>
              <a:t>quantization</a:t>
            </a:r>
            <a:r>
              <a:rPr lang="it-IT" sz="2000" dirty="0">
                <a:solidFill>
                  <a:schemeClr val="bg1"/>
                </a:solidFill>
              </a:rPr>
              <a:t>.</a:t>
            </a:r>
          </a:p>
        </p:txBody>
      </p:sp>
    </p:spTree>
    <p:extLst>
      <p:ext uri="{BB962C8B-B14F-4D97-AF65-F5344CB8AC3E}">
        <p14:creationId xmlns:p14="http://schemas.microsoft.com/office/powerpoint/2010/main" val="2526299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29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Sensor Models</a:t>
            </a:r>
          </a:p>
        </p:txBody>
      </p:sp>
      <p:sp>
        <p:nvSpPr>
          <p:cNvPr id="39" name="Titolo 1">
            <a:extLst>
              <a:ext uri="{FF2B5EF4-FFF2-40B4-BE49-F238E27FC236}">
                <a16:creationId xmlns:a16="http://schemas.microsoft.com/office/drawing/2014/main" id="{11F9B29A-58E7-4197-A7C9-B28BED4951DB}"/>
              </a:ext>
            </a:extLst>
          </p:cNvPr>
          <p:cNvSpPr txBox="1">
            <a:spLocks/>
          </p:cNvSpPr>
          <p:nvPr/>
        </p:nvSpPr>
        <p:spPr>
          <a:xfrm>
            <a:off x="838200" y="365125"/>
            <a:ext cx="50863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3">
                    <a:lumMod val="50000"/>
                  </a:schemeClr>
                </a:solidFill>
              </a:rPr>
              <a:t>Barometer</a:t>
            </a:r>
            <a:endParaRPr lang="it-IT" sz="4000" dirty="0">
              <a:solidFill>
                <a:schemeClr val="accent3">
                  <a:lumMod val="50000"/>
                </a:schemeClr>
              </a:solidFill>
            </a:endParaRPr>
          </a:p>
        </p:txBody>
      </p:sp>
      <p:cxnSp>
        <p:nvCxnSpPr>
          <p:cNvPr id="40" name="Connettore diritto 39">
            <a:extLst>
              <a:ext uri="{FF2B5EF4-FFF2-40B4-BE49-F238E27FC236}">
                <a16:creationId xmlns:a16="http://schemas.microsoft.com/office/drawing/2014/main" id="{C41163A2-C62B-49A1-BCF8-603AA55E4987}"/>
              </a:ext>
            </a:extLst>
          </p:cNvPr>
          <p:cNvCxnSpPr/>
          <p:nvPr/>
        </p:nvCxnSpPr>
        <p:spPr>
          <a:xfrm>
            <a:off x="61911" y="361950"/>
            <a:ext cx="0" cy="659606"/>
          </a:xfrm>
          <a:prstGeom prst="line">
            <a:avLst/>
          </a:prstGeom>
          <a:ln w="1270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8551A6F9-FF21-4BFE-BBED-4DC0DEEB3410}"/>
              </a:ext>
            </a:extLst>
          </p:cNvPr>
          <p:cNvSpPr/>
          <p:nvPr/>
        </p:nvSpPr>
        <p:spPr>
          <a:xfrm>
            <a:off x="6093622" y="0"/>
            <a:ext cx="6098378" cy="6492875"/>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Titolo 1">
            <a:extLst>
              <a:ext uri="{FF2B5EF4-FFF2-40B4-BE49-F238E27FC236}">
                <a16:creationId xmlns:a16="http://schemas.microsoft.com/office/drawing/2014/main" id="{60A5E0EA-373F-4882-BCC6-33E47B499856}"/>
              </a:ext>
            </a:extLst>
          </p:cNvPr>
          <p:cNvSpPr txBox="1">
            <a:spLocks/>
          </p:cNvSpPr>
          <p:nvPr/>
        </p:nvSpPr>
        <p:spPr>
          <a:xfrm>
            <a:off x="6872288" y="354125"/>
            <a:ext cx="5086356" cy="651781"/>
          </a:xfrm>
          <a:prstGeom prst="rect">
            <a:avLst/>
          </a:prstGeom>
          <a:noFill/>
          <a:ln>
            <a:noFill/>
          </a:ln>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1"/>
                </a:solidFill>
              </a:rPr>
              <a:t>Altimeter</a:t>
            </a:r>
            <a:endParaRPr lang="it-IT" sz="4000" dirty="0">
              <a:solidFill>
                <a:schemeClr val="bg1"/>
              </a:solidFill>
            </a:endParaRPr>
          </a:p>
        </p:txBody>
      </p:sp>
      <p:cxnSp>
        <p:nvCxnSpPr>
          <p:cNvPr id="15" name="Connettore diritto 14">
            <a:extLst>
              <a:ext uri="{FF2B5EF4-FFF2-40B4-BE49-F238E27FC236}">
                <a16:creationId xmlns:a16="http://schemas.microsoft.com/office/drawing/2014/main" id="{8B797C1D-E08E-4BBD-BE65-9EDBD2C57E4B}"/>
              </a:ext>
            </a:extLst>
          </p:cNvPr>
          <p:cNvCxnSpPr/>
          <p:nvPr/>
        </p:nvCxnSpPr>
        <p:spPr>
          <a:xfrm>
            <a:off x="6159500" y="354125"/>
            <a:ext cx="0" cy="659606"/>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364BFF65-C255-4BC9-ACCD-6ADB3BEAE971}"/>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𝑦</m:t>
                          </m:r>
                        </m:e>
                        <m:sub>
                          <m:r>
                            <m:rPr>
                              <m:sty m:val="p"/>
                            </m:rPr>
                            <a:rPr lang="it-IT" sz="2000" b="0" i="0" smtClean="0">
                              <a:solidFill>
                                <a:schemeClr val="tx1"/>
                              </a:solidFill>
                              <a:latin typeface="Cambria Math" panose="02040503050406030204" pitchFamily="18" charset="0"/>
                            </a:rPr>
                            <m:t>bar</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Sub>
                      <m:r>
                        <a:rPr lang="it-IT" sz="2000" b="0" i="1" smtClean="0">
                          <a:solidFill>
                            <a:schemeClr val="tx1"/>
                          </a:solidFill>
                          <a:latin typeface="Cambria Math" panose="02040503050406030204" pitchFamily="18" charset="0"/>
                        </a:rPr>
                        <m:t>=</m:t>
                      </m:r>
                      <m:sSubSup>
                        <m:sSubSupPr>
                          <m:ctrlPr>
                            <a:rPr lang="it-IT" sz="2000" b="0" i="1" smtClean="0">
                              <a:solidFill>
                                <a:schemeClr val="tx1"/>
                              </a:solidFill>
                              <a:latin typeface="Cambria Math" panose="02040503050406030204" pitchFamily="18" charset="0"/>
                            </a:rPr>
                          </m:ctrlPr>
                        </m:sSubSupPr>
                        <m:e>
                          <m:r>
                            <a:rPr lang="it-IT" sz="2000" b="0" i="1" smtClean="0">
                              <a:solidFill>
                                <a:schemeClr val="tx1"/>
                              </a:solidFill>
                              <a:latin typeface="Cambria Math" panose="02040503050406030204" pitchFamily="18" charset="0"/>
                            </a:rPr>
                            <m:t>h</m:t>
                          </m:r>
                        </m:e>
                        <m:sub>
                          <m:r>
                            <a:rPr lang="it-IT" sz="2000" b="0" i="1" smtClean="0">
                              <a:solidFill>
                                <a:schemeClr val="tx1"/>
                              </a:solidFill>
                              <a:latin typeface="Cambria Math" panose="02040503050406030204" pitchFamily="18" charset="0"/>
                            </a:rPr>
                            <m:t>𝑘</m:t>
                          </m:r>
                        </m:sub>
                        <m:sup>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𝑠</m:t>
                              </m:r>
                            </m:e>
                            <m:sub>
                              <m:r>
                                <a:rPr lang="it-IT" sz="2000" b="0" i="1" smtClean="0">
                                  <a:solidFill>
                                    <a:schemeClr val="tx1"/>
                                  </a:solidFill>
                                  <a:latin typeface="Cambria Math" panose="02040503050406030204" pitchFamily="18" charset="0"/>
                                </a:rPr>
                                <m:t>𝑏</m:t>
                              </m:r>
                            </m:sub>
                          </m:sSub>
                        </m:sup>
                      </m:sSubSup>
                      <m:r>
                        <a:rPr lang="it-IT" sz="2000" b="0" i="1" smtClean="0">
                          <a:solidFill>
                            <a:schemeClr val="tx1"/>
                          </a:solidFill>
                          <a:latin typeface="Cambria Math" panose="02040503050406030204" pitchFamily="18" charset="0"/>
                        </a:rPr>
                        <m:t>+</m:t>
                      </m:r>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𝑣</m:t>
                          </m:r>
                        </m:e>
                        <m:sub>
                          <m:r>
                            <m:rPr>
                              <m:sty m:val="p"/>
                            </m:rPr>
                            <a:rPr lang="it-IT" sz="2000" b="0" i="0" smtClean="0">
                              <a:solidFill>
                                <a:schemeClr val="tx1"/>
                              </a:solidFill>
                              <a:latin typeface="Cambria Math" panose="02040503050406030204" pitchFamily="18" charset="0"/>
                            </a:rPr>
                            <m:t>bar</m:t>
                          </m:r>
                          <m:r>
                            <a:rPr lang="it-IT" sz="2000" i="1">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oMath>
                  </m:oMathPara>
                </a14:m>
                <a:endParaRPr lang="it-IT" sz="2000" dirty="0">
                  <a:solidFill>
                    <a:schemeClr val="tx1"/>
                  </a:solidFill>
                </a:endParaRPr>
              </a:p>
              <a:p>
                <a:pPr marL="0" indent="0">
                  <a:buNone/>
                </a:pPr>
                <a:endParaRPr lang="it-IT" sz="2000" dirty="0">
                  <a:solidFill>
                    <a:schemeClr val="tx1"/>
                  </a:solidFill>
                </a:endParaRPr>
              </a:p>
              <a:p>
                <a:pPr marL="0" indent="0">
                  <a:buNone/>
                </a:pPr>
                <a:r>
                  <a:rPr lang="it-IT" sz="2000" dirty="0">
                    <a:solidFill>
                      <a:schemeClr val="tx1"/>
                    </a:solidFill>
                  </a:rPr>
                  <a:t>With:</a:t>
                </a:r>
              </a:p>
              <a:p>
                <a:pPr marL="457200" indent="-457200">
                  <a:buFont typeface="+mj-lt"/>
                  <a:buAutoNum type="arabicParenR"/>
                </a:pP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i="1">
                            <a:solidFill>
                              <a:schemeClr val="tx1"/>
                            </a:solidFill>
                            <a:latin typeface="Cambria Math" panose="02040503050406030204" pitchFamily="18" charset="0"/>
                          </a:rPr>
                          <m:t>𝑦</m:t>
                        </m:r>
                      </m:e>
                      <m:sub>
                        <m:r>
                          <m:rPr>
                            <m:sty m:val="p"/>
                          </m:rPr>
                          <a:rPr lang="it-IT" sz="2000">
                            <a:solidFill>
                              <a:schemeClr val="tx1"/>
                            </a:solidFill>
                            <a:latin typeface="Cambria Math" panose="02040503050406030204" pitchFamily="18" charset="0"/>
                          </a:rPr>
                          <m:t>bar</m:t>
                        </m:r>
                        <m:r>
                          <a:rPr lang="it-IT" sz="2000" i="1">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barometer</a:t>
                </a:r>
                <a:r>
                  <a:rPr lang="it-IT" sz="2000" dirty="0">
                    <a:solidFill>
                      <a:schemeClr val="tx1"/>
                    </a:solidFill>
                  </a:rPr>
                  <a:t> </a:t>
                </a:r>
                <a:r>
                  <a:rPr lang="it-IT" sz="2000" dirty="0" err="1">
                    <a:solidFill>
                      <a:schemeClr val="tx1"/>
                    </a:solidFill>
                  </a:rPr>
                  <a:t>sensor</a:t>
                </a:r>
                <a:r>
                  <a:rPr lang="it-IT" sz="2000" dirty="0">
                    <a:solidFill>
                      <a:schemeClr val="tx1"/>
                    </a:solidFill>
                  </a:rPr>
                  <a:t> output</a:t>
                </a:r>
              </a:p>
              <a:p>
                <a:pPr marL="457200" indent="-457200">
                  <a:buFont typeface="+mj-lt"/>
                  <a:buAutoNum type="arabicParenR"/>
                </a:pPr>
                <a14:m>
                  <m:oMath xmlns:m="http://schemas.openxmlformats.org/officeDocument/2006/math">
                    <m:sSubSup>
                      <m:sSubSupPr>
                        <m:ctrlPr>
                          <a:rPr lang="it-IT" sz="2000" b="0" i="1" smtClean="0">
                            <a:solidFill>
                              <a:schemeClr val="tx1"/>
                            </a:solidFill>
                            <a:latin typeface="Cambria Math" panose="02040503050406030204" pitchFamily="18" charset="0"/>
                          </a:rPr>
                        </m:ctrlPr>
                      </m:sSubSupPr>
                      <m:e>
                        <m:r>
                          <a:rPr lang="it-IT" sz="2000" b="0" i="1" smtClean="0">
                            <a:solidFill>
                              <a:schemeClr val="tx1"/>
                            </a:solidFill>
                            <a:latin typeface="Cambria Math" panose="02040503050406030204" pitchFamily="18" charset="0"/>
                          </a:rPr>
                          <m:t>h</m:t>
                        </m:r>
                      </m:e>
                      <m:sub>
                        <m:r>
                          <a:rPr lang="it-IT" sz="2000" b="0" i="1" smtClean="0">
                            <a:solidFill>
                              <a:schemeClr val="tx1"/>
                            </a:solidFill>
                            <a:latin typeface="Cambria Math" panose="02040503050406030204" pitchFamily="18" charset="0"/>
                          </a:rPr>
                          <m:t>𝑘</m:t>
                        </m:r>
                      </m:sub>
                      <m:sup>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𝑏</m:t>
                            </m:r>
                          </m:sub>
                        </m:sSub>
                      </m:sup>
                    </m:sSubSup>
                  </m:oMath>
                </a14:m>
                <a:r>
                  <a:rPr lang="it-IT" sz="2000" dirty="0">
                    <a:solidFill>
                      <a:schemeClr val="tx1"/>
                    </a:solidFill>
                  </a:rPr>
                  <a:t>		</a:t>
                </a:r>
                <a:r>
                  <a:rPr lang="it-IT" sz="2000" dirty="0" err="1">
                    <a:solidFill>
                      <a:schemeClr val="tx1"/>
                    </a:solidFill>
                  </a:rPr>
                  <a:t>real</a:t>
                </a:r>
                <a:r>
                  <a:rPr lang="it-IT" sz="2000" dirty="0">
                    <a:solidFill>
                      <a:schemeClr val="tx1"/>
                    </a:solidFill>
                  </a:rPr>
                  <a:t> </a:t>
                </a:r>
                <a:r>
                  <a:rPr lang="it-IT" sz="2000" dirty="0" err="1">
                    <a:solidFill>
                      <a:schemeClr val="tx1"/>
                    </a:solidFill>
                  </a:rPr>
                  <a:t>height</a:t>
                </a:r>
                <a:r>
                  <a:rPr lang="it-IT" sz="2000" dirty="0">
                    <a:solidFill>
                      <a:schemeClr val="tx1"/>
                    </a:solidFill>
                  </a:rPr>
                  <a:t> in </a:t>
                </a:r>
                <a14:m>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𝑏</m:t>
                        </m:r>
                      </m:sub>
                    </m:sSub>
                  </m:oMath>
                </a14:m>
                <a:endParaRPr lang="it-IT" sz="2000" dirty="0">
                  <a:solidFill>
                    <a:schemeClr val="tx1"/>
                  </a:solidFill>
                </a:endParaRPr>
              </a:p>
              <a:p>
                <a:pPr marL="457200" indent="-457200">
                  <a:buFont typeface="+mj-lt"/>
                  <a:buAutoNum type="arabicParenR"/>
                </a:pPr>
                <a14:m>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𝑣</m:t>
                        </m:r>
                      </m:e>
                      <m:sub>
                        <m:r>
                          <m:rPr>
                            <m:sty m:val="p"/>
                          </m:rPr>
                          <a:rPr lang="it-IT" sz="2000" b="0" i="0" smtClean="0">
                            <a:solidFill>
                              <a:schemeClr val="tx1"/>
                            </a:solidFill>
                            <a:latin typeface="Cambria Math" panose="02040503050406030204" pitchFamily="18" charset="0"/>
                          </a:rPr>
                          <m:t>bar</m:t>
                        </m:r>
                        <m:r>
                          <a:rPr lang="it-IT" sz="2000" i="1">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oMath>
                </a14:m>
                <a:r>
                  <a:rPr lang="it-IT" sz="2000" dirty="0">
                    <a:solidFill>
                      <a:schemeClr val="tx1"/>
                    </a:solidFill>
                  </a:rPr>
                  <a:t>	ZM AWGN</a:t>
                </a:r>
                <a:endParaRPr lang="it-IT" sz="2000" dirty="0"/>
              </a:p>
            </p:txBody>
          </p:sp>
        </mc:Choice>
        <mc:Fallback xmlns="">
          <p:sp>
            <p:nvSpPr>
              <p:cNvPr id="6" name="Segnaposto contenuto 2">
                <a:extLst>
                  <a:ext uri="{FF2B5EF4-FFF2-40B4-BE49-F238E27FC236}">
                    <a16:creationId xmlns:a16="http://schemas.microsoft.com/office/drawing/2014/main" id="{364BFF65-C255-4BC9-ACCD-6ADB3BEAE971}"/>
                  </a:ext>
                </a:extLst>
              </p:cNvPr>
              <p:cNvSpPr txBox="1">
                <a:spLocks noRot="1" noChangeAspect="1" noMove="1" noResize="1" noEditPoints="1" noAdjustHandles="1" noChangeArrowheads="1" noChangeShapeType="1" noTextEdit="1"/>
              </p:cNvSpPr>
              <p:nvPr/>
            </p:nvSpPr>
            <p:spPr>
              <a:xfrm>
                <a:off x="838200" y="1551600"/>
                <a:ext cx="5181600" cy="4351338"/>
              </a:xfrm>
              <a:prstGeom prst="rect">
                <a:avLst/>
              </a:prstGeom>
              <a:blipFill>
                <a:blip r:embed="rId2"/>
                <a:stretch>
                  <a:fillRect l="-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866DCD90-AB31-49D4-A4FF-FBD81C723155}"/>
                  </a:ext>
                </a:extLst>
              </p:cNvPr>
              <p:cNvSpPr txBox="1">
                <a:spLocks/>
              </p:cNvSpPr>
              <p:nvPr/>
            </p:nvSpPr>
            <p:spPr>
              <a:xfrm>
                <a:off x="6872288" y="1712369"/>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𝑦</m:t>
                          </m:r>
                        </m:e>
                        <m:sub>
                          <m:r>
                            <m:rPr>
                              <m:sty m:val="p"/>
                            </m:rPr>
                            <a:rPr lang="it-IT" sz="2000" b="0" i="0" smtClean="0">
                              <a:solidFill>
                                <a:schemeClr val="bg1"/>
                              </a:solidFill>
                              <a:latin typeface="Cambria Math" panose="02040503050406030204" pitchFamily="18" charset="0"/>
                            </a:rPr>
                            <m:t>alt</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Sub>
                      <m:r>
                        <a:rPr lang="it-IT" sz="2000" b="0" i="1" smtClean="0">
                          <a:solidFill>
                            <a:schemeClr val="bg1"/>
                          </a:solidFill>
                          <a:latin typeface="Cambria Math" panose="02040503050406030204" pitchFamily="18" charset="0"/>
                        </a:rPr>
                        <m:t>=</m:t>
                      </m:r>
                      <m:f>
                        <m:fPr>
                          <m:ctrlPr>
                            <a:rPr lang="it-IT" sz="2000" b="0" i="1" smtClean="0">
                              <a:solidFill>
                                <a:schemeClr val="bg1"/>
                              </a:solidFill>
                              <a:latin typeface="Cambria Math" panose="02040503050406030204" pitchFamily="18" charset="0"/>
                            </a:rPr>
                          </m:ctrlPr>
                        </m:fPr>
                        <m:num>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m:rPr>
                                  <m:sty m:val="p"/>
                                </m:rPr>
                                <a:rPr lang="it-IT" sz="2000" b="0" i="0" smtClean="0">
                                  <a:solidFill>
                                    <a:schemeClr val="bg1"/>
                                  </a:solidFill>
                                  <a:latin typeface="Cambria Math" panose="02040503050406030204" pitchFamily="18" charset="0"/>
                                </a:rPr>
                                <m:t>sensor</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a:rPr lang="it-IT" sz="2000" b="0" i="1" smtClean="0">
                                  <a:solidFill>
                                    <a:schemeClr val="bg1"/>
                                  </a:solidFill>
                                  <a:latin typeface="Cambria Math" panose="02040503050406030204" pitchFamily="18" charset="0"/>
                                </a:rPr>
                                <m:t>𝑔</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num>
                        <m:den>
                          <m:r>
                            <m:rPr>
                              <m:sty m:val="p"/>
                            </m:rPr>
                            <a:rPr lang="it-IT" sz="2000" b="0" i="0" smtClean="0">
                              <a:solidFill>
                                <a:schemeClr val="bg1"/>
                              </a:solidFill>
                              <a:latin typeface="Cambria Math" panose="02040503050406030204" pitchFamily="18" charset="0"/>
                            </a:rPr>
                            <m:t>cos</m:t>
                          </m:r>
                          <m:r>
                            <a:rPr lang="it-IT" sz="2000" b="0" i="1" smtClean="0">
                              <a:solidFill>
                                <a:schemeClr val="bg1"/>
                              </a:solidFill>
                              <a:latin typeface="Cambria Math" panose="02040503050406030204" pitchFamily="18" charset="0"/>
                            </a:rPr>
                            <m:t>⁡(</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𝜙</m:t>
                              </m:r>
                            </m:e>
                            <m:sub>
                              <m:r>
                                <m:rPr>
                                  <m:sty m:val="p"/>
                                </m:rPr>
                                <a:rPr lang="it-IT" sz="2000" b="0" i="0" smtClean="0">
                                  <a:solidFill>
                                    <a:schemeClr val="bg1"/>
                                  </a:solidFill>
                                  <a:latin typeface="Cambria Math" panose="02040503050406030204" pitchFamily="18" charset="0"/>
                                </a:rPr>
                                <m:t>vertical</m:t>
                              </m:r>
                            </m:sub>
                          </m:sSub>
                          <m:r>
                            <a:rPr lang="it-IT" sz="2000" b="0" i="1" smtClean="0">
                              <a:solidFill>
                                <a:schemeClr val="bg1"/>
                              </a:solidFill>
                              <a:latin typeface="Cambria Math" panose="02040503050406030204" pitchFamily="18" charset="0"/>
                            </a:rPr>
                            <m:t>)</m:t>
                          </m:r>
                        </m:den>
                      </m:f>
                      <m:r>
                        <a:rPr lang="it-IT" sz="2000" b="0" i="1" smtClean="0">
                          <a:solidFill>
                            <a:schemeClr val="bg1"/>
                          </a:solidFill>
                          <a:latin typeface="Cambria Math" panose="02040503050406030204" pitchFamily="18" charset="0"/>
                        </a:rPr>
                        <m:t>+</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𝑣</m:t>
                          </m:r>
                        </m:e>
                        <m:sub>
                          <m:r>
                            <m:rPr>
                              <m:sty m:val="p"/>
                            </m:rPr>
                            <a:rPr lang="it-IT" sz="2000" b="0" i="0" smtClean="0">
                              <a:solidFill>
                                <a:schemeClr val="bg1"/>
                              </a:solidFill>
                              <a:latin typeface="Cambria Math" panose="02040503050406030204" pitchFamily="18" charset="0"/>
                            </a:rPr>
                            <m:t>alt</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Sub>
                    </m:oMath>
                  </m:oMathPara>
                </a14:m>
                <a:endParaRPr lang="it-IT" sz="2000" dirty="0">
                  <a:solidFill>
                    <a:schemeClr val="bg1"/>
                  </a:solidFill>
                </a:endParaRPr>
              </a:p>
              <a:p>
                <a:pPr marL="0" indent="0">
                  <a:buNone/>
                </a:pPr>
                <a:endParaRPr lang="it-IT" sz="2000" dirty="0">
                  <a:solidFill>
                    <a:schemeClr val="bg1"/>
                  </a:solidFill>
                </a:endParaRPr>
              </a:p>
              <a:p>
                <a:pPr marL="0" indent="0">
                  <a:buNone/>
                </a:pPr>
                <a:r>
                  <a:rPr lang="it-IT" sz="2000" dirty="0">
                    <a:solidFill>
                      <a:schemeClr val="bg1"/>
                    </a:solidFill>
                  </a:rPr>
                  <a:t>With:</a:t>
                </a:r>
              </a:p>
              <a:p>
                <a:pPr marL="457200" indent="-457200">
                  <a:buFont typeface="+mj-lt"/>
                  <a:buAutoNum type="arabicParenR"/>
                </a:pPr>
                <a14:m>
                  <m:oMath xmlns:m="http://schemas.openxmlformats.org/officeDocument/2006/math">
                    <m:sSub>
                      <m:sSubPr>
                        <m:ctrlPr>
                          <a:rPr lang="it-IT" sz="2000" i="1" smtClean="0">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𝑦</m:t>
                        </m:r>
                      </m:e>
                      <m:sub>
                        <m:r>
                          <m:rPr>
                            <m:sty m:val="p"/>
                          </m:rPr>
                          <a:rPr lang="it-IT" sz="2000" b="0" i="0" smtClean="0">
                            <a:solidFill>
                              <a:schemeClr val="bg1"/>
                            </a:solidFill>
                            <a:latin typeface="Cambria Math" panose="02040503050406030204" pitchFamily="18" charset="0"/>
                          </a:rPr>
                          <m:t>alt</m:t>
                        </m:r>
                        <m:r>
                          <a:rPr lang="it-IT" sz="2000" i="1">
                            <a:solidFill>
                              <a:schemeClr val="bg1"/>
                            </a:solidFill>
                            <a:latin typeface="Cambria Math" panose="02040503050406030204" pitchFamily="18" charset="0"/>
                          </a:rPr>
                          <m:t>,</m:t>
                        </m:r>
                        <m:r>
                          <a:rPr lang="it-IT" sz="2000" i="1">
                            <a:solidFill>
                              <a:schemeClr val="bg1"/>
                            </a:solidFill>
                            <a:latin typeface="Cambria Math" panose="02040503050406030204" pitchFamily="18" charset="0"/>
                          </a:rPr>
                          <m:t>𝑘</m:t>
                        </m:r>
                      </m:sub>
                    </m:sSub>
                  </m:oMath>
                </a14:m>
                <a:r>
                  <a:rPr lang="it-IT" sz="2000" dirty="0">
                    <a:solidFill>
                      <a:schemeClr val="bg1"/>
                    </a:solidFill>
                  </a:rPr>
                  <a:t>	</a:t>
                </a:r>
                <a:r>
                  <a:rPr lang="it-IT" sz="2000" dirty="0" err="1">
                    <a:solidFill>
                      <a:schemeClr val="bg1"/>
                    </a:solidFill>
                  </a:rPr>
                  <a:t>altimeter</a:t>
                </a:r>
                <a:r>
                  <a:rPr lang="it-IT" sz="2000" dirty="0">
                    <a:solidFill>
                      <a:schemeClr val="bg1"/>
                    </a:solidFill>
                  </a:rPr>
                  <a:t> </a:t>
                </a:r>
                <a:r>
                  <a:rPr lang="it-IT" sz="2000" dirty="0" err="1">
                    <a:solidFill>
                      <a:schemeClr val="bg1"/>
                    </a:solidFill>
                  </a:rPr>
                  <a:t>sensor</a:t>
                </a:r>
                <a:r>
                  <a:rPr lang="it-IT" sz="2000" dirty="0">
                    <a:solidFill>
                      <a:schemeClr val="bg1"/>
                    </a:solidFill>
                  </a:rPr>
                  <a:t> output</a:t>
                </a:r>
              </a:p>
              <a:p>
                <a:pPr marL="457200" indent="-457200">
                  <a:buFont typeface="+mj-lt"/>
                  <a:buAutoNum type="arabicParenR"/>
                </a:pPr>
                <a14:m>
                  <m:oMath xmlns:m="http://schemas.openxmlformats.org/officeDocument/2006/math">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oMath>
                </a14:m>
                <a:r>
                  <a:rPr lang="it-IT" sz="2000" dirty="0">
                    <a:solidFill>
                      <a:schemeClr val="bg1"/>
                    </a:solidFill>
                  </a:rPr>
                  <a:t>		</a:t>
                </a:r>
                <a:r>
                  <a:rPr lang="it-IT" sz="2000" dirty="0" err="1">
                    <a:solidFill>
                      <a:schemeClr val="bg1"/>
                    </a:solidFill>
                  </a:rPr>
                  <a:t>real</a:t>
                </a:r>
                <a:r>
                  <a:rPr lang="it-IT" sz="2000" dirty="0">
                    <a:solidFill>
                      <a:schemeClr val="bg1"/>
                    </a:solidFill>
                  </a:rPr>
                  <a:t> </a:t>
                </a:r>
                <a:r>
                  <a:rPr lang="it-IT" sz="2000" dirty="0" err="1">
                    <a:solidFill>
                      <a:schemeClr val="bg1"/>
                    </a:solidFill>
                  </a:rPr>
                  <a:t>altitude</a:t>
                </a:r>
                <a:r>
                  <a:rPr lang="it-IT" sz="2000" dirty="0">
                    <a:solidFill>
                      <a:schemeClr val="bg1"/>
                    </a:solidFill>
                  </a:rPr>
                  <a:t> (from ground) 			(NED)</a:t>
                </a:r>
              </a:p>
              <a:p>
                <a:pPr marL="457200" indent="-457200">
                  <a:buFont typeface="+mj-lt"/>
                  <a:buAutoNum type="arabicParenR"/>
                </a:pPr>
                <a14:m>
                  <m:oMath xmlns:m="http://schemas.openxmlformats.org/officeDocument/2006/math">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m:rPr>
                            <m:sty m:val="p"/>
                          </m:rPr>
                          <a:rPr lang="it-IT" sz="2000" b="0" i="0" smtClean="0">
                            <a:solidFill>
                              <a:schemeClr val="bg1"/>
                            </a:solidFill>
                            <a:latin typeface="Cambria Math" panose="02040503050406030204" pitchFamily="18" charset="0"/>
                          </a:rPr>
                          <m:t>sensor</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oMath>
                </a14:m>
                <a:r>
                  <a:rPr lang="it-IT" sz="2000" b="0" dirty="0">
                    <a:solidFill>
                      <a:schemeClr val="bg1"/>
                    </a:solidFill>
                  </a:rPr>
                  <a:t>	</a:t>
                </a:r>
                <a:r>
                  <a:rPr lang="it-IT" sz="2000" b="0" dirty="0" err="1">
                    <a:solidFill>
                      <a:schemeClr val="bg1"/>
                    </a:solidFill>
                  </a:rPr>
                  <a:t>height</a:t>
                </a:r>
                <a:r>
                  <a:rPr lang="it-IT" sz="2000" b="0" dirty="0">
                    <a:solidFill>
                      <a:schemeClr val="bg1"/>
                    </a:solidFill>
                  </a:rPr>
                  <a:t> of the </a:t>
                </a:r>
                <a:r>
                  <a:rPr lang="it-IT" sz="2000" b="0" dirty="0" err="1">
                    <a:solidFill>
                      <a:schemeClr val="bg1"/>
                    </a:solidFill>
                  </a:rPr>
                  <a:t>sensor</a:t>
                </a:r>
                <a:r>
                  <a:rPr lang="it-IT" sz="2000" b="0" dirty="0">
                    <a:solidFill>
                      <a:schemeClr val="bg1"/>
                    </a:solidFill>
                  </a:rPr>
                  <a:t> w.r.t. the 		drone COM</a:t>
                </a:r>
              </a:p>
              <a:p>
                <a:pPr marL="457200" indent="-457200">
                  <a:buFont typeface="+mj-lt"/>
                  <a:buAutoNum type="arabicParenR"/>
                </a:pPr>
                <a14:m>
                  <m:oMath xmlns:m="http://schemas.openxmlformats.org/officeDocument/2006/math">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h</m:t>
                        </m:r>
                      </m:e>
                      <m:sub>
                        <m:r>
                          <a:rPr lang="it-IT" sz="2000" b="0" i="1" smtClean="0">
                            <a:solidFill>
                              <a:schemeClr val="bg1"/>
                            </a:solidFill>
                            <a:latin typeface="Cambria Math" panose="02040503050406030204" pitchFamily="18" charset="0"/>
                          </a:rPr>
                          <m:t>𝑔</m:t>
                        </m:r>
                        <m:r>
                          <a:rPr lang="it-IT" sz="2000" b="0" i="1" smtClean="0">
                            <a:solidFill>
                              <a:schemeClr val="bg1"/>
                            </a:solidFill>
                            <a:latin typeface="Cambria Math" panose="02040503050406030204" pitchFamily="18" charset="0"/>
                          </a:rPr>
                          <m:t>,</m:t>
                        </m:r>
                        <m:r>
                          <a:rPr lang="it-IT" sz="2000" b="0" i="1" smtClean="0">
                            <a:solidFill>
                              <a:schemeClr val="bg1"/>
                            </a:solidFill>
                            <a:latin typeface="Cambria Math" panose="02040503050406030204" pitchFamily="18" charset="0"/>
                          </a:rPr>
                          <m:t>𝑘</m:t>
                        </m:r>
                      </m:sub>
                      <m:sup>
                        <m:r>
                          <a:rPr lang="it-IT" sz="2000" b="0" i="1" smtClean="0">
                            <a:solidFill>
                              <a:schemeClr val="bg1"/>
                            </a:solidFill>
                            <a:latin typeface="Cambria Math" panose="02040503050406030204" pitchFamily="18" charset="0"/>
                          </a:rPr>
                          <m:t>𝑛</m:t>
                        </m:r>
                      </m:sup>
                    </m:sSubSup>
                  </m:oMath>
                </a14:m>
                <a:r>
                  <a:rPr lang="it-IT" sz="2000" dirty="0">
                    <a:solidFill>
                      <a:schemeClr val="bg1"/>
                    </a:solidFill>
                  </a:rPr>
                  <a:t>		ground </a:t>
                </a:r>
                <a:r>
                  <a:rPr lang="it-IT" sz="2000" dirty="0" err="1">
                    <a:solidFill>
                      <a:schemeClr val="bg1"/>
                    </a:solidFill>
                  </a:rPr>
                  <a:t>height</a:t>
                </a:r>
                <a:endParaRPr lang="it-IT" sz="2000" dirty="0">
                  <a:solidFill>
                    <a:schemeClr val="bg1"/>
                  </a:solidFill>
                </a:endParaRPr>
              </a:p>
              <a:p>
                <a:pPr marL="457200" indent="-457200">
                  <a:buFont typeface="+mj-lt"/>
                  <a:buAutoNum type="arabicParenR"/>
                </a:pPr>
                <a14:m>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𝜙</m:t>
                        </m:r>
                      </m:e>
                      <m:sub>
                        <m:r>
                          <m:rPr>
                            <m:sty m:val="p"/>
                          </m:rPr>
                          <a:rPr lang="it-IT" sz="2000" b="0" i="0" smtClean="0">
                            <a:solidFill>
                              <a:schemeClr val="bg1"/>
                            </a:solidFill>
                            <a:latin typeface="Cambria Math" panose="02040503050406030204" pitchFamily="18" charset="0"/>
                          </a:rPr>
                          <m:t>vertical</m:t>
                        </m:r>
                      </m:sub>
                    </m:sSub>
                  </m:oMath>
                </a14:m>
                <a:r>
                  <a:rPr lang="it-IT" sz="2000" dirty="0">
                    <a:solidFill>
                      <a:schemeClr val="bg1"/>
                    </a:solidFill>
                  </a:rPr>
                  <a:t>	angle with the </a:t>
                </a:r>
                <a:r>
                  <a:rPr lang="it-IT" sz="2000" dirty="0" err="1">
                    <a:solidFill>
                      <a:schemeClr val="bg1"/>
                    </a:solidFill>
                  </a:rPr>
                  <a:t>vertical</a:t>
                </a:r>
                <a:endParaRPr lang="it-IT" sz="2000" dirty="0">
                  <a:solidFill>
                    <a:schemeClr val="bg1"/>
                  </a:solidFill>
                </a:endParaRPr>
              </a:p>
              <a:p>
                <a:pPr marL="457200" indent="-457200">
                  <a:buFont typeface="+mj-lt"/>
                  <a:buAutoNum type="arabicParenR"/>
                </a:pPr>
                <a14:m>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𝑣</m:t>
                        </m:r>
                      </m:e>
                      <m:sub>
                        <m:r>
                          <m:rPr>
                            <m:sty m:val="p"/>
                          </m:rPr>
                          <a:rPr lang="it-IT" sz="2000" b="0" i="0" smtClean="0">
                            <a:solidFill>
                              <a:schemeClr val="bg1"/>
                            </a:solidFill>
                            <a:latin typeface="Cambria Math" panose="02040503050406030204" pitchFamily="18" charset="0"/>
                          </a:rPr>
                          <m:t>alt</m:t>
                        </m:r>
                        <m:r>
                          <a:rPr lang="it-IT" sz="2000" i="1">
                            <a:solidFill>
                              <a:schemeClr val="bg1"/>
                            </a:solidFill>
                            <a:latin typeface="Cambria Math" panose="02040503050406030204" pitchFamily="18" charset="0"/>
                          </a:rPr>
                          <m:t>,</m:t>
                        </m:r>
                        <m:r>
                          <a:rPr lang="it-IT" sz="2000" i="1">
                            <a:solidFill>
                              <a:schemeClr val="bg1"/>
                            </a:solidFill>
                            <a:latin typeface="Cambria Math" panose="02040503050406030204" pitchFamily="18" charset="0"/>
                          </a:rPr>
                          <m:t>𝑘</m:t>
                        </m:r>
                      </m:sub>
                    </m:sSub>
                  </m:oMath>
                </a14:m>
                <a:r>
                  <a:rPr lang="it-IT" sz="2000" dirty="0">
                    <a:solidFill>
                      <a:schemeClr val="bg1"/>
                    </a:solidFill>
                  </a:rPr>
                  <a:t>	ZM AWGN</a:t>
                </a:r>
              </a:p>
            </p:txBody>
          </p:sp>
        </mc:Choice>
        <mc:Fallback xmlns="">
          <p:sp>
            <p:nvSpPr>
              <p:cNvPr id="8" name="Segnaposto contenuto 2">
                <a:extLst>
                  <a:ext uri="{FF2B5EF4-FFF2-40B4-BE49-F238E27FC236}">
                    <a16:creationId xmlns:a16="http://schemas.microsoft.com/office/drawing/2014/main" id="{866DCD90-AB31-49D4-A4FF-FBD81C723155}"/>
                  </a:ext>
                </a:extLst>
              </p:cNvPr>
              <p:cNvSpPr txBox="1">
                <a:spLocks noRot="1" noChangeAspect="1" noMove="1" noResize="1" noEditPoints="1" noAdjustHandles="1" noChangeArrowheads="1" noChangeShapeType="1" noTextEdit="1"/>
              </p:cNvSpPr>
              <p:nvPr/>
            </p:nvSpPr>
            <p:spPr>
              <a:xfrm>
                <a:off x="6872288" y="1712369"/>
                <a:ext cx="5181600" cy="4351338"/>
              </a:xfrm>
              <a:prstGeom prst="rect">
                <a:avLst/>
              </a:prstGeom>
              <a:blipFill>
                <a:blip r:embed="rId3"/>
                <a:stretch>
                  <a:fillRect l="-1176" b="-6583"/>
                </a:stretch>
              </a:blipFill>
            </p:spPr>
            <p:txBody>
              <a:bodyPr/>
              <a:lstStyle/>
              <a:p>
                <a:r>
                  <a:rPr lang="en-GB">
                    <a:noFill/>
                  </a:rPr>
                  <a:t> </a:t>
                </a:r>
              </a:p>
            </p:txBody>
          </p:sp>
        </mc:Fallback>
      </mc:AlternateContent>
      <p:pic>
        <p:nvPicPr>
          <p:cNvPr id="9" name="Immagine 8" descr="Immagine che contiene aeroplano, scuro, notte, luce&#10;&#10;Descrizione generata automaticamente">
            <a:extLst>
              <a:ext uri="{FF2B5EF4-FFF2-40B4-BE49-F238E27FC236}">
                <a16:creationId xmlns:a16="http://schemas.microsoft.com/office/drawing/2014/main" id="{B212C9C8-BCF5-4735-83CC-CB1BE54F0230}"/>
              </a:ext>
            </a:extLst>
          </p:cNvPr>
          <p:cNvPicPr>
            <a:picLocks noChangeAspect="1"/>
          </p:cNvPicPr>
          <p:nvPr/>
        </p:nvPicPr>
        <p:blipFill rotWithShape="1">
          <a:blip r:embed="rId4">
            <a:extLst>
              <a:ext uri="{28A0092B-C50C-407E-A947-70E740481C1C}">
                <a14:useLocalDpi xmlns:a14="http://schemas.microsoft.com/office/drawing/2010/main" val="0"/>
              </a:ext>
            </a:extLst>
          </a:blip>
          <a:srcRect b="21448"/>
          <a:stretch/>
        </p:blipFill>
        <p:spPr>
          <a:xfrm flipH="1">
            <a:off x="834466" y="3246437"/>
            <a:ext cx="6248410" cy="3208364"/>
          </a:xfrm>
          <a:prstGeom prst="rect">
            <a:avLst/>
          </a:prstGeom>
        </p:spPr>
      </p:pic>
    </p:spTree>
    <p:extLst>
      <p:ext uri="{BB962C8B-B14F-4D97-AF65-F5344CB8AC3E}">
        <p14:creationId xmlns:p14="http://schemas.microsoft.com/office/powerpoint/2010/main" val="74873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9" name="Gruppo 8">
            <a:extLst>
              <a:ext uri="{FF2B5EF4-FFF2-40B4-BE49-F238E27FC236}">
                <a16:creationId xmlns:a16="http://schemas.microsoft.com/office/drawing/2014/main" id="{BD9AAEB1-3B26-4D72-AA10-4ECFDBA0CA97}"/>
              </a:ext>
            </a:extLst>
          </p:cNvPr>
          <p:cNvGrpSpPr/>
          <p:nvPr/>
        </p:nvGrpSpPr>
        <p:grpSpPr>
          <a:xfrm>
            <a:off x="4831700" y="3038996"/>
            <a:ext cx="2528599" cy="780008"/>
            <a:chOff x="4755645" y="3033713"/>
            <a:chExt cx="2669093" cy="780008"/>
          </a:xfrm>
        </p:grpSpPr>
        <p:sp>
          <p:nvSpPr>
            <p:cNvPr id="5" name="CasellaDiTesto 4">
              <a:extLst>
                <a:ext uri="{FF2B5EF4-FFF2-40B4-BE49-F238E27FC236}">
                  <a16:creationId xmlns:a16="http://schemas.microsoft.com/office/drawing/2014/main" id="{A0E7A3EC-0EF9-4BD6-BF44-D510834136ED}"/>
                </a:ext>
              </a:extLst>
            </p:cNvPr>
            <p:cNvSpPr txBox="1"/>
            <p:nvPr/>
          </p:nvSpPr>
          <p:spPr>
            <a:xfrm>
              <a:off x="4796964" y="3044280"/>
              <a:ext cx="2584362" cy="769441"/>
            </a:xfrm>
            <a:prstGeom prst="rect">
              <a:avLst/>
            </a:prstGeom>
            <a:noFill/>
          </p:spPr>
          <p:txBody>
            <a:bodyPr wrap="none" rtlCol="0">
              <a:spAutoFit/>
            </a:bodyPr>
            <a:lstStyle/>
            <a:p>
              <a:pPr algn="ctr"/>
              <a:r>
                <a:rPr lang="it-IT" sz="4400" dirty="0">
                  <a:solidFill>
                    <a:schemeClr val="bg1"/>
                  </a:solidFill>
                  <a:latin typeface="Garamond" panose="02020404030301010803" pitchFamily="18" charset="0"/>
                </a:rPr>
                <a:t>Case Study</a:t>
              </a:r>
            </a:p>
          </p:txBody>
        </p:sp>
        <p:cxnSp>
          <p:nvCxnSpPr>
            <p:cNvPr id="7" name="Connettore diritto 6">
              <a:extLst>
                <a:ext uri="{FF2B5EF4-FFF2-40B4-BE49-F238E27FC236}">
                  <a16:creationId xmlns:a16="http://schemas.microsoft.com/office/drawing/2014/main" id="{9D095C73-1CC4-435A-8C09-0022A119E4D6}"/>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148EC5D-709A-40EE-B9C0-8B0018299DA1}"/>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Segnaposto numero diapositiva 11">
            <a:extLst>
              <a:ext uri="{FF2B5EF4-FFF2-40B4-BE49-F238E27FC236}">
                <a16:creationId xmlns:a16="http://schemas.microsoft.com/office/drawing/2014/main" id="{8F69F831-DBAD-4D4C-B016-ECE1DE7C77E7}"/>
              </a:ext>
            </a:extLst>
          </p:cNvPr>
          <p:cNvSpPr>
            <a:spLocks noGrp="1"/>
          </p:cNvSpPr>
          <p:nvPr>
            <p:ph type="sldNum" sz="quarter" idx="12"/>
          </p:nvPr>
        </p:nvSpPr>
        <p:spPr/>
        <p:txBody>
          <a:bodyPr/>
          <a:lstStyle/>
          <a:p>
            <a:fld id="{DABCF107-DE6B-47E1-9D5C-4C7601200B0D}" type="slidenum">
              <a:rPr lang="it-IT" smtClean="0"/>
              <a:t>3</a:t>
            </a:fld>
            <a:endParaRPr lang="it-IT"/>
          </a:p>
        </p:txBody>
      </p:sp>
    </p:spTree>
    <p:extLst>
      <p:ext uri="{BB962C8B-B14F-4D97-AF65-F5344CB8AC3E}">
        <p14:creationId xmlns:p14="http://schemas.microsoft.com/office/powerpoint/2010/main" val="3730598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36EBC19A-6CAF-4B1C-BD7A-49E1AEF25DD0}"/>
              </a:ext>
            </a:extLst>
          </p:cNvPr>
          <p:cNvGrpSpPr/>
          <p:nvPr/>
        </p:nvGrpSpPr>
        <p:grpSpPr>
          <a:xfrm>
            <a:off x="4479264" y="3038996"/>
            <a:ext cx="3233471" cy="780008"/>
            <a:chOff x="4753782" y="3033713"/>
            <a:chExt cx="2670956" cy="780008"/>
          </a:xfrm>
        </p:grpSpPr>
        <p:sp>
          <p:nvSpPr>
            <p:cNvPr id="10" name="CasellaDiTesto 9">
              <a:extLst>
                <a:ext uri="{FF2B5EF4-FFF2-40B4-BE49-F238E27FC236}">
                  <a16:creationId xmlns:a16="http://schemas.microsoft.com/office/drawing/2014/main" id="{F14AE647-8EA7-4557-A734-F8601E1FF9B1}"/>
                </a:ext>
              </a:extLst>
            </p:cNvPr>
            <p:cNvSpPr txBox="1"/>
            <p:nvPr/>
          </p:nvSpPr>
          <p:spPr>
            <a:xfrm>
              <a:off x="4753782" y="3044280"/>
              <a:ext cx="2670726" cy="769441"/>
            </a:xfrm>
            <a:prstGeom prst="rect">
              <a:avLst/>
            </a:prstGeom>
            <a:noFill/>
          </p:spPr>
          <p:txBody>
            <a:bodyPr wrap="none" rtlCol="0">
              <a:spAutoFit/>
            </a:bodyPr>
            <a:lstStyle/>
            <a:p>
              <a:pPr algn="ctr"/>
              <a:r>
                <a:rPr lang="it-IT" sz="4400" dirty="0" err="1">
                  <a:solidFill>
                    <a:schemeClr val="bg1"/>
                  </a:solidFill>
                  <a:latin typeface="Garamond" panose="02020404030301010803" pitchFamily="18" charset="0"/>
                </a:rPr>
                <a:t>Kalman</a:t>
              </a:r>
              <a:r>
                <a:rPr lang="it-IT" sz="4400" dirty="0">
                  <a:solidFill>
                    <a:schemeClr val="bg1"/>
                  </a:solidFill>
                  <a:latin typeface="Garamond" panose="02020404030301010803" pitchFamily="18" charset="0"/>
                </a:rPr>
                <a:t> Filter</a:t>
              </a:r>
            </a:p>
          </p:txBody>
        </p:sp>
        <p:cxnSp>
          <p:nvCxnSpPr>
            <p:cNvPr id="11" name="Connettore diritto 10">
              <a:extLst>
                <a:ext uri="{FF2B5EF4-FFF2-40B4-BE49-F238E27FC236}">
                  <a16:creationId xmlns:a16="http://schemas.microsoft.com/office/drawing/2014/main" id="{81BEA530-F07A-40AF-BCC1-AD076DE686D2}"/>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1ECB7041-29B4-4CC3-832E-8A29B1054C56}"/>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83E44F27-24F0-433F-A968-2CFD988FDDDC}"/>
              </a:ext>
            </a:extLst>
          </p:cNvPr>
          <p:cNvSpPr>
            <a:spLocks noGrp="1"/>
          </p:cNvSpPr>
          <p:nvPr>
            <p:ph type="sldNum" sz="quarter" idx="12"/>
          </p:nvPr>
        </p:nvSpPr>
        <p:spPr/>
        <p:txBody>
          <a:bodyPr/>
          <a:lstStyle/>
          <a:p>
            <a:fld id="{DABCF107-DE6B-47E1-9D5C-4C7601200B0D}" type="slidenum">
              <a:rPr lang="it-IT" smtClean="0"/>
              <a:t>30</a:t>
            </a:fld>
            <a:endParaRPr lang="it-IT"/>
          </a:p>
        </p:txBody>
      </p:sp>
    </p:spTree>
    <p:extLst>
      <p:ext uri="{BB962C8B-B14F-4D97-AF65-F5344CB8AC3E}">
        <p14:creationId xmlns:p14="http://schemas.microsoft.com/office/powerpoint/2010/main" val="332480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Kalman</a:t>
            </a:r>
            <a:r>
              <a:rPr lang="it-IT" sz="4000" dirty="0">
                <a:solidFill>
                  <a:schemeClr val="accent4">
                    <a:lumMod val="50000"/>
                  </a:schemeClr>
                </a:solidFill>
              </a:rPr>
              <a:t> filters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solidFill>
                  <a:schemeClr val="tx1"/>
                </a:solidFill>
              </a:rPr>
              <a:t>Two </a:t>
            </a:r>
            <a:r>
              <a:rPr lang="it-IT" sz="2000" dirty="0" err="1">
                <a:solidFill>
                  <a:schemeClr val="tx1"/>
                </a:solidFill>
              </a:rPr>
              <a:t>different</a:t>
            </a:r>
            <a:r>
              <a:rPr lang="it-IT" sz="2000" dirty="0">
                <a:solidFill>
                  <a:schemeClr val="tx1"/>
                </a:solidFill>
              </a:rPr>
              <a:t> </a:t>
            </a:r>
            <a:r>
              <a:rPr lang="it-IT" sz="2000" dirty="0" err="1">
                <a:solidFill>
                  <a:schemeClr val="tx1"/>
                </a:solidFill>
              </a:rPr>
              <a:t>Kalman</a:t>
            </a:r>
            <a:r>
              <a:rPr lang="it-IT" sz="2000" dirty="0">
                <a:solidFill>
                  <a:schemeClr val="tx1"/>
                </a:solidFill>
              </a:rPr>
              <a:t> filters </a:t>
            </a:r>
            <a:r>
              <a:rPr lang="it-IT" sz="2000" dirty="0" err="1">
                <a:solidFill>
                  <a:schemeClr val="tx1"/>
                </a:solidFill>
              </a:rPr>
              <a:t>have</a:t>
            </a:r>
            <a:r>
              <a:rPr lang="it-IT" sz="2000" dirty="0">
                <a:solidFill>
                  <a:schemeClr val="tx1"/>
                </a:solidFill>
              </a:rPr>
              <a:t> </a:t>
            </a:r>
            <a:r>
              <a:rPr lang="it-IT" sz="2000" dirty="0" err="1">
                <a:solidFill>
                  <a:schemeClr val="tx1"/>
                </a:solidFill>
              </a:rPr>
              <a:t>been</a:t>
            </a:r>
            <a:r>
              <a:rPr lang="it-IT" sz="2000" dirty="0">
                <a:solidFill>
                  <a:schemeClr val="tx1"/>
                </a:solidFill>
              </a:rPr>
              <a:t> </a:t>
            </a:r>
            <a:r>
              <a:rPr lang="it-IT" sz="2000" dirty="0" err="1">
                <a:solidFill>
                  <a:schemeClr val="tx1"/>
                </a:solidFill>
              </a:rPr>
              <a:t>developed</a:t>
            </a:r>
            <a:r>
              <a:rPr lang="it-IT" sz="2000" dirty="0">
                <a:solidFill>
                  <a:schemeClr val="tx1"/>
                </a:solidFill>
              </a:rPr>
              <a:t>:</a:t>
            </a:r>
          </a:p>
          <a:p>
            <a:pPr marL="457200" indent="-457200">
              <a:buFont typeface="+mj-lt"/>
              <a:buAutoNum type="arabicPeriod"/>
            </a:pPr>
            <a:r>
              <a:rPr lang="it-IT" sz="2000" b="1" dirty="0" err="1"/>
              <a:t>my_navigation_filter_adaptive</a:t>
            </a:r>
            <a:r>
              <a:rPr lang="it-IT" sz="2000" dirty="0"/>
              <a:t>: the </a:t>
            </a:r>
            <a:r>
              <a:rPr lang="it-IT" sz="2000" dirty="0" err="1"/>
              <a:t>main</a:t>
            </a:r>
            <a:r>
              <a:rPr lang="it-IT" sz="2000" dirty="0"/>
              <a:t> filter </a:t>
            </a:r>
            <a:r>
              <a:rPr lang="it-IT" sz="2000" dirty="0" err="1"/>
              <a:t>used</a:t>
            </a:r>
            <a:r>
              <a:rPr lang="it-IT" sz="2000" dirty="0"/>
              <a:t> for the </a:t>
            </a:r>
            <a:r>
              <a:rPr lang="it-IT" sz="2000" dirty="0" err="1"/>
              <a:t>navigation</a:t>
            </a:r>
            <a:r>
              <a:rPr lang="it-IT" sz="2000" dirty="0"/>
              <a:t> of the drone. </a:t>
            </a:r>
            <a:r>
              <a:rPr lang="it-IT" sz="2000" dirty="0" err="1"/>
              <a:t>It</a:t>
            </a:r>
            <a:r>
              <a:rPr lang="it-IT" sz="2000" dirty="0"/>
              <a:t> </a:t>
            </a:r>
            <a:r>
              <a:rPr lang="it-IT" sz="2000" dirty="0" err="1"/>
              <a:t>is</a:t>
            </a:r>
            <a:r>
              <a:rPr lang="it-IT" sz="2000" dirty="0"/>
              <a:t> </a:t>
            </a:r>
            <a:r>
              <a:rPr lang="it-IT" sz="2000" dirty="0" err="1"/>
              <a:t>composed</a:t>
            </a:r>
            <a:r>
              <a:rPr lang="it-IT" sz="2000" dirty="0"/>
              <a:t> of </a:t>
            </a:r>
            <a:r>
              <a:rPr lang="it-IT" sz="2000" dirty="0" err="1"/>
              <a:t>two</a:t>
            </a:r>
            <a:r>
              <a:rPr lang="it-IT" sz="2000" dirty="0"/>
              <a:t> </a:t>
            </a:r>
            <a:r>
              <a:rPr lang="it-IT" sz="2000" dirty="0" err="1"/>
              <a:t>separates</a:t>
            </a:r>
            <a:r>
              <a:rPr lang="it-IT" sz="2000" dirty="0"/>
              <a:t> </a:t>
            </a:r>
            <a:r>
              <a:rPr lang="it-IT" sz="2000" dirty="0" err="1"/>
              <a:t>modules</a:t>
            </a:r>
            <a:r>
              <a:rPr lang="it-IT" sz="2000" dirty="0"/>
              <a:t>: one </a:t>
            </a:r>
            <a:r>
              <a:rPr lang="it-IT" sz="2000" dirty="0" err="1"/>
              <a:t>main</a:t>
            </a:r>
            <a:r>
              <a:rPr lang="it-IT" sz="2000" dirty="0"/>
              <a:t> </a:t>
            </a:r>
            <a:r>
              <a:rPr lang="it-IT" sz="2000" dirty="0" err="1"/>
              <a:t>module</a:t>
            </a:r>
            <a:r>
              <a:rPr lang="it-IT" sz="2000" dirty="0"/>
              <a:t> </a:t>
            </a:r>
            <a:r>
              <a:rPr lang="it-IT" sz="2000" dirty="0" err="1"/>
              <a:t>used</a:t>
            </a:r>
            <a:r>
              <a:rPr lang="it-IT" sz="2000" dirty="0"/>
              <a:t> </a:t>
            </a:r>
            <a:r>
              <a:rPr lang="it-IT" sz="2000" dirty="0" err="1"/>
              <a:t>exclusively</a:t>
            </a:r>
            <a:r>
              <a:rPr lang="it-IT" sz="2000" dirty="0"/>
              <a:t> for the </a:t>
            </a:r>
            <a:r>
              <a:rPr lang="it-IT" sz="2000" dirty="0" err="1"/>
              <a:t>navigation</a:t>
            </a:r>
            <a:r>
              <a:rPr lang="it-IT" sz="2000" dirty="0"/>
              <a:t> of the drone. The </a:t>
            </a:r>
            <a:r>
              <a:rPr lang="it-IT" sz="2000" dirty="0" err="1"/>
              <a:t>other</a:t>
            </a:r>
            <a:r>
              <a:rPr lang="it-IT" sz="2000" dirty="0"/>
              <a:t> </a:t>
            </a:r>
            <a:r>
              <a:rPr lang="it-IT" sz="2000" dirty="0" err="1"/>
              <a:t>module</a:t>
            </a:r>
            <a:r>
              <a:rPr lang="it-IT" sz="2000" dirty="0"/>
              <a:t> </a:t>
            </a:r>
            <a:r>
              <a:rPr lang="it-IT" sz="2000" dirty="0" err="1"/>
              <a:t>is</a:t>
            </a:r>
            <a:r>
              <a:rPr lang="it-IT" sz="2000" dirty="0"/>
              <a:t> </a:t>
            </a:r>
            <a:r>
              <a:rPr lang="it-IT" sz="2000" dirty="0" err="1"/>
              <a:t>used</a:t>
            </a:r>
            <a:r>
              <a:rPr lang="it-IT" sz="2000" dirty="0"/>
              <a:t> to </a:t>
            </a:r>
            <a:r>
              <a:rPr lang="it-IT" sz="2000" dirty="0" err="1"/>
              <a:t>deal</a:t>
            </a:r>
            <a:r>
              <a:rPr lang="it-IT" sz="2000" dirty="0"/>
              <a:t> with the </a:t>
            </a:r>
            <a:r>
              <a:rPr lang="it-IT" sz="2000" dirty="0" err="1"/>
              <a:t>unknown</a:t>
            </a:r>
            <a:r>
              <a:rPr lang="it-IT" sz="2000" dirty="0"/>
              <a:t> beacons position </a:t>
            </a:r>
            <a:r>
              <a:rPr lang="it-IT" sz="2000" dirty="0" err="1"/>
              <a:t>estimation</a:t>
            </a:r>
            <a:r>
              <a:rPr lang="it-IT" sz="2000" dirty="0"/>
              <a:t>, </a:t>
            </a:r>
            <a:r>
              <a:rPr lang="it-IT" sz="2000" dirty="0" err="1"/>
              <a:t>it</a:t>
            </a:r>
            <a:r>
              <a:rPr lang="it-IT" sz="2000" dirty="0"/>
              <a:t> </a:t>
            </a:r>
            <a:r>
              <a:rPr lang="it-IT" sz="2000" dirty="0" err="1"/>
              <a:t>has</a:t>
            </a:r>
            <a:r>
              <a:rPr lang="it-IT" sz="2000" dirty="0"/>
              <a:t> </a:t>
            </a:r>
            <a:r>
              <a:rPr lang="it-IT" sz="2000" dirty="0" err="1"/>
              <a:t>thus</a:t>
            </a:r>
            <a:r>
              <a:rPr lang="it-IT" sz="2000" dirty="0"/>
              <a:t> a state of </a:t>
            </a:r>
            <a:r>
              <a:rPr lang="it-IT" sz="2000" dirty="0" err="1"/>
              <a:t>variable</a:t>
            </a:r>
            <a:r>
              <a:rPr lang="it-IT" sz="2000" dirty="0"/>
              <a:t> </a:t>
            </a:r>
            <a:r>
              <a:rPr lang="it-IT" sz="2000" dirty="0" err="1"/>
              <a:t>dimension</a:t>
            </a:r>
            <a:r>
              <a:rPr lang="it-IT" sz="2000" dirty="0"/>
              <a:t> (</a:t>
            </a:r>
            <a:r>
              <a:rPr lang="it-IT" sz="2000" dirty="0" err="1"/>
              <a:t>it</a:t>
            </a:r>
            <a:r>
              <a:rPr lang="it-IT" sz="2000" dirty="0"/>
              <a:t> </a:t>
            </a:r>
            <a:r>
              <a:rPr lang="it-IT" sz="2000" dirty="0" err="1"/>
              <a:t>depends</a:t>
            </a:r>
            <a:r>
              <a:rPr lang="it-IT" sz="2000" dirty="0"/>
              <a:t> on the </a:t>
            </a:r>
            <a:r>
              <a:rPr lang="it-IT" sz="2000" dirty="0" err="1"/>
              <a:t>number</a:t>
            </a:r>
            <a:r>
              <a:rPr lang="it-IT" sz="2000" dirty="0"/>
              <a:t> of </a:t>
            </a:r>
            <a:r>
              <a:rPr lang="it-IT" sz="2000" dirty="0" err="1"/>
              <a:t>different</a:t>
            </a:r>
            <a:r>
              <a:rPr lang="it-IT" sz="2000" dirty="0"/>
              <a:t> anchors </a:t>
            </a:r>
            <a:r>
              <a:rPr lang="it-IT" sz="2000" dirty="0" err="1"/>
              <a:t>detected</a:t>
            </a:r>
            <a:r>
              <a:rPr lang="it-IT" sz="2000" dirty="0"/>
              <a:t>) </a:t>
            </a:r>
            <a:r>
              <a:rPr lang="it-IT" sz="2000" dirty="0" err="1"/>
              <a:t>that</a:t>
            </a:r>
            <a:r>
              <a:rPr lang="it-IT" sz="2000" dirty="0"/>
              <a:t> </a:t>
            </a:r>
            <a:r>
              <a:rPr lang="it-IT" sz="2000" dirty="0" err="1"/>
              <a:t>includes</a:t>
            </a:r>
            <a:r>
              <a:rPr lang="it-IT" sz="2000" dirty="0"/>
              <a:t> the </a:t>
            </a:r>
            <a:r>
              <a:rPr lang="it-IT" sz="2000" dirty="0" err="1"/>
              <a:t>coordinates</a:t>
            </a:r>
            <a:r>
              <a:rPr lang="it-IT" sz="2000" dirty="0"/>
              <a:t> of the </a:t>
            </a:r>
            <a:r>
              <a:rPr lang="it-IT" sz="2000" dirty="0" err="1"/>
              <a:t>unknown</a:t>
            </a:r>
            <a:r>
              <a:rPr lang="it-IT" sz="2000" dirty="0"/>
              <a:t> anchors and the </a:t>
            </a:r>
            <a:r>
              <a:rPr lang="it-IT" sz="2000" dirty="0" err="1"/>
              <a:t>square</a:t>
            </a:r>
            <a:r>
              <a:rPr lang="it-IT" sz="2000" dirty="0"/>
              <a:t> sum of the </a:t>
            </a:r>
            <a:r>
              <a:rPr lang="it-IT" sz="2000" dirty="0" err="1"/>
              <a:t>coordinates</a:t>
            </a:r>
            <a:r>
              <a:rPr lang="it-IT" sz="2000" dirty="0"/>
              <a:t> (4 </a:t>
            </a:r>
            <a:r>
              <a:rPr lang="it-IT" sz="2000" dirty="0" err="1"/>
              <a:t>scalars</a:t>
            </a:r>
            <a:r>
              <a:rPr lang="it-IT" sz="2000" dirty="0"/>
              <a:t> per anchor).</a:t>
            </a:r>
          </a:p>
          <a:p>
            <a:pPr marL="457200" indent="-457200">
              <a:buFont typeface="+mj-lt"/>
              <a:buAutoNum type="arabicPeriod"/>
            </a:pPr>
            <a:r>
              <a:rPr lang="it-IT" sz="2000" b="1" dirty="0" err="1">
                <a:solidFill>
                  <a:schemeClr val="tx1"/>
                </a:solidFill>
              </a:rPr>
              <a:t>detect_marker</a:t>
            </a:r>
            <a:r>
              <a:rPr lang="it-IT" sz="2000" dirty="0">
                <a:solidFill>
                  <a:schemeClr val="tx1"/>
                </a:solidFill>
              </a:rPr>
              <a:t>: </a:t>
            </a:r>
            <a:r>
              <a:rPr lang="it-IT" sz="2000" dirty="0" err="1">
                <a:solidFill>
                  <a:schemeClr val="tx1"/>
                </a:solidFill>
              </a:rPr>
              <a:t>this</a:t>
            </a:r>
            <a:r>
              <a:rPr lang="it-IT" sz="2000" dirty="0">
                <a:solidFill>
                  <a:schemeClr val="tx1"/>
                </a:solidFill>
              </a:rPr>
              <a:t> </a:t>
            </a:r>
            <a:r>
              <a:rPr lang="it-IT" sz="2000" dirty="0" err="1">
                <a:solidFill>
                  <a:schemeClr val="tx1"/>
                </a:solidFill>
              </a:rPr>
              <a:t>smaller</a:t>
            </a:r>
            <a:r>
              <a:rPr lang="it-IT" sz="2000" dirty="0">
                <a:solidFill>
                  <a:schemeClr val="tx1"/>
                </a:solidFill>
              </a:rPr>
              <a:t> </a:t>
            </a:r>
            <a:r>
              <a:rPr lang="it-IT" sz="2000" dirty="0" err="1">
                <a:solidFill>
                  <a:schemeClr val="tx1"/>
                </a:solidFill>
              </a:rPr>
              <a:t>Kalman</a:t>
            </a:r>
            <a:r>
              <a:rPr lang="it-IT" sz="2000" dirty="0">
                <a:solidFill>
                  <a:schemeClr val="tx1"/>
                </a:solidFill>
              </a:rPr>
              <a:t> filter </a:t>
            </a:r>
            <a:r>
              <a:rPr lang="it-IT" sz="2000" dirty="0" err="1">
                <a:solidFill>
                  <a:schemeClr val="tx1"/>
                </a:solidFill>
              </a:rPr>
              <a:t>is</a:t>
            </a:r>
            <a:r>
              <a:rPr lang="it-IT" sz="2000" dirty="0">
                <a:solidFill>
                  <a:schemeClr val="tx1"/>
                </a:solidFill>
              </a:rPr>
              <a:t> </a:t>
            </a:r>
            <a:r>
              <a:rPr lang="it-IT" sz="2000" dirty="0" err="1">
                <a:solidFill>
                  <a:schemeClr val="tx1"/>
                </a:solidFill>
              </a:rPr>
              <a:t>used</a:t>
            </a:r>
            <a:r>
              <a:rPr lang="it-IT" sz="2000" dirty="0">
                <a:solidFill>
                  <a:schemeClr val="tx1"/>
                </a:solidFill>
              </a:rPr>
              <a:t> to estimate the position of the </a:t>
            </a:r>
            <a:r>
              <a:rPr lang="it-IT" sz="2000" dirty="0" err="1">
                <a:solidFill>
                  <a:schemeClr val="tx1"/>
                </a:solidFill>
              </a:rPr>
              <a:t>unknown</a:t>
            </a:r>
            <a:r>
              <a:rPr lang="it-IT" sz="2000" dirty="0">
                <a:solidFill>
                  <a:schemeClr val="tx1"/>
                </a:solidFill>
              </a:rPr>
              <a:t> markers </a:t>
            </a:r>
            <a:r>
              <a:rPr lang="it-IT" sz="2000" dirty="0" err="1">
                <a:solidFill>
                  <a:schemeClr val="tx1"/>
                </a:solidFill>
              </a:rPr>
              <a:t>representing</a:t>
            </a:r>
            <a:r>
              <a:rPr lang="it-IT" sz="2000" dirty="0">
                <a:solidFill>
                  <a:schemeClr val="tx1"/>
                </a:solidFill>
              </a:rPr>
              <a:t> the mission </a:t>
            </a:r>
            <a:r>
              <a:rPr lang="it-IT" sz="2000" dirty="0" err="1">
                <a:solidFill>
                  <a:schemeClr val="tx1"/>
                </a:solidFill>
              </a:rPr>
              <a:t>objective</a:t>
            </a:r>
            <a:r>
              <a:rPr lang="it-IT" sz="2000" dirty="0">
                <a:solidFill>
                  <a:schemeClr val="tx1"/>
                </a:solidFill>
              </a:rPr>
              <a:t>(s). </a:t>
            </a:r>
            <a:r>
              <a:rPr lang="it-IT" sz="2000" dirty="0" err="1">
                <a:solidFill>
                  <a:schemeClr val="tx1"/>
                </a:solidFill>
              </a:rPr>
              <a:t>This</a:t>
            </a:r>
            <a:r>
              <a:rPr lang="it-IT" sz="2000" dirty="0">
                <a:solidFill>
                  <a:schemeClr val="tx1"/>
                </a:solidFill>
              </a:rPr>
              <a:t> </a:t>
            </a:r>
            <a:r>
              <a:rPr lang="it-IT" sz="2000" dirty="0" err="1">
                <a:solidFill>
                  <a:schemeClr val="tx1"/>
                </a:solidFill>
              </a:rPr>
              <a:t>is</a:t>
            </a:r>
            <a:r>
              <a:rPr lang="it-IT" sz="2000" dirty="0">
                <a:solidFill>
                  <a:schemeClr val="tx1"/>
                </a:solidFill>
              </a:rPr>
              <a:t> </a:t>
            </a:r>
            <a:r>
              <a:rPr lang="it-IT" sz="2000" dirty="0" err="1">
                <a:solidFill>
                  <a:schemeClr val="tx1"/>
                </a:solidFill>
              </a:rPr>
              <a:t>described</a:t>
            </a:r>
            <a:r>
              <a:rPr lang="it-IT" sz="2000" dirty="0">
                <a:solidFill>
                  <a:schemeClr val="tx1"/>
                </a:solidFill>
              </a:rPr>
              <a:t> more in </a:t>
            </a:r>
            <a:r>
              <a:rPr lang="it-IT" sz="2000" dirty="0" err="1">
                <a:solidFill>
                  <a:schemeClr val="tx1"/>
                </a:solidFill>
              </a:rPr>
              <a:t>detail</a:t>
            </a:r>
            <a:r>
              <a:rPr lang="it-IT" sz="2000" dirty="0">
                <a:solidFill>
                  <a:schemeClr val="tx1"/>
                </a:solidFill>
              </a:rPr>
              <a:t> in the ‘‘</a:t>
            </a:r>
            <a:r>
              <a:rPr lang="it-IT" sz="2000" dirty="0" err="1">
                <a:solidFill>
                  <a:schemeClr val="tx1"/>
                </a:solidFill>
              </a:rPr>
              <a:t>Unstructured</a:t>
            </a:r>
            <a:r>
              <a:rPr lang="it-IT" sz="2000" dirty="0">
                <a:solidFill>
                  <a:schemeClr val="tx1"/>
                </a:solidFill>
              </a:rPr>
              <a:t> Environment </a:t>
            </a:r>
            <a:r>
              <a:rPr lang="it-IT" sz="2000" dirty="0" err="1">
                <a:solidFill>
                  <a:schemeClr val="tx1"/>
                </a:solidFill>
              </a:rPr>
              <a:t>Detection</a:t>
            </a:r>
            <a:r>
              <a:rPr lang="it-IT" sz="2000" dirty="0">
                <a:solidFill>
                  <a:schemeClr val="tx1"/>
                </a:solidFill>
              </a:rPr>
              <a:t> </a:t>
            </a:r>
            <a:r>
              <a:rPr lang="it-IT" sz="2000" dirty="0" err="1">
                <a:solidFill>
                  <a:schemeClr val="tx1"/>
                </a:solidFill>
              </a:rPr>
              <a:t>Section</a:t>
            </a:r>
            <a:r>
              <a:rPr lang="it-IT" sz="2000" dirty="0">
                <a:solidFill>
                  <a:schemeClr val="tx1"/>
                </a:solidFill>
              </a:rPr>
              <a:t>’’. </a:t>
            </a:r>
            <a:r>
              <a:rPr lang="it-IT" sz="2000" dirty="0" err="1">
                <a:solidFill>
                  <a:schemeClr val="tx1"/>
                </a:solidFill>
              </a:rPr>
              <a:t>It</a:t>
            </a:r>
            <a:r>
              <a:rPr lang="it-IT" sz="2000" dirty="0">
                <a:solidFill>
                  <a:schemeClr val="tx1"/>
                </a:solidFill>
              </a:rPr>
              <a:t> </a:t>
            </a:r>
            <a:r>
              <a:rPr lang="it-IT" sz="2000" dirty="0" err="1">
                <a:solidFill>
                  <a:schemeClr val="tx1"/>
                </a:solidFill>
              </a:rPr>
              <a:t>has</a:t>
            </a:r>
            <a:r>
              <a:rPr lang="it-IT" sz="2000" dirty="0">
                <a:solidFill>
                  <a:schemeClr val="tx1"/>
                </a:solidFill>
              </a:rPr>
              <a:t> </a:t>
            </a:r>
            <a:r>
              <a:rPr lang="it-IT" sz="2000" dirty="0" err="1">
                <a:solidFill>
                  <a:schemeClr val="tx1"/>
                </a:solidFill>
              </a:rPr>
              <a:t>as</a:t>
            </a:r>
            <a:r>
              <a:rPr lang="it-IT" sz="2000" dirty="0">
                <a:solidFill>
                  <a:schemeClr val="tx1"/>
                </a:solidFill>
              </a:rPr>
              <a:t> inputs the vision </a:t>
            </a:r>
            <a:r>
              <a:rPr lang="it-IT" sz="2000" dirty="0" err="1">
                <a:solidFill>
                  <a:schemeClr val="tx1"/>
                </a:solidFill>
              </a:rPr>
              <a:t>sensor</a:t>
            </a:r>
            <a:r>
              <a:rPr lang="it-IT" sz="2000" dirty="0">
                <a:solidFill>
                  <a:schemeClr val="tx1"/>
                </a:solidFill>
              </a:rPr>
              <a:t> </a:t>
            </a:r>
            <a:r>
              <a:rPr lang="it-IT" sz="2000" dirty="0" err="1">
                <a:solidFill>
                  <a:schemeClr val="tx1"/>
                </a:solidFill>
              </a:rPr>
              <a:t>measurements</a:t>
            </a:r>
            <a:r>
              <a:rPr lang="it-IT" sz="2000" dirty="0">
                <a:solidFill>
                  <a:schemeClr val="tx1"/>
                </a:solidFill>
              </a:rPr>
              <a:t> and the drone pose; </a:t>
            </a:r>
            <a:r>
              <a:rPr lang="it-IT" sz="2000" dirty="0" err="1">
                <a:solidFill>
                  <a:schemeClr val="tx1"/>
                </a:solidFill>
              </a:rPr>
              <a:t>its</a:t>
            </a:r>
            <a:r>
              <a:rPr lang="it-IT" sz="2000" dirty="0">
                <a:solidFill>
                  <a:schemeClr val="tx1"/>
                </a:solidFill>
              </a:rPr>
              <a:t> outputs are the marker position, </a:t>
            </a:r>
            <a:r>
              <a:rPr lang="it-IT" sz="2000" dirty="0" err="1">
                <a:solidFill>
                  <a:schemeClr val="tx1"/>
                </a:solidFill>
              </a:rPr>
              <a:t>orientation</a:t>
            </a:r>
            <a:r>
              <a:rPr lang="it-IT" sz="2000" dirty="0">
                <a:solidFill>
                  <a:schemeClr val="tx1"/>
                </a:solidFill>
              </a:rPr>
              <a:t> and </a:t>
            </a:r>
            <a:r>
              <a:rPr lang="it-IT" sz="2000" dirty="0" err="1">
                <a:solidFill>
                  <a:schemeClr val="tx1"/>
                </a:solidFill>
              </a:rPr>
              <a:t>velocity</a:t>
            </a:r>
            <a:r>
              <a:rPr lang="it-IT" sz="2000" dirty="0">
                <a:solidFill>
                  <a:schemeClr val="tx1"/>
                </a:solidFill>
              </a:rPr>
              <a:t>.</a:t>
            </a:r>
          </a:p>
          <a:p>
            <a:pPr marL="457200" indent="-457200">
              <a:buFont typeface="+mj-lt"/>
              <a:buAutoNum type="arabicPeriod"/>
            </a:pPr>
            <a:endParaRPr lang="it-IT" sz="2000" dirty="0"/>
          </a:p>
          <a:p>
            <a:pPr marL="0" indent="0">
              <a:buNone/>
            </a:pPr>
            <a:r>
              <a:rPr lang="it-IT" sz="2000" dirty="0">
                <a:solidFill>
                  <a:schemeClr val="tx1"/>
                </a:solidFill>
              </a:rPr>
              <a:t>The </a:t>
            </a:r>
            <a:r>
              <a:rPr lang="it-IT" sz="2000" dirty="0" err="1">
                <a:solidFill>
                  <a:schemeClr val="tx1"/>
                </a:solidFill>
              </a:rPr>
              <a:t>Kalman</a:t>
            </a:r>
            <a:r>
              <a:rPr lang="it-IT" sz="2000" dirty="0">
                <a:solidFill>
                  <a:schemeClr val="tx1"/>
                </a:solidFill>
              </a:rPr>
              <a:t> filter </a:t>
            </a:r>
            <a:r>
              <a:rPr lang="it-IT" sz="2000" dirty="0" err="1">
                <a:solidFill>
                  <a:schemeClr val="tx1"/>
                </a:solidFill>
              </a:rPr>
              <a:t>description</a:t>
            </a:r>
            <a:r>
              <a:rPr lang="it-IT" sz="2000" dirty="0">
                <a:solidFill>
                  <a:schemeClr val="tx1"/>
                </a:solidFill>
              </a:rPr>
              <a:t> </a:t>
            </a:r>
            <a:r>
              <a:rPr lang="it-IT" sz="2000" dirty="0" err="1">
                <a:solidFill>
                  <a:schemeClr val="tx1"/>
                </a:solidFill>
              </a:rPr>
              <a:t>will</a:t>
            </a:r>
            <a:r>
              <a:rPr lang="it-IT" sz="2000" dirty="0">
                <a:solidFill>
                  <a:schemeClr val="tx1"/>
                </a:solidFill>
              </a:rPr>
              <a:t> start with the </a:t>
            </a:r>
            <a:r>
              <a:rPr lang="it-IT" sz="2000" dirty="0" err="1">
                <a:solidFill>
                  <a:schemeClr val="tx1"/>
                </a:solidFill>
              </a:rPr>
              <a:t>description</a:t>
            </a:r>
            <a:r>
              <a:rPr lang="it-IT" sz="2000" dirty="0">
                <a:solidFill>
                  <a:schemeClr val="tx1"/>
                </a:solidFill>
              </a:rPr>
              <a:t> of </a:t>
            </a:r>
            <a:r>
              <a:rPr lang="it-IT" sz="2000" b="1" dirty="0" err="1"/>
              <a:t>my_navigation_filter_adaptive</a:t>
            </a:r>
            <a:r>
              <a:rPr lang="it-IT" sz="2000" dirty="0"/>
              <a:t>.</a:t>
            </a:r>
            <a:endParaRPr lang="it-IT" sz="2000" dirty="0">
              <a:solidFill>
                <a:schemeClr val="tx1"/>
              </a:solidFill>
            </a:endParaRPr>
          </a:p>
        </p:txBody>
      </p:sp>
    </p:spTree>
    <p:extLst>
      <p:ext uri="{BB962C8B-B14F-4D97-AF65-F5344CB8AC3E}">
        <p14:creationId xmlns:p14="http://schemas.microsoft.com/office/powerpoint/2010/main" val="1976007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Nominal</a:t>
            </a:r>
            <a:r>
              <a:rPr lang="it-IT" sz="4000" dirty="0">
                <a:solidFill>
                  <a:schemeClr val="accent4">
                    <a:lumMod val="50000"/>
                  </a:schemeClr>
                </a:solidFill>
              </a:rPr>
              <a:t> State </a:t>
            </a:r>
            <a:r>
              <a:rPr lang="it-IT" sz="4000" dirty="0" err="1">
                <a:solidFill>
                  <a:schemeClr val="accent4">
                    <a:lumMod val="50000"/>
                  </a:schemeClr>
                </a:solidFill>
              </a:rPr>
              <a:t>Vector</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b="1" dirty="0">
                    <a:solidFill>
                      <a:schemeClr val="tx1"/>
                    </a:solidFill>
                  </a:rPr>
                  <a:t>		</a:t>
                </a:r>
                <a:r>
                  <a:rPr lang="it-IT" sz="2000" b="1" dirty="0" err="1">
                    <a:solidFill>
                      <a:schemeClr val="tx1"/>
                    </a:solidFill>
                  </a:rPr>
                  <a:t>Nominal</a:t>
                </a:r>
                <a:r>
                  <a:rPr lang="it-IT" sz="2000" b="1" dirty="0">
                    <a:solidFill>
                      <a:schemeClr val="tx1"/>
                    </a:solidFill>
                  </a:rPr>
                  <a:t> state </a:t>
                </a:r>
                <a:r>
                  <a:rPr lang="it-IT" sz="2000" b="1" dirty="0" err="1">
                    <a:solidFill>
                      <a:schemeClr val="tx1"/>
                    </a:solidFill>
                  </a:rPr>
                  <a:t>vector</a:t>
                </a:r>
                <a:r>
                  <a:rPr lang="it-IT" sz="2000" b="0" dirty="0">
                    <a:solidFill>
                      <a:schemeClr val="tx1"/>
                    </a:solidFill>
                  </a:rPr>
                  <a:t>			</a:t>
                </a:r>
                <a14:m>
                  <m:oMath xmlns:m="http://schemas.openxmlformats.org/officeDocument/2006/math">
                    <m:r>
                      <a:rPr lang="it-IT" sz="2000">
                        <a:solidFill>
                          <a:schemeClr val="tx1"/>
                        </a:solidFill>
                        <a:latin typeface="Cambria Math" panose="02040503050406030204" pitchFamily="18" charset="0"/>
                      </a:rPr>
                      <m:t>	</m:t>
                    </m:r>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𝒙</m:t>
                        </m:r>
                      </m:e>
                      <m:sub>
                        <m:r>
                          <a:rPr lang="it-IT" sz="2000" b="0" i="1" smtClean="0">
                            <a:solidFill>
                              <a:schemeClr val="tx1"/>
                            </a:solidFill>
                            <a:latin typeface="Cambria Math" panose="02040503050406030204" pitchFamily="18" charset="0"/>
                          </a:rPr>
                          <m:t>𝑘</m:t>
                        </m:r>
                      </m:sub>
                    </m:sSub>
                    <m:r>
                      <a:rPr lang="it-IT" sz="2000" b="0" i="1" smtClean="0">
                        <a:solidFill>
                          <a:schemeClr val="tx1"/>
                        </a:solidFill>
                        <a:latin typeface="Cambria Math" panose="02040503050406030204" pitchFamily="18" charset="0"/>
                      </a:rPr>
                      <m:t>=</m:t>
                    </m:r>
                    <m:d>
                      <m:dPr>
                        <m:begChr m:val="["/>
                        <m:endChr m:val="]"/>
                        <m:ctrlPr>
                          <a:rPr lang="it-IT" sz="2000" i="1">
                            <a:solidFill>
                              <a:schemeClr val="tx1"/>
                            </a:solidFill>
                            <a:latin typeface="Cambria Math" panose="02040503050406030204" pitchFamily="18" charset="0"/>
                          </a:rPr>
                        </m:ctrlPr>
                      </m:dPr>
                      <m:e>
                        <m:eqArr>
                          <m:eqArrPr>
                            <m:ctrlPr>
                              <a:rPr lang="it-IT" sz="2000" i="1" smtClean="0">
                                <a:solidFill>
                                  <a:schemeClr val="tx1"/>
                                </a:solidFill>
                                <a:latin typeface="Cambria Math" panose="02040503050406030204" pitchFamily="18" charset="0"/>
                              </a:rPr>
                            </m:ctrlPr>
                          </m:eqArrPr>
                          <m:e>
                            <m:sSub>
                              <m:sSubPr>
                                <m:ctrlPr>
                                  <a:rPr lang="it-IT" sz="2000"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𝒒</m:t>
                                </m:r>
                              </m:e>
                              <m:sub>
                                <m:r>
                                  <a:rPr lang="it-IT" sz="2000" i="1">
                                    <a:solidFill>
                                      <a:schemeClr val="tx1"/>
                                    </a:solidFill>
                                    <a:latin typeface="Cambria Math" panose="02040503050406030204" pitchFamily="18" charset="0"/>
                                  </a:rPr>
                                  <m:t>𝑘</m:t>
                                </m:r>
                              </m:sub>
                            </m:sSub>
                          </m:e>
                          <m:e>
                            <m:sSub>
                              <m:sSubPr>
                                <m:ctrlPr>
                                  <a:rPr lang="it-IT" sz="2000"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𝝎</m:t>
                                </m:r>
                              </m:e>
                              <m:sub>
                                <m:r>
                                  <a:rPr lang="it-IT" sz="2000" b="0" i="1" smtClean="0">
                                    <a:solidFill>
                                      <a:schemeClr val="tx1"/>
                                    </a:solidFill>
                                    <a:latin typeface="Cambria Math" panose="02040503050406030204" pitchFamily="18" charset="0"/>
                                  </a:rPr>
                                  <m:t>𝑏</m:t>
                                </m:r>
                                <m:r>
                                  <a:rPr lang="it-IT" sz="2000" b="0" i="1" smtClean="0">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𝒂</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e>
                          <m:e>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𝒅</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e>
                          <m:e>
                            <m:sSubSup>
                              <m:sSubSupPr>
                                <m:ctrlPr>
                                  <a:rPr lang="it-IT" sz="2000" b="1" i="1" smtClean="0">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𝒑</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𝑛</m:t>
                                </m:r>
                              </m:sup>
                            </m:sSubSup>
                          </m:e>
                          <m:e>
                            <m:sSubSup>
                              <m:sSubSupPr>
                                <m:ctrlPr>
                                  <a:rPr lang="it-IT" sz="2000" b="1" i="1" smtClean="0">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𝒗</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𝑛</m:t>
                                </m:r>
                              </m:sup>
                            </m:sSubSup>
                          </m:e>
                          <m:e>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sub>
                            </m:sSub>
                          </m:e>
                        </m:eqArr>
                      </m:e>
                    </m:d>
                  </m:oMath>
                </a14:m>
                <a:endParaRPr lang="it-IT" sz="2000" dirty="0">
                  <a:solidFill>
                    <a:schemeClr val="tx1"/>
                  </a:solidFill>
                </a:endParaRPr>
              </a:p>
              <a:p>
                <a:pPr marL="0" indent="0">
                  <a:buNone/>
                </a:pPr>
                <a:endParaRPr lang="it-IT" sz="2000" dirty="0">
                  <a:solidFill>
                    <a:schemeClr val="tx1"/>
                  </a:solidFill>
                </a:endParaRPr>
              </a:p>
              <a:p>
                <a:pPr marL="0" indent="0">
                  <a:buNone/>
                </a:pPr>
                <a:r>
                  <a:rPr lang="it-IT" sz="2000" dirty="0">
                    <a:solidFill>
                      <a:schemeClr val="tx1"/>
                    </a:solidFill>
                  </a:rPr>
                  <a:t>With:	</a:t>
                </a: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rPr>
                          <m:t>𝒒</m:t>
                        </m:r>
                      </m:e>
                      <m:sub>
                        <m:r>
                          <a:rPr lang="it-IT" sz="2000" i="1">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orientation</a:t>
                </a:r>
                <a:r>
                  <a:rPr lang="it-IT" sz="2000" dirty="0">
                    <a:solidFill>
                      <a:schemeClr val="tx1"/>
                    </a:solidFill>
                  </a:rPr>
                  <a:t> in </a:t>
                </a:r>
                <a:r>
                  <a:rPr lang="it-IT" sz="2000" dirty="0" err="1">
                    <a:solidFill>
                      <a:schemeClr val="tx1"/>
                    </a:solidFill>
                  </a:rPr>
                  <a:t>quaternion</a:t>
                </a:r>
                <a:r>
                  <a:rPr lang="it-IT" sz="2000" dirty="0">
                    <a:solidFill>
                      <a:schemeClr val="tx1"/>
                    </a:solidFill>
                  </a:rPr>
                  <a:t> </a:t>
                </a:r>
                <a:r>
                  <a:rPr lang="it-IT" sz="2000" dirty="0" err="1">
                    <a:solidFill>
                      <a:schemeClr val="tx1"/>
                    </a:solidFill>
                  </a:rPr>
                  <a:t>form</a:t>
                </a:r>
                <a:r>
                  <a:rPr lang="it-IT" sz="2000" dirty="0">
                    <a:solidFill>
                      <a:schemeClr val="tx1"/>
                    </a:solidFill>
                  </a:rPr>
                  <a:t>		</a:t>
                </a:r>
                <a14:m>
                  <m:oMath xmlns:m="http://schemas.openxmlformats.org/officeDocument/2006/math">
                    <m:sSub>
                      <m:sSubPr>
                        <m:ctrlPr>
                          <a:rPr lang="it-IT" sz="200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𝝎</m:t>
                        </m:r>
                      </m:e>
                      <m:sub>
                        <m:r>
                          <a:rPr lang="it-IT" sz="2000" b="0" i="1" smtClean="0">
                            <a:solidFill>
                              <a:schemeClr val="tx1"/>
                            </a:solidFill>
                            <a:latin typeface="Cambria Math" panose="02040503050406030204" pitchFamily="18" charset="0"/>
                          </a:rPr>
                          <m:t>𝑏</m:t>
                        </m:r>
                        <m:r>
                          <a:rPr lang="it-IT" sz="2000" b="0" i="1" smtClean="0">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gyroscope</a:t>
                </a:r>
                <a:r>
                  <a:rPr lang="it-IT" sz="2000" dirty="0">
                    <a:solidFill>
                      <a:schemeClr val="tx1"/>
                    </a:solidFill>
                  </a:rPr>
                  <a:t> offset </a:t>
                </a:r>
                <a:r>
                  <a:rPr lang="it-IT" sz="2000" dirty="0" err="1">
                    <a:solidFill>
                      <a:schemeClr val="tx1"/>
                    </a:solidFill>
                  </a:rPr>
                  <a:t>vector</a:t>
                </a:r>
                <a:endParaRPr lang="it-IT" sz="2000" dirty="0">
                  <a:solidFill>
                    <a:schemeClr val="tx1"/>
                  </a:solidFill>
                </a:endParaRPr>
              </a:p>
              <a:p>
                <a:pPr marL="0" indent="0">
                  <a:buNone/>
                </a:pPr>
                <a:r>
                  <a:rPr lang="it-IT" sz="2000" b="1" dirty="0">
                    <a:solidFill>
                      <a:schemeClr val="tx1"/>
                    </a:solidFill>
                  </a:rPr>
                  <a:t>	</a:t>
                </a:r>
                <a14:m>
                  <m:oMath xmlns:m="http://schemas.openxmlformats.org/officeDocument/2006/math">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b="1" i="1">
                            <a:latin typeface="Cambria Math" panose="02040503050406030204" pitchFamily="18" charset="0"/>
                          </a:rPr>
                          <m:t>,</m:t>
                        </m:r>
                        <m:r>
                          <a:rPr lang="it-IT" sz="2000" i="1">
                            <a:latin typeface="Cambria Math" panose="02040503050406030204" pitchFamily="18" charset="0"/>
                          </a:rPr>
                          <m:t> </m:t>
                        </m:r>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oMath>
                </a14:m>
                <a:r>
                  <a:rPr lang="it-IT" sz="2000" dirty="0"/>
                  <a:t>	</a:t>
                </a:r>
                <a:r>
                  <a:rPr lang="it-IT" sz="2000" dirty="0" err="1"/>
                  <a:t>accelerometer</a:t>
                </a:r>
                <a:r>
                  <a:rPr lang="it-IT" sz="2000" dirty="0"/>
                  <a:t> </a:t>
                </a:r>
                <a:r>
                  <a:rPr lang="it-IT" sz="2000" dirty="0" err="1"/>
                  <a:t>bias</a:t>
                </a:r>
                <a:r>
                  <a:rPr lang="it-IT" sz="2000" dirty="0"/>
                  <a:t> </a:t>
                </a:r>
                <a:r>
                  <a:rPr lang="it-IT" sz="2000" dirty="0" err="1"/>
                  <a:t>vector</a:t>
                </a:r>
                <a:r>
                  <a:rPr lang="it-IT" sz="2000" dirty="0"/>
                  <a:t>			</a:t>
                </a:r>
                <a14:m>
                  <m:oMath xmlns:m="http://schemas.openxmlformats.org/officeDocument/2006/math">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𝒂</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oMath>
                </a14:m>
                <a:r>
                  <a:rPr lang="it-IT" sz="2000" dirty="0">
                    <a:solidFill>
                      <a:schemeClr val="tx1"/>
                    </a:solidFill>
                  </a:rPr>
                  <a:t> 	linear </a:t>
                </a:r>
                <a:r>
                  <a:rPr lang="it-IT" sz="2000" dirty="0" err="1">
                    <a:solidFill>
                      <a:schemeClr val="tx1"/>
                    </a:solidFill>
                  </a:rPr>
                  <a:t>acceleration</a:t>
                </a:r>
                <a:r>
                  <a:rPr lang="it-IT" sz="2000" dirty="0">
                    <a:solidFill>
                      <a:schemeClr val="tx1"/>
                    </a:solidFill>
                  </a:rPr>
                  <a:t> </a:t>
                </a:r>
                <a:r>
                  <a:rPr lang="it-IT" sz="2000" dirty="0" err="1">
                    <a:solidFill>
                      <a:schemeClr val="tx1"/>
                    </a:solidFill>
                  </a:rPr>
                  <a:t>vector</a:t>
                </a:r>
                <a:endParaRPr lang="it-IT" sz="2000" dirty="0"/>
              </a:p>
              <a:p>
                <a:pPr marL="0" indent="0">
                  <a:buNone/>
                </a:pPr>
                <a:r>
                  <a:rPr lang="it-IT" sz="2000" dirty="0">
                    <a:solidFill>
                      <a:schemeClr val="tx1"/>
                    </a:solidFill>
                  </a:rPr>
                  <a:t>	</a:t>
                </a:r>
                <a14:m>
                  <m:oMath xmlns:m="http://schemas.openxmlformats.org/officeDocument/2006/math">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𝒅</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oMath>
                </a14:m>
                <a:r>
                  <a:rPr lang="it-IT" sz="2000" dirty="0">
                    <a:solidFill>
                      <a:schemeClr val="tx1"/>
                    </a:solidFill>
                  </a:rPr>
                  <a:t>	</a:t>
                </a:r>
                <a:r>
                  <a:rPr lang="it-IT" sz="2000" dirty="0" err="1">
                    <a:solidFill>
                      <a:schemeClr val="tx1"/>
                    </a:solidFill>
                  </a:rPr>
                  <a:t>magnetic</a:t>
                </a:r>
                <a:r>
                  <a:rPr lang="it-IT" sz="2000" dirty="0">
                    <a:solidFill>
                      <a:schemeClr val="tx1"/>
                    </a:solidFill>
                  </a:rPr>
                  <a:t> </a:t>
                </a:r>
                <a:r>
                  <a:rPr lang="it-IT" sz="2000" dirty="0" err="1">
                    <a:solidFill>
                      <a:schemeClr val="tx1"/>
                    </a:solidFill>
                  </a:rPr>
                  <a:t>disturbance</a:t>
                </a:r>
                <a:r>
                  <a:rPr lang="it-IT" sz="2000" dirty="0">
                    <a:solidFill>
                      <a:schemeClr val="tx1"/>
                    </a:solidFill>
                  </a:rPr>
                  <a:t> </a:t>
                </a:r>
                <a:r>
                  <a:rPr lang="it-IT" sz="2000" dirty="0" err="1">
                    <a:solidFill>
                      <a:schemeClr val="tx1"/>
                    </a:solidFill>
                  </a:rPr>
                  <a:t>vector</a:t>
                </a:r>
                <a:r>
                  <a:rPr lang="it-IT" sz="2000" dirty="0">
                    <a:solidFill>
                      <a:schemeClr val="tx1"/>
                    </a:solidFill>
                  </a:rPr>
                  <a:t>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i="1">
                            <a:latin typeface="Cambria Math" panose="02040503050406030204" pitchFamily="18" charset="0"/>
                          </a:rPr>
                          <m:t>𝑛</m:t>
                        </m:r>
                      </m:sup>
                    </m:sSubSup>
                  </m:oMath>
                </a14:m>
                <a:r>
                  <a:rPr lang="it-IT" sz="2000" dirty="0">
                    <a:solidFill>
                      <a:schemeClr val="tx1"/>
                    </a:solidFill>
                  </a:rPr>
                  <a:t>	position </a:t>
                </a:r>
                <a:r>
                  <a:rPr lang="it-IT" sz="2000" dirty="0" err="1">
                    <a:solidFill>
                      <a:schemeClr val="tx1"/>
                    </a:solidFill>
                  </a:rPr>
                  <a:t>vector</a:t>
                </a:r>
                <a:r>
                  <a:rPr lang="it-IT" sz="2000" dirty="0">
                    <a:solidFill>
                      <a:schemeClr val="tx1"/>
                    </a:solidFill>
                  </a:rPr>
                  <a:t>	</a:t>
                </a:r>
                <a:endParaRPr lang="it-IT" sz="2000" i="1" dirty="0">
                  <a:solidFill>
                    <a:schemeClr val="tx1"/>
                  </a:solidFill>
                  <a:latin typeface="Cambria Math" panose="02040503050406030204" pitchFamily="18" charset="0"/>
                </a:endParaRPr>
              </a:p>
              <a:p>
                <a:pPr marL="0" indent="0">
                  <a:buNone/>
                </a:pPr>
                <a:r>
                  <a:rPr lang="it-IT" sz="2000" dirty="0">
                    <a:solidFill>
                      <a:schemeClr val="tx1"/>
                    </a:solidFill>
                  </a:rPr>
                  <a:t>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i="1">
                            <a:latin typeface="Cambria Math" panose="02040503050406030204" pitchFamily="18" charset="0"/>
                          </a:rPr>
                          <m:t>𝑛</m:t>
                        </m:r>
                      </m:sup>
                    </m:sSubSup>
                  </m:oMath>
                </a14:m>
                <a:r>
                  <a:rPr lang="it-IT" sz="2000" dirty="0">
                    <a:solidFill>
                      <a:schemeClr val="tx1"/>
                    </a:solidFill>
                  </a:rPr>
                  <a:t>	</a:t>
                </a:r>
                <a:r>
                  <a:rPr lang="it-IT" sz="2000" dirty="0" err="1">
                    <a:solidFill>
                      <a:schemeClr val="tx1"/>
                    </a:solidFill>
                  </a:rPr>
                  <a:t>velocity</a:t>
                </a:r>
                <a:r>
                  <a:rPr lang="it-IT" sz="2000" dirty="0">
                    <a:solidFill>
                      <a:schemeClr val="tx1"/>
                    </a:solidFill>
                  </a:rPr>
                  <a:t> </a:t>
                </a:r>
                <a:r>
                  <a:rPr lang="it-IT" sz="2000" dirty="0" err="1">
                    <a:solidFill>
                      <a:schemeClr val="tx1"/>
                    </a:solidFill>
                  </a:rPr>
                  <a:t>vector</a:t>
                </a:r>
                <a:r>
                  <a:rPr lang="it-IT" sz="2000" dirty="0">
                    <a:solidFill>
                      <a:schemeClr val="tx1"/>
                    </a:solidFill>
                  </a:rPr>
                  <a:t>				</a:t>
                </a:r>
                <a14:m>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solidFill>
                      <a:schemeClr val="tx1"/>
                    </a:solidFill>
                  </a:rPr>
                  <a:t>	groun</a:t>
                </a:r>
                <a:r>
                  <a:rPr lang="it-IT" sz="2000" dirty="0"/>
                  <a:t>d </a:t>
                </a:r>
                <a:r>
                  <a:rPr lang="it-IT" sz="2000" dirty="0" err="1"/>
                  <a:t>height</a:t>
                </a:r>
                <a:endParaRPr lang="it-IT" sz="2000" dirty="0">
                  <a:solidFill>
                    <a:schemeClr val="tx1"/>
                  </a:solidFill>
                </a:endParaRPr>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t="-2945" b="-7994"/>
                </a:stretch>
              </a:blipFill>
            </p:spPr>
            <p:txBody>
              <a:bodyPr/>
              <a:lstStyle/>
              <a:p>
                <a:r>
                  <a:rPr lang="en-GB">
                    <a:noFill/>
                  </a:rPr>
                  <a:t> </a:t>
                </a:r>
              </a:p>
            </p:txBody>
          </p:sp>
        </mc:Fallback>
      </mc:AlternateContent>
    </p:spTree>
    <p:extLst>
      <p:ext uri="{BB962C8B-B14F-4D97-AF65-F5344CB8AC3E}">
        <p14:creationId xmlns:p14="http://schemas.microsoft.com/office/powerpoint/2010/main" val="1303065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Nominal</a:t>
            </a:r>
            <a:r>
              <a:rPr lang="it-IT" sz="4000" dirty="0">
                <a:solidFill>
                  <a:schemeClr val="accent4">
                    <a:lumMod val="50000"/>
                  </a:schemeClr>
                </a:solidFill>
              </a:rPr>
              <a:t> State </a:t>
            </a:r>
            <a:r>
              <a:rPr lang="it-IT" sz="4000" dirty="0" err="1">
                <a:solidFill>
                  <a:schemeClr val="accent4">
                    <a:lumMod val="50000"/>
                  </a:schemeClr>
                </a:solidFill>
              </a:rPr>
              <a:t>Vector</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b="1" dirty="0">
                    <a:solidFill>
                      <a:schemeClr val="tx1"/>
                    </a:solidFill>
                  </a:rPr>
                  <a:t>		</a:t>
                </a:r>
                <a:r>
                  <a:rPr lang="it-IT" sz="2000" b="1" dirty="0" err="1">
                    <a:solidFill>
                      <a:schemeClr val="tx1"/>
                    </a:solidFill>
                  </a:rPr>
                  <a:t>Nominal</a:t>
                </a:r>
                <a:r>
                  <a:rPr lang="it-IT" sz="2000" b="1" dirty="0">
                    <a:solidFill>
                      <a:schemeClr val="tx1"/>
                    </a:solidFill>
                  </a:rPr>
                  <a:t> state </a:t>
                </a:r>
                <a:r>
                  <a:rPr lang="it-IT" sz="2000" b="1" dirty="0" err="1">
                    <a:solidFill>
                      <a:schemeClr val="tx1"/>
                    </a:solidFill>
                  </a:rPr>
                  <a:t>vector</a:t>
                </a:r>
                <a:r>
                  <a:rPr lang="it-IT" sz="2000" b="0" dirty="0">
                    <a:solidFill>
                      <a:schemeClr val="tx1"/>
                    </a:solidFill>
                  </a:rPr>
                  <a:t>			</a:t>
                </a:r>
                <a14:m>
                  <m:oMath xmlns:m="http://schemas.openxmlformats.org/officeDocument/2006/math">
                    <m:r>
                      <a:rPr lang="it-IT" sz="2000">
                        <a:solidFill>
                          <a:schemeClr val="tx1"/>
                        </a:solidFill>
                        <a:latin typeface="Cambria Math" panose="02040503050406030204" pitchFamily="18" charset="0"/>
                      </a:rPr>
                      <m:t>	</m:t>
                    </m:r>
                    <m:sSub>
                      <m:sSubPr>
                        <m:ctrlPr>
                          <a:rPr lang="it-IT" sz="2000" b="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𝒙</m:t>
                        </m:r>
                      </m:e>
                      <m:sub>
                        <m:r>
                          <a:rPr lang="it-IT" sz="2000" b="0" i="1" smtClean="0">
                            <a:solidFill>
                              <a:schemeClr val="tx1"/>
                            </a:solidFill>
                            <a:latin typeface="Cambria Math" panose="02040503050406030204" pitchFamily="18" charset="0"/>
                          </a:rPr>
                          <m:t>𝑘</m:t>
                        </m:r>
                      </m:sub>
                    </m:sSub>
                    <m:r>
                      <a:rPr lang="it-IT" sz="2000" b="0" i="1" smtClean="0">
                        <a:solidFill>
                          <a:schemeClr val="tx1"/>
                        </a:solidFill>
                        <a:latin typeface="Cambria Math" panose="02040503050406030204" pitchFamily="18" charset="0"/>
                      </a:rPr>
                      <m:t>=</m:t>
                    </m:r>
                    <m:d>
                      <m:dPr>
                        <m:begChr m:val="["/>
                        <m:endChr m:val="]"/>
                        <m:ctrlPr>
                          <a:rPr lang="it-IT" sz="2000" i="1">
                            <a:solidFill>
                              <a:schemeClr val="tx1"/>
                            </a:solidFill>
                            <a:latin typeface="Cambria Math" panose="02040503050406030204" pitchFamily="18" charset="0"/>
                          </a:rPr>
                        </m:ctrlPr>
                      </m:dPr>
                      <m:e>
                        <m:eqArr>
                          <m:eqArrPr>
                            <m:ctrlPr>
                              <a:rPr lang="it-IT" sz="2000" i="1" smtClean="0">
                                <a:solidFill>
                                  <a:schemeClr val="tx1"/>
                                </a:solidFill>
                                <a:latin typeface="Cambria Math" panose="02040503050406030204" pitchFamily="18" charset="0"/>
                              </a:rPr>
                            </m:ctrlPr>
                          </m:eqArrPr>
                          <m:e>
                            <m:sSub>
                              <m:sSubPr>
                                <m:ctrlPr>
                                  <a:rPr lang="it-IT" sz="2000"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𝒒</m:t>
                                </m:r>
                              </m:e>
                              <m:sub>
                                <m:r>
                                  <a:rPr lang="it-IT" sz="2000" i="1">
                                    <a:solidFill>
                                      <a:schemeClr val="tx1"/>
                                    </a:solidFill>
                                    <a:latin typeface="Cambria Math" panose="02040503050406030204" pitchFamily="18" charset="0"/>
                                  </a:rPr>
                                  <m:t>𝑘</m:t>
                                </m:r>
                              </m:sub>
                            </m:sSub>
                          </m:e>
                          <m:e>
                            <m:sSub>
                              <m:sSubPr>
                                <m:ctrlPr>
                                  <a:rPr lang="it-IT" sz="2000" i="1">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𝝎</m:t>
                                </m:r>
                              </m:e>
                              <m:sub>
                                <m:r>
                                  <a:rPr lang="it-IT" sz="2000" b="0" i="1" smtClean="0">
                                    <a:solidFill>
                                      <a:schemeClr val="tx1"/>
                                    </a:solidFill>
                                    <a:latin typeface="Cambria Math" panose="02040503050406030204" pitchFamily="18" charset="0"/>
                                  </a:rPr>
                                  <m:t>𝑏</m:t>
                                </m:r>
                                <m:r>
                                  <a:rPr lang="it-IT" sz="2000" b="0" i="1" smtClean="0">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𝒂</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e>
                          <m:e>
                            <m:sSubSup>
                              <m:sSubSupPr>
                                <m:ctrlPr>
                                  <a:rPr lang="it-IT" sz="2000" b="1" i="1">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𝒅</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e>
                          <m:e>
                            <m:sSubSup>
                              <m:sSubSupPr>
                                <m:ctrlPr>
                                  <a:rPr lang="it-IT" sz="2000" b="1" i="1" smtClean="0">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𝒑</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𝑛</m:t>
                                </m:r>
                              </m:sup>
                            </m:sSubSup>
                          </m:e>
                          <m:e>
                            <m:sSubSup>
                              <m:sSubSupPr>
                                <m:ctrlPr>
                                  <a:rPr lang="it-IT" sz="2000" b="1" i="1" smtClean="0">
                                    <a:solidFill>
                                      <a:schemeClr val="tx1"/>
                                    </a:solidFill>
                                    <a:latin typeface="Cambria Math" panose="02040503050406030204" pitchFamily="18" charset="0"/>
                                  </a:rPr>
                                </m:ctrlPr>
                              </m:sSubSupPr>
                              <m:e>
                                <m:r>
                                  <a:rPr lang="it-IT" sz="2000" b="1" i="1">
                                    <a:solidFill>
                                      <a:schemeClr val="tx1"/>
                                    </a:solidFill>
                                    <a:latin typeface="Cambria Math" panose="02040503050406030204" pitchFamily="18" charset="0"/>
                                  </a:rPr>
                                  <m:t>𝒗</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𝑛</m:t>
                                </m:r>
                              </m:sup>
                            </m:sSubSup>
                          </m:e>
                          <m:e>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sub>
                            </m:sSub>
                          </m:e>
                        </m:eqArr>
                      </m:e>
                    </m:d>
                  </m:oMath>
                </a14:m>
                <a:endParaRPr lang="it-IT" sz="2000" dirty="0">
                  <a:solidFill>
                    <a:schemeClr val="tx1"/>
                  </a:solidFill>
                </a:endParaRPr>
              </a:p>
              <a:p>
                <a:pPr marL="0" indent="0">
                  <a:buNone/>
                </a:pPr>
                <a:endParaRPr lang="it-IT" sz="2000" dirty="0">
                  <a:solidFill>
                    <a:schemeClr val="tx1"/>
                  </a:solidFill>
                </a:endParaRPr>
              </a:p>
              <a:p>
                <a:pPr marL="0" indent="0">
                  <a:buNone/>
                </a:pPr>
                <a:r>
                  <a:rPr lang="it-IT" sz="2000" dirty="0">
                    <a:solidFill>
                      <a:schemeClr val="tx1"/>
                    </a:solidFill>
                  </a:rPr>
                  <a:t>With:	</a:t>
                </a: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b="1" i="1">
                            <a:solidFill>
                              <a:schemeClr val="tx1"/>
                            </a:solidFill>
                            <a:latin typeface="Cambria Math" panose="02040503050406030204" pitchFamily="18" charset="0"/>
                          </a:rPr>
                          <m:t>𝒒</m:t>
                        </m:r>
                      </m:e>
                      <m:sub>
                        <m:r>
                          <a:rPr lang="it-IT" sz="2000" i="1">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orientation</a:t>
                </a:r>
                <a:r>
                  <a:rPr lang="it-IT" sz="2000" dirty="0">
                    <a:solidFill>
                      <a:schemeClr val="tx1"/>
                    </a:solidFill>
                  </a:rPr>
                  <a:t> in </a:t>
                </a:r>
                <a:r>
                  <a:rPr lang="it-IT" sz="2000" dirty="0" err="1">
                    <a:solidFill>
                      <a:schemeClr val="tx1"/>
                    </a:solidFill>
                  </a:rPr>
                  <a:t>quaternion</a:t>
                </a:r>
                <a:r>
                  <a:rPr lang="it-IT" sz="2000" dirty="0">
                    <a:solidFill>
                      <a:schemeClr val="tx1"/>
                    </a:solidFill>
                  </a:rPr>
                  <a:t> </a:t>
                </a:r>
                <a:r>
                  <a:rPr lang="it-IT" sz="2000" dirty="0" err="1">
                    <a:solidFill>
                      <a:schemeClr val="tx1"/>
                    </a:solidFill>
                  </a:rPr>
                  <a:t>form</a:t>
                </a:r>
                <a:r>
                  <a:rPr lang="it-IT" sz="2000" dirty="0">
                    <a:solidFill>
                      <a:schemeClr val="tx1"/>
                    </a:solidFill>
                  </a:rPr>
                  <a:t>		</a:t>
                </a:r>
                <a14:m>
                  <m:oMath xmlns:m="http://schemas.openxmlformats.org/officeDocument/2006/math">
                    <m:sSub>
                      <m:sSubPr>
                        <m:ctrlPr>
                          <a:rPr lang="it-IT" sz="2000" i="1" smtClean="0">
                            <a:solidFill>
                              <a:schemeClr val="tx1"/>
                            </a:solidFill>
                            <a:latin typeface="Cambria Math" panose="02040503050406030204" pitchFamily="18" charset="0"/>
                          </a:rPr>
                        </m:ctrlPr>
                      </m:sSubPr>
                      <m:e>
                        <m:r>
                          <a:rPr lang="it-IT" sz="2000" b="1" i="1" smtClean="0">
                            <a:solidFill>
                              <a:schemeClr val="tx1"/>
                            </a:solidFill>
                            <a:latin typeface="Cambria Math" panose="02040503050406030204" pitchFamily="18" charset="0"/>
                          </a:rPr>
                          <m:t>𝝎</m:t>
                        </m:r>
                      </m:e>
                      <m:sub>
                        <m:r>
                          <a:rPr lang="it-IT" sz="2000" b="0" i="1" smtClean="0">
                            <a:solidFill>
                              <a:schemeClr val="tx1"/>
                            </a:solidFill>
                            <a:latin typeface="Cambria Math" panose="02040503050406030204" pitchFamily="18" charset="0"/>
                          </a:rPr>
                          <m:t>𝑏</m:t>
                        </m:r>
                        <m:r>
                          <a:rPr lang="it-IT" sz="2000" b="0" i="1" smtClean="0">
                            <a:solidFill>
                              <a:schemeClr val="tx1"/>
                            </a:solidFill>
                            <a:latin typeface="Cambria Math" panose="02040503050406030204" pitchFamily="18" charset="0"/>
                          </a:rPr>
                          <m:t>,</m:t>
                        </m:r>
                        <m:r>
                          <a:rPr lang="it-IT" sz="2000" i="1">
                            <a:solidFill>
                              <a:schemeClr val="tx1"/>
                            </a:solidFill>
                            <a:latin typeface="Cambria Math" panose="02040503050406030204" pitchFamily="18" charset="0"/>
                          </a:rPr>
                          <m:t>𝑘</m:t>
                        </m:r>
                      </m:sub>
                    </m:sSub>
                  </m:oMath>
                </a14:m>
                <a:r>
                  <a:rPr lang="it-IT" sz="2000" dirty="0">
                    <a:solidFill>
                      <a:schemeClr val="tx1"/>
                    </a:solidFill>
                  </a:rPr>
                  <a:t> 	</a:t>
                </a:r>
                <a:r>
                  <a:rPr lang="it-IT" sz="2000" dirty="0" err="1">
                    <a:solidFill>
                      <a:schemeClr val="tx1"/>
                    </a:solidFill>
                  </a:rPr>
                  <a:t>gyroscope</a:t>
                </a:r>
                <a:r>
                  <a:rPr lang="it-IT" sz="2000" dirty="0">
                    <a:solidFill>
                      <a:schemeClr val="tx1"/>
                    </a:solidFill>
                  </a:rPr>
                  <a:t> offset </a:t>
                </a:r>
                <a:r>
                  <a:rPr lang="it-IT" sz="2000" dirty="0" err="1">
                    <a:solidFill>
                      <a:schemeClr val="tx1"/>
                    </a:solidFill>
                  </a:rPr>
                  <a:t>vector</a:t>
                </a:r>
                <a:endParaRPr lang="it-IT" sz="2000" dirty="0">
                  <a:solidFill>
                    <a:schemeClr val="tx1"/>
                  </a:solidFill>
                </a:endParaRPr>
              </a:p>
              <a:p>
                <a:pPr marL="0" indent="0">
                  <a:buNone/>
                </a:pPr>
                <a:r>
                  <a:rPr lang="it-IT" sz="2000" b="1" dirty="0">
                    <a:solidFill>
                      <a:schemeClr val="tx1"/>
                    </a:solidFill>
                  </a:rPr>
                  <a:t>	</a:t>
                </a:r>
                <a14:m>
                  <m:oMath xmlns:m="http://schemas.openxmlformats.org/officeDocument/2006/math">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b="1" i="1">
                            <a:latin typeface="Cambria Math" panose="02040503050406030204" pitchFamily="18" charset="0"/>
                          </a:rPr>
                          <m:t>,</m:t>
                        </m:r>
                        <m:r>
                          <a:rPr lang="it-IT" sz="2000" i="1">
                            <a:latin typeface="Cambria Math" panose="02040503050406030204" pitchFamily="18" charset="0"/>
                          </a:rPr>
                          <m:t> </m:t>
                        </m:r>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oMath>
                </a14:m>
                <a:r>
                  <a:rPr lang="it-IT" sz="2000" dirty="0"/>
                  <a:t>	</a:t>
                </a:r>
                <a:r>
                  <a:rPr lang="it-IT" sz="2000" dirty="0" err="1"/>
                  <a:t>accelerometer</a:t>
                </a:r>
                <a:r>
                  <a:rPr lang="it-IT" sz="2000" dirty="0"/>
                  <a:t> </a:t>
                </a:r>
                <a:r>
                  <a:rPr lang="it-IT" sz="2000" dirty="0" err="1"/>
                  <a:t>bias</a:t>
                </a:r>
                <a:r>
                  <a:rPr lang="it-IT" sz="2000" dirty="0"/>
                  <a:t> </a:t>
                </a:r>
                <a:r>
                  <a:rPr lang="it-IT" sz="2000" dirty="0" err="1"/>
                  <a:t>vector</a:t>
                </a:r>
                <a:r>
                  <a:rPr lang="it-IT" sz="2000" dirty="0"/>
                  <a:t>			</a:t>
                </a:r>
                <a14:m>
                  <m:oMath xmlns:m="http://schemas.openxmlformats.org/officeDocument/2006/math">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𝒂</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oMath>
                </a14:m>
                <a:r>
                  <a:rPr lang="it-IT" sz="2000" dirty="0">
                    <a:solidFill>
                      <a:schemeClr val="tx1"/>
                    </a:solidFill>
                  </a:rPr>
                  <a:t> 	linear </a:t>
                </a:r>
                <a:r>
                  <a:rPr lang="it-IT" sz="2000" dirty="0" err="1">
                    <a:solidFill>
                      <a:schemeClr val="tx1"/>
                    </a:solidFill>
                  </a:rPr>
                  <a:t>acceleration</a:t>
                </a:r>
                <a:r>
                  <a:rPr lang="it-IT" sz="2000" dirty="0">
                    <a:solidFill>
                      <a:schemeClr val="tx1"/>
                    </a:solidFill>
                  </a:rPr>
                  <a:t> </a:t>
                </a:r>
                <a:r>
                  <a:rPr lang="it-IT" sz="2000" dirty="0" err="1">
                    <a:solidFill>
                      <a:schemeClr val="tx1"/>
                    </a:solidFill>
                  </a:rPr>
                  <a:t>vector</a:t>
                </a:r>
                <a:endParaRPr lang="it-IT" sz="2000" dirty="0"/>
              </a:p>
              <a:p>
                <a:pPr marL="0" indent="0">
                  <a:buNone/>
                </a:pPr>
                <a:r>
                  <a:rPr lang="it-IT" sz="2000" dirty="0">
                    <a:solidFill>
                      <a:schemeClr val="tx1"/>
                    </a:solidFill>
                  </a:rPr>
                  <a:t>	</a:t>
                </a:r>
                <a14:m>
                  <m:oMath xmlns:m="http://schemas.openxmlformats.org/officeDocument/2006/math">
                    <m:sSubSup>
                      <m:sSubSupPr>
                        <m:ctrlPr>
                          <a:rPr lang="it-IT" sz="2000" b="1"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𝒅</m:t>
                        </m:r>
                      </m:e>
                      <m:sub>
                        <m:r>
                          <a:rPr lang="it-IT" sz="2000" i="1">
                            <a:solidFill>
                              <a:schemeClr val="tx1"/>
                            </a:solidFill>
                            <a:latin typeface="Cambria Math" panose="02040503050406030204" pitchFamily="18" charset="0"/>
                          </a:rPr>
                          <m:t>𝑘</m:t>
                        </m:r>
                      </m:sub>
                      <m:sup>
                        <m:r>
                          <a:rPr lang="it-IT" sz="2000" b="0" i="1" smtClean="0">
                            <a:solidFill>
                              <a:schemeClr val="tx1"/>
                            </a:solidFill>
                            <a:latin typeface="Cambria Math" panose="02040503050406030204" pitchFamily="18" charset="0"/>
                          </a:rPr>
                          <m:t>𝑏</m:t>
                        </m:r>
                      </m:sup>
                    </m:sSubSup>
                  </m:oMath>
                </a14:m>
                <a:r>
                  <a:rPr lang="it-IT" sz="2000" dirty="0">
                    <a:solidFill>
                      <a:schemeClr val="tx1"/>
                    </a:solidFill>
                  </a:rPr>
                  <a:t>	</a:t>
                </a:r>
                <a:r>
                  <a:rPr lang="it-IT" sz="2000" dirty="0" err="1">
                    <a:solidFill>
                      <a:schemeClr val="tx1"/>
                    </a:solidFill>
                  </a:rPr>
                  <a:t>magnetic</a:t>
                </a:r>
                <a:r>
                  <a:rPr lang="it-IT" sz="2000" dirty="0">
                    <a:solidFill>
                      <a:schemeClr val="tx1"/>
                    </a:solidFill>
                  </a:rPr>
                  <a:t> </a:t>
                </a:r>
                <a:r>
                  <a:rPr lang="it-IT" sz="2000" dirty="0" err="1">
                    <a:solidFill>
                      <a:schemeClr val="tx1"/>
                    </a:solidFill>
                  </a:rPr>
                  <a:t>disturbance</a:t>
                </a:r>
                <a:r>
                  <a:rPr lang="it-IT" sz="2000" dirty="0">
                    <a:solidFill>
                      <a:schemeClr val="tx1"/>
                    </a:solidFill>
                  </a:rPr>
                  <a:t> </a:t>
                </a:r>
                <a:r>
                  <a:rPr lang="it-IT" sz="2000" dirty="0" err="1">
                    <a:solidFill>
                      <a:schemeClr val="tx1"/>
                    </a:solidFill>
                  </a:rPr>
                  <a:t>vector</a:t>
                </a:r>
                <a:r>
                  <a:rPr lang="it-IT" sz="2000" dirty="0">
                    <a:solidFill>
                      <a:schemeClr val="tx1"/>
                    </a:solidFill>
                  </a:rPr>
                  <a:t>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i="1">
                            <a:latin typeface="Cambria Math" panose="02040503050406030204" pitchFamily="18" charset="0"/>
                          </a:rPr>
                          <m:t>𝑛</m:t>
                        </m:r>
                      </m:sup>
                    </m:sSubSup>
                  </m:oMath>
                </a14:m>
                <a:r>
                  <a:rPr lang="it-IT" sz="2000" dirty="0">
                    <a:solidFill>
                      <a:schemeClr val="tx1"/>
                    </a:solidFill>
                  </a:rPr>
                  <a:t>	position </a:t>
                </a:r>
                <a:r>
                  <a:rPr lang="it-IT" sz="2000" dirty="0" err="1">
                    <a:solidFill>
                      <a:schemeClr val="tx1"/>
                    </a:solidFill>
                  </a:rPr>
                  <a:t>vector</a:t>
                </a:r>
                <a:r>
                  <a:rPr lang="it-IT" sz="2000" dirty="0">
                    <a:solidFill>
                      <a:schemeClr val="tx1"/>
                    </a:solidFill>
                  </a:rPr>
                  <a:t>	</a:t>
                </a:r>
                <a:endParaRPr lang="it-IT" sz="2000" i="1" dirty="0">
                  <a:solidFill>
                    <a:schemeClr val="tx1"/>
                  </a:solidFill>
                  <a:latin typeface="Cambria Math" panose="02040503050406030204" pitchFamily="18" charset="0"/>
                </a:endParaRPr>
              </a:p>
              <a:p>
                <a:pPr marL="0" indent="0">
                  <a:buNone/>
                </a:pPr>
                <a:r>
                  <a:rPr lang="it-IT" sz="2000" dirty="0">
                    <a:solidFill>
                      <a:schemeClr val="tx1"/>
                    </a:solidFill>
                  </a:rPr>
                  <a:t>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i="1">
                            <a:latin typeface="Cambria Math" panose="02040503050406030204" pitchFamily="18" charset="0"/>
                          </a:rPr>
                          <m:t>𝑛</m:t>
                        </m:r>
                      </m:sup>
                    </m:sSubSup>
                  </m:oMath>
                </a14:m>
                <a:r>
                  <a:rPr lang="it-IT" sz="2000" dirty="0">
                    <a:solidFill>
                      <a:schemeClr val="tx1"/>
                    </a:solidFill>
                  </a:rPr>
                  <a:t>	</a:t>
                </a:r>
                <a:r>
                  <a:rPr lang="it-IT" sz="2000" dirty="0" err="1">
                    <a:solidFill>
                      <a:schemeClr val="tx1"/>
                    </a:solidFill>
                  </a:rPr>
                  <a:t>velocity</a:t>
                </a:r>
                <a:r>
                  <a:rPr lang="it-IT" sz="2000" dirty="0">
                    <a:solidFill>
                      <a:schemeClr val="tx1"/>
                    </a:solidFill>
                  </a:rPr>
                  <a:t> </a:t>
                </a:r>
                <a:r>
                  <a:rPr lang="it-IT" sz="2000" dirty="0" err="1">
                    <a:solidFill>
                      <a:schemeClr val="tx1"/>
                    </a:solidFill>
                  </a:rPr>
                  <a:t>vector</a:t>
                </a:r>
                <a:r>
                  <a:rPr lang="it-IT" sz="2000" dirty="0">
                    <a:solidFill>
                      <a:schemeClr val="tx1"/>
                    </a:solidFill>
                  </a:rPr>
                  <a:t>				</a:t>
                </a:r>
                <a14:m>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solidFill>
                      <a:schemeClr val="tx1"/>
                    </a:solidFill>
                  </a:rPr>
                  <a:t>	groun</a:t>
                </a:r>
                <a:r>
                  <a:rPr lang="it-IT" sz="2000" dirty="0"/>
                  <a:t>d </a:t>
                </a:r>
                <a:r>
                  <a:rPr lang="it-IT" sz="2000" dirty="0" err="1"/>
                  <a:t>height</a:t>
                </a:r>
                <a:endParaRPr lang="it-IT" sz="2000" dirty="0">
                  <a:solidFill>
                    <a:schemeClr val="tx1"/>
                  </a:solidFill>
                </a:endParaRPr>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t="-2945" b="-7994"/>
                </a:stretch>
              </a:blipFill>
            </p:spPr>
            <p:txBody>
              <a:bodyPr/>
              <a:lstStyle/>
              <a:p>
                <a:r>
                  <a:rPr lang="en-GB">
                    <a:noFill/>
                  </a:rPr>
                  <a:t> </a:t>
                </a:r>
              </a:p>
            </p:txBody>
          </p:sp>
        </mc:Fallback>
      </mc:AlternateContent>
    </p:spTree>
    <p:extLst>
      <p:ext uri="{BB962C8B-B14F-4D97-AF65-F5344CB8AC3E}">
        <p14:creationId xmlns:p14="http://schemas.microsoft.com/office/powerpoint/2010/main" val="54671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4">
                    <a:lumMod val="50000"/>
                  </a:schemeClr>
                </a:solidFill>
              </a:rPr>
              <a:t>State </a:t>
            </a:r>
            <a:r>
              <a:rPr lang="it-IT" sz="4000" dirty="0" err="1">
                <a:solidFill>
                  <a:schemeClr val="accent4">
                    <a:lumMod val="50000"/>
                  </a:schemeClr>
                </a:solidFill>
              </a:rPr>
              <a:t>Vector</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8F749C3F-2193-4035-860C-77C3EBF463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000" b="1" dirty="0">
                    <a:solidFill>
                      <a:schemeClr val="tx1"/>
                    </a:solidFill>
                  </a:rPr>
                  <a:t>State </a:t>
                </a:r>
                <a:r>
                  <a:rPr lang="it-IT" sz="2000" b="1" dirty="0" err="1">
                    <a:solidFill>
                      <a:schemeClr val="tx1"/>
                    </a:solidFill>
                  </a:rPr>
                  <a:t>vector</a:t>
                </a:r>
                <a:endParaRPr lang="it-IT" sz="2000" b="0" dirty="0">
                  <a:solidFill>
                    <a:schemeClr val="tx1"/>
                  </a:solidFill>
                </a:endParaRPr>
              </a:p>
              <a:p>
                <a:pPr marL="0" indent="0">
                  <a:buNone/>
                </a:pPr>
                <a:endParaRPr lang="it-IT" sz="2000" dirty="0">
                  <a:latin typeface="Cambria Math" panose="02040503050406030204" pitchFamily="18" charset="0"/>
                </a:endParaRPr>
              </a:p>
              <a:p>
                <a:pPr marL="0" indent="0">
                  <a:buNone/>
                </a:pPr>
                <a:endParaRPr lang="it-IT" sz="2000" dirty="0">
                  <a:solidFill>
                    <a:schemeClr val="tx1"/>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000">
                          <a:solidFill>
                            <a:schemeClr val="tx1"/>
                          </a:solidFill>
                          <a:latin typeface="Cambria Math" panose="02040503050406030204" pitchFamily="18" charset="0"/>
                        </a:rPr>
                        <m:t>	</m:t>
                      </m:r>
                      <m:sSub>
                        <m:sSubPr>
                          <m:ctrlPr>
                            <a:rPr lang="it-IT" sz="2000" i="1">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rPr>
                            <m:t>𝑘</m:t>
                          </m:r>
                        </m:sub>
                      </m:sSub>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i="1">
                                  <a:latin typeface="Cambria Math" panose="02040503050406030204" pitchFamily="18" charset="0"/>
                                </a:rPr>
                              </m:ctrlPr>
                            </m:eqArrPr>
                            <m:e>
                              <m:sSub>
                                <m:sSubPr>
                                  <m:ctrlPr>
                                    <a:rPr lang="it-IT" sz="2000" i="1">
                                      <a:latin typeface="Cambria Math" panose="02040503050406030204" pitchFamily="18" charset="0"/>
                                    </a:rPr>
                                  </m:ctrlPr>
                                </m:sSubPr>
                                <m:e>
                                  <m:r>
                                    <a:rPr lang="it-IT" sz="2000" b="1" i="1">
                                      <a:latin typeface="Cambria Math" panose="02040503050406030204" pitchFamily="18" charset="0"/>
                                    </a:rPr>
                                    <m:t>𝒒</m:t>
                                  </m:r>
                                </m:e>
                                <m:sub>
                                  <m:r>
                                    <a:rPr lang="it-IT" sz="2000" i="1">
                                      <a:latin typeface="Cambria Math" panose="02040503050406030204" pitchFamily="18" charset="0"/>
                                    </a:rPr>
                                    <m:t>𝑘</m:t>
                                  </m:r>
                                </m:sub>
                              </m:sSub>
                            </m:e>
                            <m:e>
                              <m:sSub>
                                <m:sSubPr>
                                  <m:ctrlPr>
                                    <a:rPr lang="it-IT" sz="2000" i="1">
                                      <a:latin typeface="Cambria Math" panose="02040503050406030204" pitchFamily="18" charset="0"/>
                                    </a:rPr>
                                  </m:ctrlPr>
                                </m:sSubPr>
                                <m:e>
                                  <m:r>
                                    <a:rPr lang="it-IT" sz="2000" b="1" i="1" smtClean="0">
                                      <a:latin typeface="Cambria Math" panose="02040503050406030204" pitchFamily="18" charset="0"/>
                                    </a:rPr>
                                    <m:t>𝝎</m:t>
                                  </m:r>
                                </m:e>
                                <m:sub>
                                  <m:r>
                                    <a:rPr lang="it-IT" sz="2000" b="0" i="1" smtClean="0">
                                      <a:latin typeface="Cambria Math" panose="02040503050406030204" pitchFamily="18" charset="0"/>
                                    </a:rPr>
                                    <m:t>𝑏</m:t>
                                  </m:r>
                                  <m:r>
                                    <a:rPr lang="it-IT" sz="2000" b="0" i="1" smtClean="0">
                                      <a:latin typeface="Cambria Math" panose="02040503050406030204" pitchFamily="18" charset="0"/>
                                    </a:rPr>
                                    <m:t>,</m:t>
                                  </m:r>
                                  <m:r>
                                    <a:rPr lang="it-IT" sz="2000" i="1">
                                      <a:latin typeface="Cambria Math" panose="02040503050406030204" pitchFamily="18" charset="0"/>
                                    </a:rPr>
                                    <m:t>𝑘</m:t>
                                  </m:r>
                                </m:sub>
                              </m:sSub>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a:latin typeface="Cambria Math" panose="02040503050406030204" pitchFamily="18" charset="0"/>
                                    </a:rPr>
                                  </m:ctrlPr>
                                </m:sSubSupPr>
                                <m:e>
                                  <m:r>
                                    <a:rPr lang="it-IT" sz="2000" b="1" i="1">
                                      <a:latin typeface="Cambria Math" panose="02040503050406030204" pitchFamily="18" charset="0"/>
                                    </a:rPr>
                                    <m:t>𝒂</m:t>
                                  </m:r>
                                </m:e>
                                <m:sub>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a:latin typeface="Cambria Math" panose="02040503050406030204" pitchFamily="18" charset="0"/>
                                    </a:rPr>
                                  </m:ctrlPr>
                                </m:sSubSupPr>
                                <m:e>
                                  <m:r>
                                    <a:rPr lang="it-IT" sz="2000" b="1" i="1">
                                      <a:latin typeface="Cambria Math" panose="02040503050406030204" pitchFamily="18" charset="0"/>
                                    </a:rPr>
                                    <m:t>𝒅</m:t>
                                  </m:r>
                                </m:e>
                                <m:sub>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e>
                            <m:e>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e>
                            <m:e>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sub>
                              </m:sSub>
                            </m:e>
                          </m:eqArr>
                        </m:e>
                      </m:d>
                    </m:oMath>
                  </m:oMathPara>
                </a14:m>
                <a:endParaRPr lang="it-IT" sz="2000" dirty="0"/>
              </a:p>
            </p:txBody>
          </p:sp>
        </mc:Choice>
        <mc:Fallback xmlns="">
          <p:sp>
            <p:nvSpPr>
              <p:cNvPr id="4" name="Segnaposto contenuto 2">
                <a:extLst>
                  <a:ext uri="{FF2B5EF4-FFF2-40B4-BE49-F238E27FC236}">
                    <a16:creationId xmlns:a16="http://schemas.microsoft.com/office/drawing/2014/main" id="{8F749C3F-2193-4035-860C-77C3EBF463E4}"/>
                  </a:ext>
                </a:extLst>
              </p:cNvPr>
              <p:cNvSpPr txBox="1">
                <a:spLocks noRot="1" noChangeAspect="1" noMove="1" noResize="1" noEditPoints="1" noAdjustHandles="1" noChangeArrowheads="1" noChangeShapeType="1" noTextEdit="1"/>
              </p:cNvSpPr>
              <p:nvPr/>
            </p:nvSpPr>
            <p:spPr>
              <a:xfrm>
                <a:off x="838200" y="1551600"/>
                <a:ext cx="5181600" cy="4351338"/>
              </a:xfrm>
              <a:prstGeom prst="rect">
                <a:avLst/>
              </a:prstGeom>
              <a:blipFill>
                <a:blip r:embed="rId2"/>
                <a:stretch>
                  <a:fillRect t="-14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CFEFDB19-2BFF-4FF9-8B0F-D7C9C064706A}"/>
                  </a:ext>
                </a:extLst>
              </p:cNvPr>
              <p:cNvSpPr txBox="1">
                <a:spLocks/>
              </p:cNvSpPr>
              <p:nvPr/>
            </p:nvSpPr>
            <p:spPr>
              <a:xfrm>
                <a:off x="6172202"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it-IT" sz="2000" dirty="0"/>
                  <a:t>A high </a:t>
                </a:r>
                <a:r>
                  <a:rPr lang="it-IT" sz="2000" dirty="0" err="1"/>
                  <a:t>number</a:t>
                </a:r>
                <a:r>
                  <a:rPr lang="it-IT" sz="2000" dirty="0"/>
                  <a:t> of </a:t>
                </a:r>
                <a:r>
                  <a:rPr lang="it-IT" sz="2000" dirty="0" err="1"/>
                  <a:t>states</a:t>
                </a:r>
                <a:r>
                  <a:rPr lang="it-IT" sz="2000" dirty="0"/>
                  <a:t> (23) </a:t>
                </a:r>
                <a:r>
                  <a:rPr lang="it-IT" sz="2000" dirty="0" err="1"/>
                  <a:t>guarantees</a:t>
                </a:r>
                <a:r>
                  <a:rPr lang="it-IT" sz="2000" dirty="0"/>
                  <a:t> a good trade-off </a:t>
                </a:r>
                <a:r>
                  <a:rPr lang="it-IT" sz="2000" dirty="0" err="1"/>
                  <a:t>between</a:t>
                </a:r>
                <a:r>
                  <a:rPr lang="it-IT" sz="2000" dirty="0"/>
                  <a:t> the </a:t>
                </a:r>
                <a:r>
                  <a:rPr lang="it-IT" sz="2000" dirty="0" err="1"/>
                  <a:t>accuracy</a:t>
                </a:r>
                <a:r>
                  <a:rPr lang="it-IT" sz="2000" dirty="0"/>
                  <a:t> of the filter and the </a:t>
                </a:r>
                <a:r>
                  <a:rPr lang="it-IT" sz="2000" dirty="0" err="1"/>
                  <a:t>computational</a:t>
                </a:r>
                <a:r>
                  <a:rPr lang="it-IT" sz="2000" dirty="0"/>
                  <a:t> cost</a:t>
                </a:r>
              </a:p>
              <a:p>
                <a:pPr>
                  <a:lnSpc>
                    <a:spcPct val="100000"/>
                  </a:lnSpc>
                </a:pPr>
                <a14:m>
                  <m:oMath xmlns:m="http://schemas.openxmlformats.org/officeDocument/2006/math">
                    <m:sSub>
                      <m:sSubPr>
                        <m:ctrlPr>
                          <a:rPr lang="it-IT" sz="2000" i="1">
                            <a:latin typeface="Cambria Math" panose="02040503050406030204" pitchFamily="18" charset="0"/>
                          </a:rPr>
                        </m:ctrlPr>
                      </m:sSubPr>
                      <m:e>
                        <m:r>
                          <a:rPr lang="it-IT" sz="2000" b="1" i="1">
                            <a:latin typeface="Cambria Math" panose="02040503050406030204" pitchFamily="18" charset="0"/>
                          </a:rPr>
                          <m:t>𝒒</m:t>
                        </m:r>
                      </m:e>
                      <m:sub>
                        <m:r>
                          <a:rPr lang="it-IT" sz="2000" i="1">
                            <a:latin typeface="Cambria Math" panose="02040503050406030204" pitchFamily="18" charset="0"/>
                          </a:rPr>
                          <m:t>𝑘</m:t>
                        </m:r>
                      </m:sub>
                    </m:sSub>
                    <m:r>
                      <m:rPr>
                        <m:nor/>
                      </m:rPr>
                      <a:rPr lang="it-IT" sz="2000" dirty="0"/>
                      <m:t>,</m:t>
                    </m:r>
                    <m:sSub>
                      <m:sSubPr>
                        <m:ctrlPr>
                          <a:rPr lang="it-IT" sz="2000" i="1">
                            <a:latin typeface="Cambria Math" panose="02040503050406030204" pitchFamily="18" charset="0"/>
                          </a:rPr>
                        </m:ctrlPr>
                      </m:sSubPr>
                      <m:e>
                        <m:r>
                          <a:rPr lang="it-IT" sz="2000" b="1" i="1" smtClean="0">
                            <a:latin typeface="Cambria Math" panose="02040503050406030204" pitchFamily="18" charset="0"/>
                          </a:rPr>
                          <m:t> </m:t>
                        </m:r>
                        <m:r>
                          <a:rPr lang="it-IT" sz="2000" b="1" i="1">
                            <a:latin typeface="Cambria Math" panose="02040503050406030204" pitchFamily="18" charset="0"/>
                          </a:rPr>
                          <m:t>𝝎</m:t>
                        </m:r>
                      </m:e>
                      <m:sub>
                        <m:r>
                          <a:rPr lang="it-IT" sz="2000" i="1">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t>, </a:t>
                </a:r>
                <a14:m>
                  <m:oMath xmlns:m="http://schemas.openxmlformats.org/officeDocument/2006/math">
                    <m:sSubSup>
                      <m:sSubSupPr>
                        <m:ctrlPr>
                          <a:rPr lang="it-IT" sz="2000" b="0" i="1" smtClean="0">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oMath>
                </a14:m>
                <a:r>
                  <a:rPr lang="it-IT" sz="2000" dirty="0"/>
                  <a:t>,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i="1">
                            <a:latin typeface="Cambria Math" panose="02040503050406030204" pitchFamily="18" charset="0"/>
                          </a:rPr>
                          <m:t>𝑛</m:t>
                        </m:r>
                      </m:sup>
                    </m:sSubSup>
                  </m:oMath>
                </a14:m>
                <a:r>
                  <a:rPr lang="it-IT" sz="2000" dirty="0"/>
                  <a:t>, </a:t>
                </a:r>
                <a14:m>
                  <m:oMath xmlns:m="http://schemas.openxmlformats.org/officeDocument/2006/math">
                    <m:sSubSup>
                      <m:sSubSupPr>
                        <m:ctrlPr>
                          <a:rPr lang="it-IT" sz="2000" b="0" i="1" smtClean="0">
                            <a:latin typeface="Cambria Math" panose="02040503050406030204" pitchFamily="18" charset="0"/>
                          </a:rPr>
                        </m:ctrlPr>
                      </m:sSubSupPr>
                      <m:e>
                        <m:r>
                          <a:rPr lang="it-IT" sz="2000" b="1" i="1">
                            <a:latin typeface="Cambria Math" panose="02040503050406030204" pitchFamily="18" charset="0"/>
                          </a:rPr>
                          <m:t>𝒂</m:t>
                        </m:r>
                      </m:e>
                      <m:sub>
                        <m:r>
                          <a:rPr lang="it-IT" sz="2000" i="1">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oMath>
                </a14:m>
                <a:r>
                  <a:rPr lang="it-IT" sz="2000" dirty="0"/>
                  <a:t>: common </a:t>
                </a:r>
                <a:r>
                  <a:rPr lang="it-IT" sz="2000" dirty="0" err="1"/>
                  <a:t>choice</a:t>
                </a:r>
                <a:r>
                  <a:rPr lang="it-IT" sz="2000" dirty="0"/>
                  <a:t>, </a:t>
                </a:r>
                <a:r>
                  <a:rPr lang="it-IT" sz="2000" dirty="0" err="1"/>
                  <a:t>necessary</a:t>
                </a:r>
                <a:r>
                  <a:rPr lang="it-IT" sz="2000" dirty="0"/>
                  <a:t> to estimate the state and </a:t>
                </a:r>
                <a:r>
                  <a:rPr lang="it-IT" sz="2000" dirty="0" err="1"/>
                  <a:t>correct</a:t>
                </a:r>
                <a:r>
                  <a:rPr lang="it-IT" sz="2000" dirty="0"/>
                  <a:t> IMU </a:t>
                </a:r>
                <a:r>
                  <a:rPr lang="it-IT" sz="2000" dirty="0" err="1"/>
                  <a:t>systematic</a:t>
                </a:r>
                <a:r>
                  <a:rPr lang="it-IT" sz="2000" dirty="0"/>
                  <a:t> </a:t>
                </a:r>
                <a:r>
                  <a:rPr lang="it-IT" sz="2000" dirty="0" err="1"/>
                  <a:t>errors</a:t>
                </a:r>
                <a:endParaRPr lang="it-IT" sz="2000" dirty="0"/>
              </a:p>
              <a:p>
                <a:pPr>
                  <a:lnSpc>
                    <a:spcPct val="100000"/>
                  </a:lnSpc>
                </a:pP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𝒂</m:t>
                        </m:r>
                      </m:e>
                      <m:sub>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oMath>
                </a14:m>
                <a:r>
                  <a:rPr lang="it-IT" sz="2000" dirty="0"/>
                  <a:t> and </a:t>
                </a:r>
                <a14:m>
                  <m:oMath xmlns:m="http://schemas.openxmlformats.org/officeDocument/2006/math">
                    <m:sSubSup>
                      <m:sSubSupPr>
                        <m:ctrlPr>
                          <a:rPr lang="it-IT" sz="2000" b="1" i="1">
                            <a:latin typeface="Cambria Math" panose="02040503050406030204" pitchFamily="18" charset="0"/>
                          </a:rPr>
                        </m:ctrlPr>
                      </m:sSubSupPr>
                      <m:e>
                        <m:r>
                          <a:rPr lang="it-IT" sz="2000" b="1" i="1">
                            <a:latin typeface="Cambria Math" panose="02040503050406030204" pitchFamily="18" charset="0"/>
                          </a:rPr>
                          <m:t>𝒅</m:t>
                        </m:r>
                      </m:e>
                      <m:sub>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oMath>
                </a14:m>
                <a:r>
                  <a:rPr lang="it-IT" sz="2000" dirty="0"/>
                  <a:t>: </a:t>
                </a:r>
                <a:r>
                  <a:rPr lang="it-IT" sz="2000" dirty="0" err="1"/>
                  <a:t>less</a:t>
                </a:r>
                <a:r>
                  <a:rPr lang="it-IT" sz="2000" dirty="0"/>
                  <a:t> common, </a:t>
                </a:r>
                <a:r>
                  <a:rPr lang="it-IT" sz="2000" dirty="0" err="1"/>
                  <a:t>increased</a:t>
                </a:r>
                <a:r>
                  <a:rPr lang="it-IT" sz="2000" dirty="0"/>
                  <a:t> </a:t>
                </a:r>
                <a:r>
                  <a:rPr lang="it-IT" sz="2000" dirty="0" err="1"/>
                  <a:t>robustness</a:t>
                </a:r>
                <a:r>
                  <a:rPr lang="it-IT" sz="2000" dirty="0"/>
                  <a:t> of the </a:t>
                </a:r>
                <a:r>
                  <a:rPr lang="it-IT" sz="2000" dirty="0" err="1"/>
                  <a:t>orientation</a:t>
                </a:r>
                <a:r>
                  <a:rPr lang="it-IT" sz="2000" dirty="0"/>
                  <a:t> estimate to </a:t>
                </a:r>
                <a:r>
                  <a:rPr lang="it-IT" sz="2000" dirty="0" err="1"/>
                  <a:t>external</a:t>
                </a:r>
                <a:r>
                  <a:rPr lang="it-IT" sz="2000" dirty="0"/>
                  <a:t> </a:t>
                </a:r>
                <a:r>
                  <a:rPr lang="it-IT" sz="2000" dirty="0" err="1"/>
                  <a:t>accelerations</a:t>
                </a:r>
                <a:r>
                  <a:rPr lang="it-IT" sz="2000" dirty="0"/>
                  <a:t> and </a:t>
                </a:r>
                <a:r>
                  <a:rPr lang="it-IT" sz="2000" dirty="0" err="1"/>
                  <a:t>magnetometer</a:t>
                </a:r>
                <a:r>
                  <a:rPr lang="it-IT" sz="2000" dirty="0"/>
                  <a:t> </a:t>
                </a:r>
                <a:r>
                  <a:rPr lang="it-IT" sz="2000" dirty="0" err="1"/>
                  <a:t>disturbances</a:t>
                </a:r>
                <a:r>
                  <a:rPr lang="it-IT" sz="2000" dirty="0"/>
                  <a:t> </a:t>
                </a:r>
                <a:r>
                  <a:rPr lang="it-IT" sz="2000" dirty="0">
                    <a:hlinkClick r:id="rId3" action="ppaction://hlinksldjump"/>
                  </a:rPr>
                  <a:t>[15]</a:t>
                </a:r>
                <a:r>
                  <a:rPr lang="it-IT" sz="2000" dirty="0"/>
                  <a:t>.</a:t>
                </a:r>
              </a:p>
              <a:p>
                <a:pPr>
                  <a:lnSpc>
                    <a:spcPct val="100000"/>
                  </a:lnSpc>
                </a:pPr>
                <a14:m>
                  <m:oMath xmlns:m="http://schemas.openxmlformats.org/officeDocument/2006/math">
                    <m:sSub>
                      <m:sSubPr>
                        <m:ctrlPr>
                          <a:rPr lang="it-IT" sz="2000" b="0" i="1" smtClean="0">
                            <a:solidFill>
                              <a:schemeClr val="tx1"/>
                            </a:solidFill>
                            <a:latin typeface="Cambria Math" panose="02040503050406030204" pitchFamily="18" charset="0"/>
                          </a:rPr>
                        </m:ctrlPr>
                      </m:sSubPr>
                      <m:e>
                        <m:r>
                          <a:rPr lang="it-IT" sz="2000" b="0" i="1" smtClean="0">
                            <a:solidFill>
                              <a:schemeClr val="tx1"/>
                            </a:solidFill>
                            <a:latin typeface="Cambria Math" panose="02040503050406030204" pitchFamily="18" charset="0"/>
                          </a:rPr>
                          <m:t>h</m:t>
                        </m:r>
                      </m:e>
                      <m:sub>
                        <m:r>
                          <a:rPr lang="it-IT" sz="2000" b="0" i="1" smtClean="0">
                            <a:solidFill>
                              <a:schemeClr val="tx1"/>
                            </a:solidFill>
                            <a:latin typeface="Cambria Math" panose="02040503050406030204" pitchFamily="18" charset="0"/>
                          </a:rPr>
                          <m:t>𝑔</m:t>
                        </m:r>
                        <m:r>
                          <a:rPr lang="it-IT" sz="2000" b="0" i="1" smtClean="0">
                            <a:solidFill>
                              <a:schemeClr val="tx1"/>
                            </a:solidFill>
                            <a:latin typeface="Cambria Math" panose="02040503050406030204" pitchFamily="18" charset="0"/>
                          </a:rPr>
                          <m:t>,</m:t>
                        </m:r>
                        <m:r>
                          <a:rPr lang="it-IT" sz="2000" b="0" i="1" smtClean="0">
                            <a:solidFill>
                              <a:schemeClr val="tx1"/>
                            </a:solidFill>
                            <a:latin typeface="Cambria Math" panose="02040503050406030204" pitchFamily="18" charset="0"/>
                          </a:rPr>
                          <m:t>𝑘</m:t>
                        </m:r>
                      </m:sub>
                    </m:sSub>
                  </m:oMath>
                </a14:m>
                <a:r>
                  <a:rPr lang="it-IT" sz="2000" dirty="0"/>
                  <a:t>: </a:t>
                </a:r>
                <a:r>
                  <a:rPr lang="it-IT" sz="2000" dirty="0" err="1"/>
                  <a:t>used</a:t>
                </a:r>
                <a:r>
                  <a:rPr lang="it-IT" sz="2000" dirty="0"/>
                  <a:t> to fuse the </a:t>
                </a:r>
                <a:r>
                  <a:rPr lang="it-IT" sz="2000" dirty="0" err="1"/>
                  <a:t>altimeter</a:t>
                </a:r>
                <a:r>
                  <a:rPr lang="it-IT" sz="2000" dirty="0"/>
                  <a:t> </a:t>
                </a:r>
                <a:r>
                  <a:rPr lang="it-IT" sz="2000" dirty="0" err="1"/>
                  <a:t>measurements</a:t>
                </a:r>
                <a:r>
                  <a:rPr lang="it-IT" sz="2000" dirty="0"/>
                  <a:t> and to be </a:t>
                </a:r>
                <a:r>
                  <a:rPr lang="it-IT" sz="2000" dirty="0" err="1"/>
                  <a:t>resistent</a:t>
                </a:r>
                <a:r>
                  <a:rPr lang="it-IT" sz="2000" dirty="0"/>
                  <a:t> to </a:t>
                </a:r>
                <a:r>
                  <a:rPr lang="it-IT" sz="2000" dirty="0" err="1"/>
                  <a:t>obstacles</a:t>
                </a:r>
                <a:r>
                  <a:rPr lang="it-IT" sz="2000" dirty="0"/>
                  <a:t> and ground </a:t>
                </a:r>
                <a:r>
                  <a:rPr lang="it-IT" sz="2000" dirty="0" err="1"/>
                  <a:t>height</a:t>
                </a:r>
                <a:r>
                  <a:rPr lang="it-IT" sz="2000" dirty="0"/>
                  <a:t> </a:t>
                </a:r>
                <a:r>
                  <a:rPr lang="it-IT" sz="2000" dirty="0" err="1"/>
                  <a:t>changes</a:t>
                </a:r>
                <a:r>
                  <a:rPr lang="it-IT" sz="2000" dirty="0"/>
                  <a:t> </a:t>
                </a:r>
                <a:r>
                  <a:rPr lang="it-IT" sz="2000" dirty="0">
                    <a:hlinkClick r:id="rId4" action="ppaction://hlinksldjump"/>
                  </a:rPr>
                  <a:t>[2]</a:t>
                </a:r>
                <a:r>
                  <a:rPr lang="it-IT" sz="2000" dirty="0"/>
                  <a:t>.</a:t>
                </a:r>
              </a:p>
              <a:p>
                <a:pPr marL="0" indent="0" algn="ctr">
                  <a:buNone/>
                </a:pPr>
                <a:endParaRPr lang="it-IT" sz="2000" dirty="0"/>
              </a:p>
            </p:txBody>
          </p:sp>
        </mc:Choice>
        <mc:Fallback xmlns="">
          <p:sp>
            <p:nvSpPr>
              <p:cNvPr id="6" name="Segnaposto contenuto 2">
                <a:extLst>
                  <a:ext uri="{FF2B5EF4-FFF2-40B4-BE49-F238E27FC236}">
                    <a16:creationId xmlns:a16="http://schemas.microsoft.com/office/drawing/2014/main" id="{CFEFDB19-2BFF-4FF9-8B0F-D7C9C064706A}"/>
                  </a:ext>
                </a:extLst>
              </p:cNvPr>
              <p:cNvSpPr txBox="1">
                <a:spLocks noRot="1" noChangeAspect="1" noMove="1" noResize="1" noEditPoints="1" noAdjustHandles="1" noChangeArrowheads="1" noChangeShapeType="1" noTextEdit="1"/>
              </p:cNvSpPr>
              <p:nvPr/>
            </p:nvSpPr>
            <p:spPr>
              <a:xfrm>
                <a:off x="6172202" y="1551600"/>
                <a:ext cx="5181600" cy="4351338"/>
              </a:xfrm>
              <a:prstGeom prst="rect">
                <a:avLst/>
              </a:prstGeom>
              <a:blipFill>
                <a:blip r:embed="rId5"/>
                <a:stretch>
                  <a:fillRect l="-1294" t="-842" r="-1059" b="-6592"/>
                </a:stretch>
              </a:blipFill>
            </p:spPr>
            <p:txBody>
              <a:bodyPr/>
              <a:lstStyle/>
              <a:p>
                <a:r>
                  <a:rPr lang="en-GB">
                    <a:noFill/>
                  </a:rPr>
                  <a:t> </a:t>
                </a:r>
              </a:p>
            </p:txBody>
          </p:sp>
        </mc:Fallback>
      </mc:AlternateContent>
    </p:spTree>
    <p:extLst>
      <p:ext uri="{BB962C8B-B14F-4D97-AF65-F5344CB8AC3E}">
        <p14:creationId xmlns:p14="http://schemas.microsoft.com/office/powerpoint/2010/main" val="1355190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Quaternion</a:t>
            </a:r>
            <a:r>
              <a:rPr lang="it-IT" sz="4000" dirty="0">
                <a:solidFill>
                  <a:schemeClr val="accent4">
                    <a:lumMod val="50000"/>
                  </a:schemeClr>
                </a:solidFill>
              </a:rPr>
              <a:t> </a:t>
            </a:r>
            <a:r>
              <a:rPr lang="it-IT" sz="4000" dirty="0" err="1">
                <a:solidFill>
                  <a:schemeClr val="accent4">
                    <a:lumMod val="50000"/>
                  </a:schemeClr>
                </a:solidFill>
              </a:rPr>
              <a:t>Approach</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647948"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900" dirty="0"/>
                  <a:t>The </a:t>
                </a:r>
                <a:r>
                  <a:rPr lang="it-IT" sz="1900" dirty="0" err="1"/>
                  <a:t>orientation</a:t>
                </a:r>
                <a:r>
                  <a:rPr lang="it-IT" sz="1900" dirty="0"/>
                  <a:t> </a:t>
                </a:r>
                <a:r>
                  <a:rPr lang="it-IT" sz="1900" dirty="0" err="1"/>
                  <a:t>is</a:t>
                </a:r>
                <a:r>
                  <a:rPr lang="it-IT" sz="1900" dirty="0"/>
                  <a:t> </a:t>
                </a:r>
                <a:r>
                  <a:rPr lang="it-IT" sz="1900" dirty="0" err="1"/>
                  <a:t>described</a:t>
                </a:r>
                <a:r>
                  <a:rPr lang="it-IT" sz="1900" dirty="0"/>
                  <a:t> </a:t>
                </a:r>
                <a:r>
                  <a:rPr lang="it-IT" sz="1900" dirty="0" err="1"/>
                  <a:t>using</a:t>
                </a:r>
                <a:r>
                  <a:rPr lang="it-IT" sz="1900" dirty="0"/>
                  <a:t> </a:t>
                </a:r>
                <a:r>
                  <a:rPr lang="it-IT" sz="1900" dirty="0" err="1"/>
                  <a:t>quaternions</a:t>
                </a:r>
                <a:r>
                  <a:rPr lang="it-IT" sz="1900" dirty="0"/>
                  <a:t> </a:t>
                </a:r>
                <a:r>
                  <a:rPr lang="it-IT" sz="1900" dirty="0" err="1"/>
                  <a:t>because</a:t>
                </a:r>
                <a:r>
                  <a:rPr lang="it-IT" sz="1900" dirty="0"/>
                  <a:t> of:</a:t>
                </a:r>
              </a:p>
              <a:p>
                <a:r>
                  <a:rPr lang="it-IT" sz="1900" dirty="0"/>
                  <a:t>no </a:t>
                </a:r>
                <a:r>
                  <a:rPr lang="it-IT" sz="1900" dirty="0" err="1"/>
                  <a:t>singularities</a:t>
                </a:r>
                <a:r>
                  <a:rPr lang="it-IT" sz="1900" dirty="0"/>
                  <a:t> in the </a:t>
                </a:r>
                <a:r>
                  <a:rPr lang="it-IT" sz="1900" dirty="0" err="1"/>
                  <a:t>notation</a:t>
                </a:r>
                <a:endParaRPr lang="it-IT" sz="1900" dirty="0"/>
              </a:p>
              <a:p>
                <a:r>
                  <a:rPr lang="it-IT" sz="1900" dirty="0" err="1"/>
                  <a:t>decreased</a:t>
                </a:r>
                <a:r>
                  <a:rPr lang="it-IT" sz="1900" dirty="0"/>
                  <a:t> </a:t>
                </a:r>
                <a:r>
                  <a:rPr lang="it-IT" sz="1900" dirty="0" err="1"/>
                  <a:t>computational</a:t>
                </a:r>
                <a:r>
                  <a:rPr lang="it-IT" sz="1900" dirty="0"/>
                  <a:t> cost</a:t>
                </a:r>
              </a:p>
              <a:p>
                <a:pPr marL="0" indent="0">
                  <a:buNone/>
                </a:pPr>
                <a:endParaRPr lang="it-IT" sz="1900" dirty="0"/>
              </a:p>
              <a:p>
                <a:pPr marL="0" indent="0">
                  <a:buNone/>
                </a:pPr>
                <a:r>
                  <a:rPr lang="it-IT" sz="1900" dirty="0" err="1"/>
                  <a:t>Only</a:t>
                </a:r>
                <a:r>
                  <a:rPr lang="it-IT" sz="1900" dirty="0"/>
                  <a:t> a </a:t>
                </a:r>
                <a:r>
                  <a:rPr lang="it-IT" sz="1900" i="1" dirty="0" err="1"/>
                  <a:t>multiplicative</a:t>
                </a:r>
                <a:r>
                  <a:rPr lang="it-IT" sz="1900" dirty="0"/>
                  <a:t> </a:t>
                </a:r>
                <a:r>
                  <a:rPr lang="it-IT" sz="1900" dirty="0" err="1"/>
                  <a:t>error</a:t>
                </a:r>
                <a:r>
                  <a:rPr lang="it-IT" sz="1900" dirty="0"/>
                  <a:t> </a:t>
                </a:r>
                <a:r>
                  <a:rPr lang="it-IT" sz="1900" dirty="0" err="1"/>
                  <a:t>is</a:t>
                </a:r>
                <a:r>
                  <a:rPr lang="it-IT" sz="1900" dirty="0"/>
                  <a:t> </a:t>
                </a:r>
                <a:r>
                  <a:rPr lang="it-IT" sz="1900" dirty="0" err="1"/>
                  <a:t>suitable</a:t>
                </a:r>
                <a:r>
                  <a:rPr lang="it-IT" sz="1900" dirty="0"/>
                  <a:t> to be </a:t>
                </a:r>
                <a:r>
                  <a:rPr lang="it-IT" sz="1900" dirty="0" err="1"/>
                  <a:t>used</a:t>
                </a:r>
                <a:r>
                  <a:rPr lang="it-IT" sz="1900" dirty="0"/>
                  <a:t> with </a:t>
                </a:r>
                <a:r>
                  <a:rPr lang="it-IT" sz="1900" dirty="0" err="1"/>
                  <a:t>quaternions</a:t>
                </a:r>
                <a:r>
                  <a:rPr lang="it-IT" sz="1900" dirty="0"/>
                  <a:t> (to </a:t>
                </a:r>
                <a:r>
                  <a:rPr lang="it-IT" sz="1900" dirty="0" err="1"/>
                  <a:t>avoid</a:t>
                </a:r>
                <a:r>
                  <a:rPr lang="it-IT" sz="1900" dirty="0"/>
                  <a:t> </a:t>
                </a:r>
                <a:r>
                  <a:rPr lang="it-IT" sz="1900" dirty="0" err="1"/>
                  <a:t>violating</a:t>
                </a:r>
                <a:r>
                  <a:rPr lang="it-IT" sz="1900" dirty="0"/>
                  <a:t> the </a:t>
                </a:r>
                <a:r>
                  <a:rPr lang="it-IT" sz="1900" dirty="0" err="1"/>
                  <a:t>condition</a:t>
                </a:r>
                <a:r>
                  <a:rPr lang="it-IT" sz="1900" dirty="0"/>
                  <a:t> on the </a:t>
                </a:r>
                <a:r>
                  <a:rPr lang="it-IT" sz="1900" dirty="0" err="1"/>
                  <a:t>unit</a:t>
                </a:r>
                <a:r>
                  <a:rPr lang="it-IT" sz="1900" dirty="0"/>
                  <a:t> </a:t>
                </a:r>
                <a:r>
                  <a:rPr lang="it-IT" sz="1900" dirty="0" err="1"/>
                  <a:t>norm</a:t>
                </a:r>
                <a:r>
                  <a:rPr lang="it-IT" sz="1900" dirty="0"/>
                  <a:t>).</a:t>
                </a:r>
              </a:p>
              <a:p>
                <a:pPr marL="0" indent="0">
                  <a:buNone/>
                </a:pPr>
                <a:endParaRPr lang="it-IT" sz="1900" dirty="0"/>
              </a:p>
              <a:p>
                <a:pPr marL="0" indent="0">
                  <a:buNone/>
                </a:pPr>
                <a:r>
                  <a:rPr lang="it-IT" sz="1900" dirty="0"/>
                  <a:t>The </a:t>
                </a:r>
                <a14:m>
                  <m:oMath xmlns:m="http://schemas.openxmlformats.org/officeDocument/2006/math">
                    <m:r>
                      <a:rPr lang="it-IT" sz="1900">
                        <a:latin typeface="Cambria Math" panose="02040503050406030204" pitchFamily="18" charset="0"/>
                      </a:rPr>
                      <m:t>⊕</m:t>
                    </m:r>
                  </m:oMath>
                </a14:m>
                <a:r>
                  <a:rPr lang="it-IT" sz="1900" dirty="0"/>
                  <a:t> operator </a:t>
                </a:r>
                <a:r>
                  <a:rPr lang="it-IT" sz="1900" dirty="0" err="1"/>
                  <a:t>is</a:t>
                </a:r>
                <a:r>
                  <a:rPr lang="it-IT" sz="1900" dirty="0"/>
                  <a:t> </a:t>
                </a:r>
                <a:r>
                  <a:rPr lang="it-IT" sz="1900" dirty="0" err="1"/>
                  <a:t>used</a:t>
                </a:r>
                <a:r>
                  <a:rPr lang="it-IT" sz="1900" dirty="0"/>
                  <a:t> with the following </a:t>
                </a:r>
                <a:r>
                  <a:rPr lang="it-IT" sz="1900" dirty="0" err="1"/>
                  <a:t>meaning</a:t>
                </a:r>
                <a:r>
                  <a:rPr lang="it-IT" sz="1900" dirty="0"/>
                  <a:t> </a:t>
                </a:r>
                <a:r>
                  <a:rPr lang="it-IT" sz="1900" dirty="0" err="1"/>
                  <a:t>when</a:t>
                </a:r>
                <a:r>
                  <a:rPr lang="it-IT" sz="1900" dirty="0"/>
                  <a:t> </a:t>
                </a:r>
                <a:r>
                  <a:rPr lang="it-IT" sz="1900" dirty="0" err="1"/>
                  <a:t>applied</a:t>
                </a:r>
                <a:r>
                  <a:rPr lang="it-IT" sz="1900" dirty="0"/>
                  <a:t> to </a:t>
                </a:r>
                <a:r>
                  <a:rPr lang="it-IT" sz="1900" dirty="0" err="1"/>
                  <a:t>quaternions</a:t>
                </a:r>
                <a:r>
                  <a:rPr lang="it-IT" sz="1900" dirty="0"/>
                  <a:t> (and </a:t>
                </a:r>
                <a:r>
                  <a:rPr lang="it-IT" sz="1900" dirty="0" err="1"/>
                  <a:t>is</a:t>
                </a:r>
                <a:r>
                  <a:rPr lang="it-IT" sz="1900" dirty="0"/>
                  <a:t> a </a:t>
                </a:r>
                <a:r>
                  <a:rPr lang="it-IT" sz="1900" dirty="0" err="1"/>
                  <a:t>simple</a:t>
                </a:r>
                <a:r>
                  <a:rPr lang="it-IT" sz="1900" dirty="0"/>
                  <a:t> </a:t>
                </a:r>
                <a14:m>
                  <m:oMath xmlns:m="http://schemas.openxmlformats.org/officeDocument/2006/math">
                    <m:r>
                      <a:rPr lang="it-IT" sz="1900" b="0" i="1" smtClean="0">
                        <a:latin typeface="Cambria Math" panose="02040503050406030204" pitchFamily="18" charset="0"/>
                      </a:rPr>
                      <m:t>+</m:t>
                    </m:r>
                  </m:oMath>
                </a14:m>
                <a:r>
                  <a:rPr lang="it-IT" sz="1900" dirty="0"/>
                  <a:t> </a:t>
                </a:r>
                <a:r>
                  <a:rPr lang="it-IT" sz="1900" dirty="0" err="1"/>
                  <a:t>otherwise</a:t>
                </a:r>
                <a:r>
                  <a:rPr lang="it-IT" sz="1900" dirty="0"/>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900" i="1">
                              <a:latin typeface="Cambria Math" panose="02040503050406030204" pitchFamily="18" charset="0"/>
                            </a:rPr>
                          </m:ctrlPr>
                        </m:sSubPr>
                        <m:e>
                          <m:r>
                            <a:rPr lang="it-IT" sz="1900" b="1" i="1">
                              <a:latin typeface="Cambria Math" panose="02040503050406030204" pitchFamily="18" charset="0"/>
                            </a:rPr>
                            <m:t>𝐪</m:t>
                          </m:r>
                        </m:e>
                        <m:sub>
                          <m:r>
                            <m:rPr>
                              <m:sty m:val="p"/>
                            </m:rPr>
                            <a:rPr lang="it-IT" sz="1900">
                              <a:latin typeface="Cambria Math" panose="02040503050406030204" pitchFamily="18" charset="0"/>
                            </a:rPr>
                            <m:t>k</m:t>
                          </m:r>
                        </m:sub>
                      </m:sSub>
                      <m:r>
                        <m:rPr>
                          <m:nor/>
                        </m:rPr>
                        <a:rPr lang="it-IT" sz="1900" smtClean="0">
                          <a:latin typeface="Cambria Math" panose="02040503050406030204" pitchFamily="18" charset="0"/>
                        </a:rPr>
                        <m:t> </m:t>
                      </m:r>
                      <m:r>
                        <a:rPr lang="it-IT" sz="1900" smtClean="0">
                          <a:latin typeface="Cambria Math" panose="02040503050406030204" pitchFamily="18" charset="0"/>
                        </a:rPr>
                        <m:t>⊕</m:t>
                      </m:r>
                      <m:r>
                        <a:rPr lang="it-IT" sz="1900">
                          <a:latin typeface="Cambria Math" panose="02040503050406030204" pitchFamily="18" charset="0"/>
                        </a:rPr>
                        <m:t> </m:t>
                      </m:r>
                      <m:sSub>
                        <m:sSubPr>
                          <m:ctrlPr>
                            <a:rPr lang="it-IT" sz="1900" i="1">
                              <a:latin typeface="Cambria Math" panose="02040503050406030204" pitchFamily="18" charset="0"/>
                            </a:rPr>
                          </m:ctrlPr>
                        </m:sSubPr>
                        <m:e>
                          <m:r>
                            <a:rPr lang="it-IT" sz="1900" b="1">
                              <a:latin typeface="Cambria Math" panose="02040503050406030204" pitchFamily="18" charset="0"/>
                            </a:rPr>
                            <m:t>𝛉</m:t>
                          </m:r>
                        </m:e>
                        <m:sub>
                          <m:r>
                            <m:rPr>
                              <m:sty m:val="p"/>
                            </m:rPr>
                            <a:rPr lang="it-IT" sz="1900">
                              <a:latin typeface="Cambria Math" panose="02040503050406030204" pitchFamily="18" charset="0"/>
                            </a:rPr>
                            <m:t>k</m:t>
                          </m:r>
                        </m:sub>
                      </m:sSub>
                      <m:r>
                        <a:rPr lang="it-IT" sz="1900">
                          <a:latin typeface="Cambria Math" panose="02040503050406030204" pitchFamily="18" charset="0"/>
                        </a:rPr>
                        <m:t>=</m:t>
                      </m:r>
                      <m:sSub>
                        <m:sSubPr>
                          <m:ctrlPr>
                            <a:rPr lang="it-IT" sz="1900" i="1">
                              <a:latin typeface="Cambria Math" panose="02040503050406030204" pitchFamily="18" charset="0"/>
                            </a:rPr>
                          </m:ctrlPr>
                        </m:sSubPr>
                        <m:e>
                          <m:r>
                            <a:rPr lang="it-IT" sz="1900" b="1">
                              <a:latin typeface="Cambria Math" panose="02040503050406030204" pitchFamily="18" charset="0"/>
                            </a:rPr>
                            <m:t>𝐪</m:t>
                          </m:r>
                        </m:e>
                        <m:sub>
                          <m:r>
                            <m:rPr>
                              <m:sty m:val="p"/>
                            </m:rPr>
                            <a:rPr lang="it-IT" sz="1900">
                              <a:latin typeface="Cambria Math" panose="02040503050406030204" pitchFamily="18" charset="0"/>
                            </a:rPr>
                            <m:t>k</m:t>
                          </m:r>
                        </m:sub>
                      </m:sSub>
                      <m:sSup>
                        <m:sSupPr>
                          <m:ctrlPr>
                            <a:rPr lang="it-IT" sz="1900" i="1">
                              <a:latin typeface="Cambria Math" panose="02040503050406030204" pitchFamily="18" charset="0"/>
                            </a:rPr>
                          </m:ctrlPr>
                        </m:sSupPr>
                        <m:e>
                          <m:func>
                            <m:funcPr>
                              <m:ctrlPr>
                                <a:rPr lang="it-IT" sz="1900" i="1">
                                  <a:latin typeface="Cambria Math" panose="02040503050406030204" pitchFamily="18" charset="0"/>
                                </a:rPr>
                              </m:ctrlPr>
                            </m:funcPr>
                            <m:fName>
                              <m:r>
                                <m:rPr>
                                  <m:nor/>
                                </m:rPr>
                                <a:rPr lang="it-IT" sz="1900"/>
                                <m:t>⊗</m:t>
                              </m:r>
                            </m:fName>
                            <m:e>
                              <m:r>
                                <m:rPr>
                                  <m:sty m:val="p"/>
                                </m:rPr>
                                <a:rPr lang="it-IT" sz="1900">
                                  <a:latin typeface="Cambria Math" panose="02040503050406030204" pitchFamily="18" charset="0"/>
                                </a:rPr>
                                <m:t>exp</m:t>
                              </m:r>
                              <m:d>
                                <m:dPr>
                                  <m:ctrlPr>
                                    <a:rPr lang="it-IT" sz="1900" i="1">
                                      <a:latin typeface="Cambria Math" panose="02040503050406030204" pitchFamily="18" charset="0"/>
                                    </a:rPr>
                                  </m:ctrlPr>
                                </m:dPr>
                                <m:e>
                                  <m:sSub>
                                    <m:sSubPr>
                                      <m:ctrlPr>
                                        <a:rPr lang="it-IT" sz="1900" i="1">
                                          <a:latin typeface="Cambria Math" panose="02040503050406030204" pitchFamily="18" charset="0"/>
                                        </a:rPr>
                                      </m:ctrlPr>
                                    </m:sSubPr>
                                    <m:e>
                                      <m:r>
                                        <a:rPr lang="it-IT" sz="1900" b="1" i="1">
                                          <a:latin typeface="Cambria Math" panose="02040503050406030204" pitchFamily="18" charset="0"/>
                                        </a:rPr>
                                        <m:t>𝜽</m:t>
                                      </m:r>
                                    </m:e>
                                    <m:sub>
                                      <m:r>
                                        <a:rPr lang="it-IT" sz="1900" i="1">
                                          <a:latin typeface="Cambria Math" panose="02040503050406030204" pitchFamily="18" charset="0"/>
                                        </a:rPr>
                                        <m:t>𝑞</m:t>
                                      </m:r>
                                      <m:r>
                                        <a:rPr lang="it-IT" sz="1900" i="1">
                                          <a:latin typeface="Cambria Math" panose="02040503050406030204" pitchFamily="18" charset="0"/>
                                        </a:rPr>
                                        <m:t>,</m:t>
                                      </m:r>
                                      <m:r>
                                        <a:rPr lang="it-IT" sz="1900" i="1">
                                          <a:latin typeface="Cambria Math" panose="02040503050406030204" pitchFamily="18" charset="0"/>
                                        </a:rPr>
                                        <m:t>𝑘</m:t>
                                      </m:r>
                                    </m:sub>
                                  </m:sSub>
                                </m:e>
                              </m:d>
                            </m:e>
                          </m:func>
                        </m:e>
                        <m:sup>
                          <m:r>
                            <a:rPr lang="it-IT" sz="1900" i="1">
                              <a:latin typeface="Cambria Math" panose="02040503050406030204" pitchFamily="18" charset="0"/>
                            </a:rPr>
                            <m:t>−1</m:t>
                          </m:r>
                        </m:sup>
                      </m:sSup>
                    </m:oMath>
                  </m:oMathPara>
                </a14:m>
                <a:endParaRPr lang="it-IT" sz="1900" dirty="0"/>
              </a:p>
              <a:p>
                <a:pPr marL="0" indent="0">
                  <a:buNone/>
                </a:pPr>
                <a:r>
                  <a:rPr lang="it-IT" sz="1900" dirty="0" err="1"/>
                  <a:t>Where</a:t>
                </a:r>
                <a:r>
                  <a:rPr lang="it-IT" sz="1900" dirty="0"/>
                  <a:t> </a:t>
                </a:r>
                <a14:m>
                  <m:oMath xmlns:m="http://schemas.openxmlformats.org/officeDocument/2006/math">
                    <m:sSub>
                      <m:sSubPr>
                        <m:ctrlPr>
                          <a:rPr lang="it-IT" sz="1900" i="1">
                            <a:latin typeface="Cambria Math" panose="02040503050406030204" pitchFamily="18" charset="0"/>
                          </a:rPr>
                        </m:ctrlPr>
                      </m:sSubPr>
                      <m:e>
                        <m:r>
                          <a:rPr lang="it-IT" sz="1900" b="1" i="1">
                            <a:latin typeface="Cambria Math" panose="02040503050406030204" pitchFamily="18" charset="0"/>
                          </a:rPr>
                          <m:t>𝜽</m:t>
                        </m:r>
                      </m:e>
                      <m:sub>
                        <m:r>
                          <a:rPr lang="it-IT" sz="1900" i="1">
                            <a:latin typeface="Cambria Math" panose="02040503050406030204" pitchFamily="18" charset="0"/>
                          </a:rPr>
                          <m:t>𝑞</m:t>
                        </m:r>
                        <m:r>
                          <a:rPr lang="it-IT" sz="1900" i="1">
                            <a:latin typeface="Cambria Math" panose="02040503050406030204" pitchFamily="18" charset="0"/>
                          </a:rPr>
                          <m:t>,</m:t>
                        </m:r>
                        <m:r>
                          <a:rPr lang="it-IT" sz="1900" i="1">
                            <a:latin typeface="Cambria Math" panose="02040503050406030204" pitchFamily="18" charset="0"/>
                          </a:rPr>
                          <m:t>𝑘</m:t>
                        </m:r>
                      </m:sub>
                    </m:sSub>
                    <m:r>
                      <a:rPr lang="it-IT" sz="1900" i="1">
                        <a:latin typeface="Cambria Math" panose="02040503050406030204" pitchFamily="18" charset="0"/>
                      </a:rPr>
                      <m:t>=</m:t>
                    </m:r>
                    <m:r>
                      <m:rPr>
                        <m:sty m:val="p"/>
                      </m:rPr>
                      <a:rPr lang="it-IT" sz="1900">
                        <a:latin typeface="Cambria Math" panose="02040503050406030204" pitchFamily="18" charset="0"/>
                      </a:rPr>
                      <m:t>quaternion</m:t>
                    </m:r>
                    <m:r>
                      <a:rPr lang="it-IT" sz="1900" i="1">
                        <a:latin typeface="Cambria Math" panose="02040503050406030204" pitchFamily="18" charset="0"/>
                      </a:rPr>
                      <m:t>(0,</m:t>
                    </m:r>
                    <m:sSub>
                      <m:sSubPr>
                        <m:ctrlPr>
                          <a:rPr lang="it-IT" sz="1900" i="1">
                            <a:latin typeface="Cambria Math" panose="02040503050406030204" pitchFamily="18" charset="0"/>
                          </a:rPr>
                        </m:ctrlPr>
                      </m:sSubPr>
                      <m:e>
                        <m:r>
                          <a:rPr lang="it-IT" sz="1900" b="1" i="1">
                            <a:latin typeface="Cambria Math" panose="02040503050406030204" pitchFamily="18" charset="0"/>
                          </a:rPr>
                          <m:t>𝜽</m:t>
                        </m:r>
                      </m:e>
                      <m:sub>
                        <m:r>
                          <a:rPr lang="it-IT" sz="1900" i="1">
                            <a:latin typeface="Cambria Math" panose="02040503050406030204" pitchFamily="18" charset="0"/>
                          </a:rPr>
                          <m:t>𝑘</m:t>
                        </m:r>
                      </m:sub>
                    </m:sSub>
                    <m:r>
                      <a:rPr lang="it-IT" sz="1900" i="1">
                        <a:latin typeface="Cambria Math" panose="02040503050406030204" pitchFamily="18" charset="0"/>
                      </a:rPr>
                      <m:t>)</m:t>
                    </m:r>
                  </m:oMath>
                </a14:m>
                <a:r>
                  <a:rPr lang="it-IT" sz="1900" dirty="0"/>
                  <a:t>, and </a:t>
                </a:r>
                <a14:m>
                  <m:oMath xmlns:m="http://schemas.openxmlformats.org/officeDocument/2006/math">
                    <m:r>
                      <m:rPr>
                        <m:sty m:val="p"/>
                      </m:rPr>
                      <a:rPr lang="it-IT" sz="1900">
                        <a:latin typeface="Cambria Math" panose="02040503050406030204" pitchFamily="18" charset="0"/>
                      </a:rPr>
                      <m:t>exp</m:t>
                    </m:r>
                    <m:r>
                      <a:rPr lang="it-IT" sz="1900" i="1">
                        <a:latin typeface="Cambria Math" panose="02040503050406030204" pitchFamily="18" charset="0"/>
                      </a:rPr>
                      <m:t>⁡(⋅)</m:t>
                    </m:r>
                  </m:oMath>
                </a14:m>
                <a:r>
                  <a:rPr lang="it-IT" sz="1900" dirty="0"/>
                  <a:t> </a:t>
                </a:r>
                <a:r>
                  <a:rPr lang="it-IT" sz="1900" dirty="0" err="1"/>
                  <a:t>is</a:t>
                </a:r>
                <a:r>
                  <a:rPr lang="it-IT" sz="1900" dirty="0"/>
                  <a:t> the </a:t>
                </a:r>
                <a:r>
                  <a:rPr lang="it-IT" sz="1900" dirty="0" err="1"/>
                  <a:t>exponential</a:t>
                </a:r>
                <a:r>
                  <a:rPr lang="it-IT" sz="1900" dirty="0"/>
                  <a:t> of a </a:t>
                </a:r>
                <a:r>
                  <a:rPr lang="it-IT" sz="1900" dirty="0" err="1"/>
                  <a:t>quaternion</a:t>
                </a:r>
                <a:r>
                  <a:rPr lang="it-IT" sz="1900" dirty="0"/>
                  <a:t>.</a:t>
                </a:r>
              </a:p>
              <a:p>
                <a:pPr marL="0" indent="0">
                  <a:buNone/>
                </a:pPr>
                <a:r>
                  <a:rPr lang="it-IT" sz="1900" dirty="0" err="1"/>
                  <a:t>Additionally</a:t>
                </a:r>
                <a:r>
                  <a:rPr lang="it-IT" sz="1900" dirty="0"/>
                  <a:t>, the </a:t>
                </a:r>
                <a:r>
                  <a:rPr lang="it-IT" sz="1900" dirty="0" err="1"/>
                  <a:t>quaternion</a:t>
                </a:r>
                <a:r>
                  <a:rPr lang="it-IT" sz="1900" dirty="0"/>
                  <a:t> </a:t>
                </a:r>
                <a:r>
                  <a:rPr lang="it-IT" sz="1900" dirty="0" err="1"/>
                  <a:t>is</a:t>
                </a:r>
                <a:r>
                  <a:rPr lang="it-IT" sz="1900" dirty="0"/>
                  <a:t> re-</a:t>
                </a:r>
                <a:r>
                  <a:rPr lang="it-IT" sz="1900" dirty="0" err="1"/>
                  <a:t>normalized</a:t>
                </a:r>
                <a:r>
                  <a:rPr lang="it-IT" sz="1900" dirty="0"/>
                  <a:t> after </a:t>
                </a:r>
                <a:r>
                  <a:rPr lang="it-IT" sz="1900" dirty="0" err="1"/>
                  <a:t>every</a:t>
                </a:r>
                <a:r>
                  <a:rPr lang="it-IT" sz="1900" dirty="0"/>
                  <a:t> </a:t>
                </a:r>
                <a:r>
                  <a:rPr lang="it-IT" sz="1900" dirty="0" err="1"/>
                  <a:t>prediction</a:t>
                </a:r>
                <a:r>
                  <a:rPr lang="it-IT" sz="1900" dirty="0"/>
                  <a:t> step with:</a:t>
                </a:r>
              </a:p>
              <a:p>
                <a:pPr marL="0" indent="0">
                  <a:buNone/>
                </a:pPr>
                <a14:m>
                  <m:oMathPara xmlns:m="http://schemas.openxmlformats.org/officeDocument/2006/math">
                    <m:oMathParaPr>
                      <m:jc m:val="centerGroup"/>
                    </m:oMathParaPr>
                    <m:oMath xmlns:m="http://schemas.openxmlformats.org/officeDocument/2006/math">
                      <m:sSub>
                        <m:sSubPr>
                          <m:ctrlPr>
                            <a:rPr lang="it-IT" sz="1900" b="0" i="1" smtClean="0">
                              <a:latin typeface="Cambria Math" panose="02040503050406030204" pitchFamily="18" charset="0"/>
                            </a:rPr>
                          </m:ctrlPr>
                        </m:sSubPr>
                        <m:e>
                          <m:r>
                            <a:rPr lang="it-IT" sz="1900" b="1" i="1" smtClean="0">
                              <a:latin typeface="Cambria Math" panose="02040503050406030204" pitchFamily="18" charset="0"/>
                            </a:rPr>
                            <m:t>𝒒</m:t>
                          </m:r>
                        </m:e>
                        <m:sub>
                          <m:r>
                            <a:rPr lang="it-IT" sz="1900" b="0" i="1" smtClean="0">
                              <a:latin typeface="Cambria Math" panose="02040503050406030204" pitchFamily="18" charset="0"/>
                            </a:rPr>
                            <m:t>𝑘</m:t>
                          </m:r>
                        </m:sub>
                      </m:sSub>
                      <m:r>
                        <a:rPr lang="it-IT" sz="1900" b="0" i="1" smtClean="0">
                          <a:latin typeface="Cambria Math" panose="02040503050406030204" pitchFamily="18" charset="0"/>
                        </a:rPr>
                        <m:t>=</m:t>
                      </m:r>
                      <m:f>
                        <m:fPr>
                          <m:ctrlPr>
                            <a:rPr lang="it-IT" sz="1900" b="0" i="1" smtClean="0">
                              <a:latin typeface="Cambria Math" panose="02040503050406030204" pitchFamily="18" charset="0"/>
                            </a:rPr>
                          </m:ctrlPr>
                        </m:fPr>
                        <m:num>
                          <m:sSub>
                            <m:sSubPr>
                              <m:ctrlPr>
                                <a:rPr lang="it-IT" sz="1900" b="1" i="1" smtClean="0">
                                  <a:latin typeface="Cambria Math" panose="02040503050406030204" pitchFamily="18" charset="0"/>
                                </a:rPr>
                              </m:ctrlPr>
                            </m:sSubPr>
                            <m:e>
                              <m:r>
                                <a:rPr lang="it-IT" sz="1900" b="1" i="1" smtClean="0">
                                  <a:latin typeface="Cambria Math" panose="02040503050406030204" pitchFamily="18" charset="0"/>
                                </a:rPr>
                                <m:t>𝒒</m:t>
                              </m:r>
                            </m:e>
                            <m:sub>
                              <m:r>
                                <a:rPr lang="it-IT" sz="1900" b="0" i="1" smtClean="0">
                                  <a:latin typeface="Cambria Math" panose="02040503050406030204" pitchFamily="18" charset="0"/>
                                </a:rPr>
                                <m:t>𝑘</m:t>
                              </m:r>
                            </m:sub>
                          </m:sSub>
                        </m:num>
                        <m:den>
                          <m:sSub>
                            <m:sSubPr>
                              <m:ctrlPr>
                                <a:rPr lang="it-IT" sz="1900" b="0" i="1" smtClean="0">
                                  <a:latin typeface="Cambria Math" panose="02040503050406030204" pitchFamily="18" charset="0"/>
                                </a:rPr>
                              </m:ctrlPr>
                            </m:sSubPr>
                            <m:e>
                              <m:d>
                                <m:dPr>
                                  <m:begChr m:val="‖"/>
                                  <m:endChr m:val="‖"/>
                                  <m:ctrlPr>
                                    <a:rPr lang="it-IT" sz="1900" b="0" i="1" smtClean="0">
                                      <a:latin typeface="Cambria Math" panose="02040503050406030204" pitchFamily="18" charset="0"/>
                                    </a:rPr>
                                  </m:ctrlPr>
                                </m:dPr>
                                <m:e>
                                  <m:sSub>
                                    <m:sSubPr>
                                      <m:ctrlPr>
                                        <a:rPr lang="it-IT" sz="1900" b="1" i="1">
                                          <a:latin typeface="Cambria Math" panose="02040503050406030204" pitchFamily="18" charset="0"/>
                                        </a:rPr>
                                      </m:ctrlPr>
                                    </m:sSubPr>
                                    <m:e>
                                      <m:r>
                                        <a:rPr lang="it-IT" sz="1900" b="1" i="1">
                                          <a:latin typeface="Cambria Math" panose="02040503050406030204" pitchFamily="18" charset="0"/>
                                        </a:rPr>
                                        <m:t>𝒒</m:t>
                                      </m:r>
                                    </m:e>
                                    <m:sub>
                                      <m:r>
                                        <a:rPr lang="it-IT" sz="1900" i="1">
                                          <a:latin typeface="Cambria Math" panose="02040503050406030204" pitchFamily="18" charset="0"/>
                                        </a:rPr>
                                        <m:t>𝑘</m:t>
                                      </m:r>
                                    </m:sub>
                                  </m:sSub>
                                </m:e>
                              </m:d>
                            </m:e>
                            <m:sub>
                              <m:r>
                                <a:rPr lang="it-IT" sz="1900" b="0" i="1" smtClean="0">
                                  <a:latin typeface="Cambria Math" panose="02040503050406030204" pitchFamily="18" charset="0"/>
                                </a:rPr>
                                <m:t>2</m:t>
                              </m:r>
                            </m:sub>
                          </m:sSub>
                        </m:den>
                      </m:f>
                    </m:oMath>
                  </m:oMathPara>
                </a14:m>
                <a:endParaRPr lang="it-IT" sz="1900" b="1"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647948" cy="4351338"/>
              </a:xfrm>
              <a:prstGeom prst="rect">
                <a:avLst/>
              </a:prstGeom>
              <a:blipFill>
                <a:blip r:embed="rId2"/>
                <a:stretch>
                  <a:fillRect l="-515" t="-1262" r="-114" b="-10098"/>
                </a:stretch>
              </a:blipFill>
            </p:spPr>
            <p:txBody>
              <a:bodyPr/>
              <a:lstStyle/>
              <a:p>
                <a:r>
                  <a:rPr lang="en-GB">
                    <a:noFill/>
                  </a:rPr>
                  <a:t> </a:t>
                </a:r>
              </a:p>
            </p:txBody>
          </p:sp>
        </mc:Fallback>
      </mc:AlternateContent>
    </p:spTree>
    <p:extLst>
      <p:ext uri="{BB962C8B-B14F-4D97-AF65-F5344CB8AC3E}">
        <p14:creationId xmlns:p14="http://schemas.microsoft.com/office/powerpoint/2010/main" val="148157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4">
                    <a:lumMod val="50000"/>
                  </a:schemeClr>
                </a:solidFill>
              </a:rPr>
              <a:t>State Update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The </a:t>
                </a:r>
                <a:r>
                  <a:rPr lang="it-IT" sz="2000" dirty="0" err="1"/>
                  <a:t>system’s</a:t>
                </a:r>
                <a:r>
                  <a:rPr lang="it-IT" sz="2000" dirty="0"/>
                  <a:t> discrete time </a:t>
                </a:r>
                <a:r>
                  <a:rPr lang="it-IT" sz="2000" dirty="0" err="1"/>
                  <a:t>equations</a:t>
                </a:r>
                <a:r>
                  <a:rPr lang="it-IT" sz="2000" dirty="0"/>
                  <a:t> are:</a:t>
                </a:r>
              </a:p>
              <a:p>
                <a:pPr marL="0" indent="0">
                  <a:buNone/>
                </a:pPr>
                <a:endParaRPr lang="it-IT" sz="2000" dirty="0"/>
              </a:p>
              <a:p>
                <a:pPr marL="0" indent="0">
                  <a:buNone/>
                </a:pPr>
                <a14:m>
                  <m:oMathPara xmlns:m="http://schemas.openxmlformats.org/officeDocument/2006/math">
                    <m:oMathParaPr>
                      <m:jc m:val="centerGroup"/>
                    </m:oMathParaPr>
                    <m:oMath xmlns:m="http://schemas.openxmlformats.org/officeDocument/2006/math">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𝒙</m:t>
                          </m:r>
                        </m:e>
                        <m:sub>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eqArr>
                            <m:eqArrPr>
                              <m:ctrlPr>
                                <a:rPr lang="it-IT" sz="2000" b="1" i="1">
                                  <a:latin typeface="Cambria Math" panose="02040503050406030204" pitchFamily="18" charset="0"/>
                                </a:rPr>
                              </m:ctrlPr>
                            </m:eqArrPr>
                            <m:e>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𝒒</m:t>
                                  </m:r>
                                </m:e>
                                <m:sub>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𝝎</m:t>
                                  </m:r>
                                </m:e>
                                <m:sub>
                                  <m:r>
                                    <a:rPr lang="it-IT" sz="2000" b="0" i="1" smtClean="0">
                                      <a:latin typeface="Cambria Math" panose="02040503050406030204" pitchFamily="18" charset="0"/>
                                    </a:rPr>
                                    <m:t>𝑏</m:t>
                                  </m:r>
                                  <m:r>
                                    <a:rPr lang="it-IT" sz="2000" b="0" i="1" smtClean="0">
                                      <a:latin typeface="Cambria Math" panose="02040503050406030204" pitchFamily="18" charset="0"/>
                                    </a:rPr>
                                    <m:t>,</m:t>
                                  </m:r>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e>
                            <m:e>
                              <m:sSubSup>
                                <m:sSubSupPr>
                                  <m:ctrlPr>
                                    <a:rPr lang="it-IT" sz="2000" b="1" i="1">
                                      <a:latin typeface="Cambria Math" panose="02040503050406030204" pitchFamily="18" charset="0"/>
                                    </a:rPr>
                                  </m:ctrlPr>
                                </m:sSubSupPr>
                                <m:e>
                                  <m:r>
                                    <a:rPr lang="it-IT" sz="2000" b="1" i="1">
                                      <a:latin typeface="Cambria Math" panose="02040503050406030204" pitchFamily="18" charset="0"/>
                                    </a:rPr>
                                    <m:t>𝒂</m:t>
                                  </m:r>
                                </m:e>
                                <m:sub>
                                  <m:r>
                                    <a:rPr lang="it-IT" sz="2000" i="1" smtClean="0">
                                      <a:latin typeface="Cambria Math" panose="02040503050406030204" pitchFamily="18" charset="0"/>
                                    </a:rPr>
                                    <m:t>𝑘</m:t>
                                  </m:r>
                                  <m:r>
                                    <a:rPr lang="it-IT" sz="2000" b="0" i="1" smtClean="0">
                                      <a:latin typeface="Cambria Math" panose="02040503050406030204" pitchFamily="18" charset="0"/>
                                    </a:rPr>
                                    <m:t>+1</m:t>
                                  </m:r>
                                </m:sub>
                                <m:sup>
                                  <m:r>
                                    <a:rPr lang="it-IT" sz="2000" b="0" i="1" smtClean="0">
                                      <a:latin typeface="Cambria Math" panose="02040503050406030204" pitchFamily="18" charset="0"/>
                                    </a:rPr>
                                    <m:t>−</m:t>
                                  </m:r>
                                </m:sup>
                              </m:sSubSup>
                            </m:e>
                            <m:e>
                              <m:sSubSup>
                                <m:sSubSupPr>
                                  <m:ctrlPr>
                                    <a:rPr lang="it-IT" sz="2000" b="1" i="1">
                                      <a:latin typeface="Cambria Math" panose="02040503050406030204" pitchFamily="18" charset="0"/>
                                    </a:rPr>
                                  </m:ctrlPr>
                                </m:sSubSupPr>
                                <m:e>
                                  <m:r>
                                    <a:rPr lang="it-IT" sz="2000" b="1" i="1">
                                      <a:latin typeface="Cambria Math" panose="02040503050406030204" pitchFamily="18" charset="0"/>
                                    </a:rPr>
                                    <m:t>𝒅</m:t>
                                  </m:r>
                                </m:e>
                                <m:sub>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0" i="1" smtClean="0">
                                      <a:latin typeface="Cambria Math" panose="02040503050406030204" pitchFamily="18" charset="0"/>
                                    </a:rPr>
                                    <m:t>−</m:t>
                                  </m:r>
                                </m:sup>
                              </m:sSubSup>
                            </m:e>
                            <m:e>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e>
                            <m:e>
                              <m:sSubSup>
                                <m:sSubSupPr>
                                  <m:ctrlPr>
                                    <a:rPr lang="it-IT" sz="2000" b="1" i="1" smtClean="0">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r>
                                    <a:rPr lang="it-IT" sz="2000" b="0" i="1" smtClean="0">
                                      <a:latin typeface="Cambria Math" panose="02040503050406030204" pitchFamily="18" charset="0"/>
                                    </a:rPr>
                                    <m:t>+1</m:t>
                                  </m:r>
                                </m:sub>
                                <m:sup>
                                  <m:r>
                                    <a:rPr lang="it-IT" sz="2000" b="1" i="1" smtClean="0">
                                      <a:latin typeface="Cambria Math" panose="02040503050406030204" pitchFamily="18" charset="0"/>
                                    </a:rPr>
                                    <m:t>−</m:t>
                                  </m:r>
                                </m:sup>
                              </m:sSubSup>
                            </m:e>
                            <m:e>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h</m:t>
                                  </m:r>
                                </m:e>
                                <m:sub>
                                  <m:r>
                                    <a:rPr lang="it-IT" sz="2000" b="0" i="1" smtClean="0">
                                      <a:latin typeface="Cambria Math" panose="02040503050406030204" pitchFamily="18" charset="0"/>
                                    </a:rPr>
                                    <m:t>𝑔</m:t>
                                  </m:r>
                                  <m:r>
                                    <a:rPr lang="it-IT" sz="2000" b="0" i="1" smtClean="0">
                                      <a:latin typeface="Cambria Math" panose="02040503050406030204" pitchFamily="18" charset="0"/>
                                    </a:rPr>
                                    <m:t>,</m:t>
                                  </m:r>
                                  <m:r>
                                    <a:rPr lang="it-IT" sz="2000" b="0" i="1" smtClean="0">
                                      <a:latin typeface="Cambria Math" panose="02040503050406030204" pitchFamily="18" charset="0"/>
                                    </a:rPr>
                                    <m:t>𝑘</m:t>
                                  </m:r>
                                  <m:r>
                                    <a:rPr lang="it-IT" sz="2000" b="0" i="1" smtClean="0">
                                      <a:latin typeface="Cambria Math" panose="02040503050406030204" pitchFamily="18" charset="0"/>
                                    </a:rPr>
                                    <m:t>+1</m:t>
                                  </m:r>
                                </m:sub>
                                <m:sup>
                                  <m:r>
                                    <a:rPr lang="it-IT" sz="2000" b="0" i="1" smtClean="0">
                                      <a:latin typeface="Cambria Math" panose="02040503050406030204" pitchFamily="18" charset="0"/>
                                    </a:rPr>
                                    <m:t>−</m:t>
                                  </m:r>
                                </m:sup>
                              </m:sSubSup>
                            </m:e>
                          </m:eqArr>
                        </m:e>
                      </m:d>
                      <m:r>
                        <a:rPr lang="it-IT" sz="2000" b="1" i="1" smtClean="0">
                          <a:latin typeface="Cambria Math" panose="02040503050406030204" pitchFamily="18" charset="0"/>
                        </a:rPr>
                        <m:t>=</m:t>
                      </m:r>
                      <m:r>
                        <a:rPr lang="it-IT" sz="2000" b="0" i="1" smtClean="0">
                          <a:latin typeface="Cambria Math" panose="02040503050406030204" pitchFamily="18" charset="0"/>
                        </a:rPr>
                        <m:t>𝑓</m:t>
                      </m:r>
                      <m:d>
                        <m:dPr>
                          <m:ctrlPr>
                            <a:rPr lang="it-IT" sz="2000" b="0" i="1" smtClean="0">
                              <a:latin typeface="Cambria Math" panose="02040503050406030204" pitchFamily="18" charset="0"/>
                            </a:rPr>
                          </m:ctrlPr>
                        </m:dPr>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𝒙</m:t>
                              </m:r>
                            </m:e>
                            <m:sub>
                              <m:r>
                                <a:rPr lang="it-IT" sz="2000" b="0" i="1" smtClean="0">
                                  <a:latin typeface="Cambria Math" panose="02040503050406030204" pitchFamily="18" charset="0"/>
                                </a:rPr>
                                <m:t>𝑘</m:t>
                              </m:r>
                            </m:sub>
                            <m:sup>
                              <m:r>
                                <a:rPr lang="it-IT" sz="2000" b="1" i="1" smtClean="0">
                                  <a:latin typeface="Cambria Math" panose="02040503050406030204" pitchFamily="18" charset="0"/>
                                </a:rPr>
                                <m:t>+</m:t>
                              </m:r>
                            </m:sup>
                          </m:sSubSup>
                          <m:r>
                            <a:rPr lang="it-IT" sz="2000" b="1" i="1" smtClean="0">
                              <a:latin typeface="Cambria Math" panose="02040503050406030204" pitchFamily="18" charset="0"/>
                            </a:rPr>
                            <m:t>, </m:t>
                          </m:r>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𝒖</m:t>
                              </m:r>
                            </m:e>
                            <m:sub>
                              <m:r>
                                <a:rPr lang="it-IT" sz="2000" b="0" i="1" smtClean="0">
                                  <a:latin typeface="Cambria Math" panose="02040503050406030204" pitchFamily="18" charset="0"/>
                                </a:rPr>
                                <m:t>𝑘</m:t>
                              </m:r>
                            </m:sub>
                          </m:sSub>
                        </m:e>
                      </m:d>
                      <m:r>
                        <a:rPr lang="it-IT" sz="2000" b="1" i="1" smtClean="0">
                          <a:latin typeface="Cambria Math" panose="02040503050406030204" pitchFamily="18" charset="0"/>
                        </a:rPr>
                        <m:t>=</m:t>
                      </m:r>
                      <m:d>
                        <m:dPr>
                          <m:begChr m:val="["/>
                          <m:endChr m:val="]"/>
                          <m:ctrlPr>
                            <a:rPr lang="it-IT" sz="2000" b="1" i="1" smtClean="0">
                              <a:latin typeface="Cambria Math" panose="02040503050406030204" pitchFamily="18" charset="0"/>
                            </a:rPr>
                          </m:ctrlPr>
                        </m:dPr>
                        <m:e>
                          <m:m>
                            <m:mPr>
                              <m:mcs>
                                <m:mc>
                                  <m:mcPr>
                                    <m:count m:val="1"/>
                                    <m:mcJc m:val="center"/>
                                  </m:mcPr>
                                </m:mc>
                              </m:mcs>
                              <m:ctrlPr>
                                <a:rPr lang="it-IT" sz="2000" b="1" i="1" smtClean="0">
                                  <a:latin typeface="Cambria Math" panose="02040503050406030204" pitchFamily="18" charset="0"/>
                                </a:rPr>
                              </m:ctrlPr>
                            </m:mPr>
                            <m:mr>
                              <m:e>
                                <m:sSubSup>
                                  <m:sSubSupPr>
                                    <m:ctrlPr>
                                      <a:rPr lang="it-IT" sz="2000" i="1">
                                        <a:latin typeface="Cambria Math" panose="02040503050406030204" pitchFamily="18" charset="0"/>
                                      </a:rPr>
                                    </m:ctrlPr>
                                  </m:sSubSupPr>
                                  <m:e>
                                    <m:r>
                                      <a:rPr lang="it-IT" sz="2000" b="1" i="1">
                                        <a:latin typeface="Cambria Math" panose="02040503050406030204" pitchFamily="18" charset="0"/>
                                      </a:rPr>
                                      <m:t>𝒒</m:t>
                                    </m:r>
                                  </m:e>
                                  <m:sub>
                                    <m:r>
                                      <a:rPr lang="it-IT" sz="2000" i="1">
                                        <a:latin typeface="Cambria Math" panose="02040503050406030204" pitchFamily="18" charset="0"/>
                                      </a:rPr>
                                      <m:t>𝑘</m:t>
                                    </m:r>
                                  </m:sub>
                                  <m:sup>
                                    <m:r>
                                      <a:rPr lang="it-IT" sz="2000" i="1">
                                        <a:latin typeface="Cambria Math" panose="02040503050406030204" pitchFamily="18" charset="0"/>
                                      </a:rPr>
                                      <m:t>+</m:t>
                                    </m:r>
                                  </m:sup>
                                </m:sSubSup>
                                <m:r>
                                  <a:rPr lang="it-IT" sz="2000" i="1">
                                    <a:latin typeface="Cambria Math" panose="02040503050406030204" pitchFamily="18" charset="0"/>
                                  </a:rPr>
                                  <m:t> </m:t>
                                </m:r>
                                <m:r>
                                  <m:rPr>
                                    <m:nor/>
                                  </m:rPr>
                                  <a:rPr lang="it-IT" sz="2000"/>
                                  <m:t>⊗ </m:t>
                                </m:r>
                                <m:d>
                                  <m:dPr>
                                    <m:begChr m:val="["/>
                                    <m:endChr m:val="]"/>
                                    <m:ctrlPr>
                                      <a:rPr lang="it-IT" sz="2000" i="1" smtClean="0">
                                        <a:latin typeface="Cambria Math" panose="02040503050406030204" pitchFamily="18" charset="0"/>
                                      </a:rPr>
                                    </m:ctrlPr>
                                  </m:dPr>
                                  <m:e>
                                    <m:r>
                                      <a:rPr lang="it-IT" sz="2000" i="1">
                                        <a:latin typeface="Cambria Math" panose="02040503050406030204" pitchFamily="18" charset="0"/>
                                      </a:rPr>
                                      <m:t>𝑒𝑥𝑝</m:t>
                                    </m:r>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r>
                                              <a:rPr lang="it-IT" sz="2000" b="1" i="1">
                                                <a:latin typeface="Cambria Math" panose="02040503050406030204" pitchFamily="18" charset="0"/>
                                              </a:rPr>
                                              <m:t>𝝎</m:t>
                                            </m:r>
                                          </m:e>
                                          <m:sub>
                                            <m:r>
                                              <a:rPr lang="it-IT" sz="2000" i="1">
                                                <a:latin typeface="Cambria Math" panose="02040503050406030204" pitchFamily="18" charset="0"/>
                                              </a:rPr>
                                              <m:t>𝑞</m:t>
                                            </m:r>
                                            <m:r>
                                              <a:rPr lang="it-IT" sz="2000" i="1">
                                                <a:latin typeface="Cambria Math" panose="02040503050406030204" pitchFamily="18" charset="0"/>
                                              </a:rPr>
                                              <m:t>,</m:t>
                                            </m:r>
                                            <m:r>
                                              <a:rPr lang="it-IT" sz="2000" i="1">
                                                <a:latin typeface="Cambria Math" panose="02040503050406030204" pitchFamily="18" charset="0"/>
                                              </a:rPr>
                                              <m:t>𝑘</m:t>
                                            </m:r>
                                          </m:sub>
                                        </m:sSub>
                                        <m:r>
                                          <m:rPr>
                                            <m:sty m:val="p"/>
                                          </m:rPr>
                                          <a:rPr lang="it-IT" sz="2000">
                                            <a:latin typeface="Cambria Math" panose="02040503050406030204" pitchFamily="18" charset="0"/>
                                          </a:rPr>
                                          <m:t>Δ</m:t>
                                        </m:r>
                                        <m:r>
                                          <a:rPr lang="it-IT" sz="2000" i="1">
                                            <a:latin typeface="Cambria Math" panose="02040503050406030204" pitchFamily="18" charset="0"/>
                                          </a:rPr>
                                          <m:t>𝑡</m:t>
                                        </m:r>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m:rPr>
                                            <m:sty m:val="p"/>
                                          </m:rPr>
                                          <a:rPr lang="it-IT" sz="2000" b="0" i="0" smtClean="0">
                                            <a:latin typeface="Cambria Math" panose="02040503050406030204" pitchFamily="18" charset="0"/>
                                          </a:rPr>
                                          <m:t>Δ</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𝑡</m:t>
                                            </m:r>
                                          </m:e>
                                          <m:sup>
                                            <m:r>
                                              <a:rPr lang="it-IT" sz="2000" b="0" i="1" smtClean="0">
                                                <a:latin typeface="Cambria Math" panose="02040503050406030204" pitchFamily="18" charset="0"/>
                                              </a:rPr>
                                              <m:t>2</m:t>
                                            </m:r>
                                          </m:sup>
                                        </m:sSup>
                                      </m:num>
                                      <m:den>
                                        <m:r>
                                          <a:rPr lang="it-IT" sz="2000" b="0" i="1" smtClean="0">
                                            <a:latin typeface="Cambria Math" panose="02040503050406030204" pitchFamily="18" charset="0"/>
                                          </a:rPr>
                                          <m:t>24</m:t>
                                        </m:r>
                                      </m:den>
                                    </m:f>
                                    <m:d>
                                      <m:dPr>
                                        <m:begChr m:val="["/>
                                        <m:endChr m:val="]"/>
                                        <m:ctrlPr>
                                          <a:rPr lang="it-IT" sz="2000" b="0" i="1" smtClean="0">
                                            <a:latin typeface="Cambria Math" panose="02040503050406030204" pitchFamily="18" charset="0"/>
                                          </a:rPr>
                                        </m:ctrlPr>
                                      </m:dPr>
                                      <m:e>
                                        <m:m>
                                          <m:mPr>
                                            <m:mcs>
                                              <m:mc>
                                                <m:mcPr>
                                                  <m:count m:val="1"/>
                                                  <m:mcJc m:val="center"/>
                                                </m:mcPr>
                                              </m:mc>
                                            </m:mcs>
                                            <m:ctrlPr>
                                              <a:rPr lang="it-IT" sz="2000" b="0" i="1" smtClean="0">
                                                <a:latin typeface="Cambria Math" panose="02040503050406030204" pitchFamily="18" charset="0"/>
                                              </a:rPr>
                                            </m:ctrlPr>
                                          </m:mPr>
                                          <m:mr>
                                            <m:e>
                                              <m:r>
                                                <m:rPr>
                                                  <m:brk m:alnAt="7"/>
                                                </m:rPr>
                                                <a:rPr lang="it-IT" sz="2000" b="0" i="1" smtClean="0">
                                                  <a:latin typeface="Cambria Math" panose="02040503050406030204" pitchFamily="18" charset="0"/>
                                                </a:rPr>
                                                <m:t>0</m:t>
                                              </m:r>
                                            </m:e>
                                          </m:mr>
                                          <m:m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𝝎</m:t>
                                                  </m:r>
                                                </m:e>
                                                <m:sub>
                                                  <m:r>
                                                    <a:rPr lang="it-IT" sz="2000" b="0" i="1" smtClean="0">
                                                      <a:latin typeface="Cambria Math" panose="02040503050406030204" pitchFamily="18" charset="0"/>
                                                    </a:rPr>
                                                    <m:t>𝑘</m:t>
                                                  </m:r>
                                                  <m:r>
                                                    <a:rPr lang="it-IT" sz="2000" b="0" i="1" smtClean="0">
                                                      <a:latin typeface="Cambria Math" panose="02040503050406030204" pitchFamily="18" charset="0"/>
                                                    </a:rPr>
                                                    <m:t>−1</m:t>
                                                  </m:r>
                                                </m:sub>
                                              </m:sSub>
                                              <m:r>
                                                <a:rPr lang="it-IT" sz="2000" b="0" i="1" smtClean="0">
                                                  <a:latin typeface="Cambria Math" panose="02040503050406030204" pitchFamily="18" charset="0"/>
                                                  <a:ea typeface="Cambria Math" panose="02040503050406030204" pitchFamily="18" charset="0"/>
                                                </a:rPr>
                                                <m:t>×</m:t>
                                              </m:r>
                                              <m:sSub>
                                                <m:sSubPr>
                                                  <m:ctrlPr>
                                                    <a:rPr lang="it-IT" sz="2000" i="1">
                                                      <a:latin typeface="Cambria Math" panose="02040503050406030204" pitchFamily="18" charset="0"/>
                                                    </a:rPr>
                                                  </m:ctrlPr>
                                                </m:sSubPr>
                                                <m:e>
                                                  <m:r>
                                                    <a:rPr lang="it-IT" sz="2000" b="1" i="1">
                                                      <a:latin typeface="Cambria Math" panose="02040503050406030204" pitchFamily="18" charset="0"/>
                                                    </a:rPr>
                                                    <m:t>𝝎</m:t>
                                                  </m:r>
                                                </m:e>
                                                <m:sub>
                                                  <m:r>
                                                    <a:rPr lang="it-IT" sz="2000" i="1">
                                                      <a:latin typeface="Cambria Math" panose="02040503050406030204" pitchFamily="18" charset="0"/>
                                                    </a:rPr>
                                                    <m:t>𝑘</m:t>
                                                  </m:r>
                                                </m:sub>
                                              </m:sSub>
                                            </m:e>
                                          </m:mr>
                                        </m:m>
                                      </m:e>
                                    </m:d>
                                  </m:e>
                                </m:d>
                              </m:e>
                            </m:mr>
                            <m:mr>
                              <m:e>
                                <m:eqArr>
                                  <m:eqArrPr>
                                    <m:ctrlPr>
                                      <a:rPr lang="it-IT" sz="2000" b="1" i="1" smtClean="0">
                                        <a:latin typeface="Cambria Math" panose="02040503050406030204" pitchFamily="18" charset="0"/>
                                      </a:rPr>
                                    </m:ctrlPr>
                                  </m:eqArrPr>
                                  <m:e>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𝝎</m:t>
                                        </m:r>
                                      </m:e>
                                      <m:sub>
                                        <m:r>
                                          <a:rPr lang="it-IT" sz="2000" b="0" i="1" smtClean="0">
                                            <a:latin typeface="Cambria Math" panose="02040503050406030204" pitchFamily="18" charset="0"/>
                                          </a:rPr>
                                          <m:t>𝑏</m:t>
                                        </m:r>
                                        <m:r>
                                          <a:rPr lang="it-IT" sz="2000" b="0" i="1" smtClean="0">
                                            <a:latin typeface="Cambria Math" panose="02040503050406030204" pitchFamily="18" charset="0"/>
                                          </a:rPr>
                                          <m:t>,</m:t>
                                        </m:r>
                                        <m:r>
                                          <a:rPr lang="it-IT" sz="2000" b="0" i="1" smtClean="0">
                                            <a:latin typeface="Cambria Math" panose="02040503050406030204" pitchFamily="18" charset="0"/>
                                          </a:rPr>
                                          <m:t>𝑘</m:t>
                                        </m:r>
                                      </m:sub>
                                      <m:sup>
                                        <m:r>
                                          <a:rPr lang="it-IT" sz="2000" b="0" i="1" smtClean="0">
                                            <a:latin typeface="Cambria Math" panose="02040503050406030204" pitchFamily="18" charset="0"/>
                                          </a:rPr>
                                          <m:t>+</m:t>
                                        </m:r>
                                      </m:sup>
                                    </m:sSubSup>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a:rPr lang="it-IT" sz="2000" b="0" i="1" smtClean="0">
                                            <a:latin typeface="Cambria Math" panose="02040503050406030204" pitchFamily="18" charset="0"/>
                                          </a:rPr>
                                          <m:t>𝑎</m:t>
                                        </m:r>
                                      </m:sub>
                                    </m:sSub>
                                    <m:r>
                                      <a:rPr lang="it-IT" sz="2000" b="0" i="1" smtClean="0">
                                        <a:latin typeface="Cambria Math" panose="02040503050406030204" pitchFamily="18" charset="0"/>
                                      </a:rPr>
                                      <m:t> </m:t>
                                    </m:r>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𝑘</m:t>
                                        </m:r>
                                      </m:sub>
                                      <m:sup>
                                        <m:r>
                                          <a:rPr lang="it-IT" sz="2000" b="0" i="1" smtClean="0">
                                            <a:latin typeface="Cambria Math" panose="02040503050406030204" pitchFamily="18" charset="0"/>
                                          </a:rPr>
                                          <m:t>+</m:t>
                                        </m:r>
                                      </m:sup>
                                    </m:sSubSup>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a:rPr lang="it-IT" sz="2000" b="0" i="1" smtClean="0">
                                            <a:latin typeface="Cambria Math" panose="02040503050406030204" pitchFamily="18" charset="0"/>
                                          </a:rPr>
                                          <m:t>𝑑</m:t>
                                        </m:r>
                                      </m:sub>
                                    </m:sSub>
                                    <m:r>
                                      <a:rPr lang="it-IT" sz="2000" b="0" i="1" smtClean="0">
                                        <a:latin typeface="Cambria Math" panose="02040503050406030204" pitchFamily="18" charset="0"/>
                                      </a:rPr>
                                      <m:t> </m:t>
                                    </m:r>
                                    <m:sSubSup>
                                      <m:sSubSupPr>
                                        <m:ctrlPr>
                                          <a:rPr lang="it-IT" sz="2000" i="1">
                                            <a:latin typeface="Cambria Math" panose="02040503050406030204" pitchFamily="18" charset="0"/>
                                          </a:rPr>
                                        </m:ctrlPr>
                                      </m:sSubSupPr>
                                      <m:e>
                                        <m:r>
                                          <a:rPr lang="it-IT" sz="2000" b="1" i="1">
                                            <a:latin typeface="Cambria Math" panose="02040503050406030204" pitchFamily="18" charset="0"/>
                                          </a:rPr>
                                          <m:t>𝒅</m:t>
                                        </m:r>
                                      </m:e>
                                      <m:sub>
                                        <m:r>
                                          <a:rPr lang="it-IT" sz="2000" i="1">
                                            <a:latin typeface="Cambria Math" panose="02040503050406030204" pitchFamily="18" charset="0"/>
                                          </a:rPr>
                                          <m:t>𝑘</m:t>
                                        </m:r>
                                      </m:sub>
                                      <m:sup>
                                        <m:r>
                                          <a:rPr lang="it-IT" sz="2000" b="0" i="1" smtClean="0">
                                            <a:latin typeface="Cambria Math" panose="02040503050406030204" pitchFamily="18" charset="0"/>
                                          </a:rPr>
                                          <m:t>+</m:t>
                                        </m:r>
                                      </m:sup>
                                    </m:sSubSup>
                                  </m:e>
                                  <m:e>
                                    <m:sSubSup>
                                      <m:sSubSupPr>
                                        <m:ctrlPr>
                                          <a:rPr lang="it-IT" sz="2000" i="1">
                                            <a:latin typeface="Cambria Math" panose="02040503050406030204" pitchFamily="18" charset="0"/>
                                          </a:rPr>
                                        </m:ctrlPr>
                                      </m:sSubSupPr>
                                      <m:e>
                                        <m:r>
                                          <a:rPr lang="it-IT" sz="2000" b="1" i="1">
                                            <a:latin typeface="Cambria Math" panose="02040503050406030204" pitchFamily="18" charset="0"/>
                                          </a:rPr>
                                          <m:t>𝒑</m:t>
                                        </m:r>
                                      </m:e>
                                      <m:sub>
                                        <m:r>
                                          <a:rPr lang="it-IT" sz="2000" i="1">
                                            <a:latin typeface="Cambria Math" panose="02040503050406030204" pitchFamily="18" charset="0"/>
                                          </a:rPr>
                                          <m:t>𝑘</m:t>
                                        </m:r>
                                      </m:sub>
                                      <m:sup>
                                        <m:r>
                                          <a:rPr lang="it-IT" sz="2000" i="1">
                                            <a:latin typeface="Cambria Math" panose="02040503050406030204" pitchFamily="18" charset="0"/>
                                          </a:rPr>
                                          <m:t>+</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i="1">
                                            <a:latin typeface="Cambria Math" panose="02040503050406030204" pitchFamily="18" charset="0"/>
                                          </a:rPr>
                                          <m:t>+</m:t>
                                        </m:r>
                                      </m:sup>
                                    </m:sSubSup>
                                    <m:r>
                                      <m:rPr>
                                        <m:sty m:val="p"/>
                                      </m:rPr>
                                      <a:rPr lang="it-IT" sz="2000">
                                        <a:latin typeface="Cambria Math" panose="02040503050406030204" pitchFamily="18" charset="0"/>
                                      </a:rPr>
                                      <m:t>Δ</m:t>
                                    </m:r>
                                    <m:r>
                                      <a:rPr lang="it-IT" sz="2000" i="1">
                                        <a:latin typeface="Cambria Math" panose="02040503050406030204" pitchFamily="18" charset="0"/>
                                      </a:rPr>
                                      <m:t>𝑡</m:t>
                                    </m:r>
                                    <m:r>
                                      <a:rPr lang="it-IT" sz="2000" i="1">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den>
                                    </m:f>
                                    <m:d>
                                      <m:dPr>
                                        <m:begChr m:val="["/>
                                        <m:endChr m:val="]"/>
                                        <m:ctrlPr>
                                          <a:rPr lang="it-IT" sz="2000" i="1" smtClean="0">
                                            <a:latin typeface="Cambria Math" panose="02040503050406030204" pitchFamily="18" charset="0"/>
                                          </a:rPr>
                                        </m:ctrlPr>
                                      </m:dPr>
                                      <m:e>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𝑏</m:t>
                                            </m:r>
                                          </m:sub>
                                          <m:sup>
                                            <m:r>
                                              <a:rPr lang="it-IT" sz="2000" i="1">
                                                <a:latin typeface="Cambria Math" panose="02040503050406030204" pitchFamily="18" charset="0"/>
                                              </a:rPr>
                                              <m:t>𝑛</m:t>
                                            </m:r>
                                          </m:sup>
                                        </m:sSubSup>
                                        <m:d>
                                          <m:dPr>
                                            <m:ctrlPr>
                                              <a:rPr lang="it-IT" sz="2000" i="1">
                                                <a:latin typeface="Cambria Math" panose="02040503050406030204" pitchFamily="18" charset="0"/>
                                              </a:rPr>
                                            </m:ctrlPr>
                                          </m:dPr>
                                          <m:e>
                                            <m:r>
                                              <a:rPr lang="it-IT" sz="2000" i="1">
                                                <a:latin typeface="Cambria Math" panose="02040503050406030204" pitchFamily="18" charset="0"/>
                                              </a:rPr>
                                              <m:t>−</m:t>
                                            </m:r>
                                            <m:sSub>
                                              <m:sSubPr>
                                                <m:ctrlPr>
                                                  <a:rPr lang="it-IT" sz="2000" i="1">
                                                    <a:latin typeface="Cambria Math" panose="02040503050406030204" pitchFamily="18" charset="0"/>
                                                  </a:rPr>
                                                </m:ctrlPr>
                                              </m:sSubPr>
                                              <m:e>
                                                <m:r>
                                                  <a:rPr lang="en-US" sz="20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𝑘</m:t>
                                                </m:r>
                                              </m:sub>
                                            </m:sSub>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b="1" i="1">
                                                    <a:latin typeface="Cambria Math" panose="02040503050406030204" pitchFamily="18" charset="0"/>
                                                  </a:rPr>
                                                  <m:t>𝒂</m:t>
                                                </m:r>
                                              </m:e>
                                              <m:sub>
                                                <m:r>
                                                  <a:rPr lang="it-IT" sz="2000" i="1">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m:t>
                                                </m:r>
                                              </m:sup>
                                            </m:sSubSup>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1" i="1" smtClean="0">
                                                <a:latin typeface="Cambria Math" panose="02040503050406030204" pitchFamily="18" charset="0"/>
                                              </a:rPr>
                                              <m:t>𝒈</m:t>
                                            </m:r>
                                          </m:e>
                                          <m:sup>
                                            <m:r>
                                              <a:rPr lang="it-IT" sz="2000" b="0" i="1" smtClean="0">
                                                <a:latin typeface="Cambria Math" panose="02040503050406030204" pitchFamily="18" charset="0"/>
                                              </a:rPr>
                                              <m:t>𝑛</m:t>
                                            </m:r>
                                          </m:sup>
                                        </m:sSup>
                                      </m:e>
                                    </m:d>
                                    <m:r>
                                      <m:rPr>
                                        <m:sty m:val="p"/>
                                      </m:rPr>
                                      <a:rPr lang="it-IT" sz="2000">
                                        <a:latin typeface="Cambria Math" panose="02040503050406030204" pitchFamily="18" charset="0"/>
                                      </a:rPr>
                                      <m:t>Δ</m:t>
                                    </m:r>
                                    <m:sSup>
                                      <m:sSupPr>
                                        <m:ctrlPr>
                                          <a:rPr lang="it-IT" sz="2000" i="1">
                                            <a:latin typeface="Cambria Math" panose="02040503050406030204" pitchFamily="18" charset="0"/>
                                          </a:rPr>
                                        </m:ctrlPr>
                                      </m:sSupPr>
                                      <m:e>
                                        <m:r>
                                          <a:rPr lang="it-IT" sz="2000" i="1">
                                            <a:latin typeface="Cambria Math" panose="02040503050406030204" pitchFamily="18" charset="0"/>
                                          </a:rPr>
                                          <m:t>𝑡</m:t>
                                        </m:r>
                                      </m:e>
                                      <m:sup>
                                        <m:r>
                                          <a:rPr lang="it-IT" sz="2000" i="1">
                                            <a:latin typeface="Cambria Math" panose="02040503050406030204" pitchFamily="18" charset="0"/>
                                          </a:rPr>
                                          <m:t>2</m:t>
                                        </m:r>
                                      </m:sup>
                                    </m:sSup>
                                    <m:r>
                                      <m:rPr>
                                        <m:nor/>
                                      </m:rPr>
                                      <a:rPr lang="it-IT" sz="2000" dirty="0"/>
                                      <m:t> </m:t>
                                    </m:r>
                                  </m:e>
                                  <m:e>
                                    <m:sSubSup>
                                      <m:sSubSupPr>
                                        <m:ctrlPr>
                                          <a:rPr lang="it-IT" sz="2000" i="1">
                                            <a:latin typeface="Cambria Math" panose="02040503050406030204" pitchFamily="18" charset="0"/>
                                          </a:rPr>
                                        </m:ctrlPr>
                                      </m:sSubSupPr>
                                      <m:e>
                                        <m:r>
                                          <a:rPr lang="it-IT" sz="2000" b="1" i="1">
                                            <a:latin typeface="Cambria Math" panose="02040503050406030204" pitchFamily="18" charset="0"/>
                                          </a:rPr>
                                          <m:t>𝒗</m:t>
                                        </m:r>
                                      </m:e>
                                      <m:sub>
                                        <m:r>
                                          <a:rPr lang="it-IT" sz="2000" i="1">
                                            <a:latin typeface="Cambria Math" panose="02040503050406030204" pitchFamily="18" charset="0"/>
                                          </a:rPr>
                                          <m:t>𝑘</m:t>
                                        </m:r>
                                      </m:sub>
                                      <m:sup>
                                        <m:r>
                                          <a:rPr lang="it-IT" sz="2000" i="1">
                                            <a:latin typeface="Cambria Math" panose="02040503050406030204" pitchFamily="18" charset="0"/>
                                          </a:rPr>
                                          <m:t>+</m:t>
                                        </m:r>
                                      </m:sup>
                                    </m:sSubSup>
                                    <m:r>
                                      <a:rPr lang="it-IT" sz="2000" i="1">
                                        <a:latin typeface="Cambria Math" panose="02040503050406030204" pitchFamily="18" charset="0"/>
                                      </a:rPr>
                                      <m:t>+</m:t>
                                    </m:r>
                                    <m:d>
                                      <m:dPr>
                                        <m:begChr m:val="["/>
                                        <m:endChr m:val="]"/>
                                        <m:ctrlPr>
                                          <a:rPr lang="it-IT" sz="2000" i="1" smtClean="0">
                                            <a:latin typeface="Cambria Math" panose="02040503050406030204" pitchFamily="18" charset="0"/>
                                          </a:rPr>
                                        </m:ctrlPr>
                                      </m:dPr>
                                      <m:e>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𝑏</m:t>
                                            </m:r>
                                          </m:sub>
                                          <m:sup>
                                            <m:r>
                                              <a:rPr lang="it-IT" sz="2000" i="1">
                                                <a:latin typeface="Cambria Math" panose="02040503050406030204" pitchFamily="18" charset="0"/>
                                              </a:rPr>
                                              <m:t>𝑛</m:t>
                                            </m:r>
                                          </m:sup>
                                        </m:sSubSup>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b="1" i="1">
                                                    <a:latin typeface="Cambria Math" panose="02040503050406030204" pitchFamily="18" charset="0"/>
                                                  </a:rPr>
                                                  <m:t>−</m:t>
                                                </m:r>
                                                <m:r>
                                                  <a:rPr lang="en-US" sz="20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it-IT" sz="2000" i="1">
                                                    <a:latin typeface="Cambria Math" panose="02040503050406030204" pitchFamily="18" charset="0"/>
                                                    <a:ea typeface="Times New Roman" panose="02020603050405020304" pitchFamily="18" charset="0"/>
                                                    <a:cs typeface="Times New Roman" panose="02020603050405020304" pitchFamily="18" charset="0"/>
                                                  </a:rPr>
                                                  <m:t>𝐴</m:t>
                                                </m:r>
                                                <m:r>
                                                  <a:rPr lang="en-US"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i="1">
                                                    <a:latin typeface="Cambria Math" panose="02040503050406030204" pitchFamily="18" charset="0"/>
                                                    <a:ea typeface="Times New Roman" panose="02020603050405020304" pitchFamily="18" charset="0"/>
                                                    <a:cs typeface="Times New Roman" panose="02020603050405020304" pitchFamily="18" charset="0"/>
                                                  </a:rPr>
                                                  <m:t>𝑘</m:t>
                                                </m:r>
                                              </m:sub>
                                            </m:sSub>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b="1" i="1">
                                                    <a:latin typeface="Cambria Math" panose="02040503050406030204" pitchFamily="18" charset="0"/>
                                                  </a:rPr>
                                                  <m:t>𝒂</m:t>
                                                </m:r>
                                              </m:e>
                                              <m:sub>
                                                <m:r>
                                                  <a:rPr lang="it-IT" sz="2000" i="1">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m:t>
                                                </m:r>
                                              </m:sup>
                                            </m:sSubSup>
                                          </m:e>
                                        </m:d>
                                        <m:r>
                                          <a:rPr lang="it-IT" sz="2000" i="1">
                                            <a:latin typeface="Cambria Math" panose="02040503050406030204" pitchFamily="18" charset="0"/>
                                          </a:rPr>
                                          <m:t>−</m:t>
                                        </m:r>
                                        <m:sSup>
                                          <m:sSupPr>
                                            <m:ctrlPr>
                                              <a:rPr lang="it-IT" sz="2000" i="1">
                                                <a:latin typeface="Cambria Math" panose="02040503050406030204" pitchFamily="18" charset="0"/>
                                              </a:rPr>
                                            </m:ctrlPr>
                                          </m:sSupPr>
                                          <m:e>
                                            <m:r>
                                              <a:rPr lang="it-IT" sz="2000" b="1" i="1">
                                                <a:latin typeface="Cambria Math" panose="02040503050406030204" pitchFamily="18" charset="0"/>
                                              </a:rPr>
                                              <m:t>𝒈</m:t>
                                            </m:r>
                                          </m:e>
                                          <m:sup>
                                            <m:r>
                                              <a:rPr lang="it-IT" sz="2000" i="1">
                                                <a:latin typeface="Cambria Math" panose="02040503050406030204" pitchFamily="18" charset="0"/>
                                              </a:rPr>
                                              <m:t>𝑛</m:t>
                                            </m:r>
                                          </m:sup>
                                        </m:sSup>
                                      </m:e>
                                    </m:d>
                                    <m:r>
                                      <m:rPr>
                                        <m:sty m:val="p"/>
                                      </m:rPr>
                                      <a:rPr lang="it-IT" sz="2000">
                                        <a:latin typeface="Cambria Math" panose="02040503050406030204" pitchFamily="18" charset="0"/>
                                      </a:rPr>
                                      <m:t>Δ</m:t>
                                    </m:r>
                                    <m:r>
                                      <a:rPr lang="it-IT" sz="2000" i="1">
                                        <a:latin typeface="Cambria Math" panose="02040503050406030204" pitchFamily="18" charset="0"/>
                                      </a:rPr>
                                      <m:t>𝑡</m:t>
                                    </m:r>
                                  </m:e>
                                  <m:e>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b="0" i="1" smtClean="0">
                                            <a:latin typeface="Cambria Math" panose="02040503050406030204" pitchFamily="18" charset="0"/>
                                          </a:rPr>
                                          <m:t>,</m:t>
                                        </m:r>
                                        <m:r>
                                          <a:rPr lang="it-IT" sz="2000" b="0" i="1" smtClean="0">
                                            <a:latin typeface="Cambria Math" panose="02040503050406030204" pitchFamily="18" charset="0"/>
                                          </a:rPr>
                                          <m:t>𝑘</m:t>
                                        </m:r>
                                      </m:sub>
                                      <m:sup>
                                        <m:r>
                                          <a:rPr lang="it-IT" sz="2000" b="0" i="1" smtClean="0">
                                            <a:latin typeface="Cambria Math" panose="02040503050406030204" pitchFamily="18" charset="0"/>
                                          </a:rPr>
                                          <m:t>+</m:t>
                                        </m:r>
                                      </m:sup>
                                    </m:sSubSup>
                                    <m:r>
                                      <a:rPr lang="it-IT" sz="2000" b="0" i="1" smtClean="0">
                                        <a:latin typeface="Cambria Math" panose="02040503050406030204" pitchFamily="18" charset="0"/>
                                      </a:rPr>
                                      <m:t> </m:t>
                                    </m:r>
                                  </m:e>
                                  <m:e>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h</m:t>
                                        </m:r>
                                      </m:e>
                                      <m:sub>
                                        <m:r>
                                          <a:rPr lang="it-IT" sz="2000" i="1">
                                            <a:latin typeface="Cambria Math" panose="02040503050406030204" pitchFamily="18" charset="0"/>
                                          </a:rPr>
                                          <m:t>𝑔</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+1</m:t>
                                        </m:r>
                                      </m:sub>
                                      <m:sup>
                                        <m:r>
                                          <a:rPr lang="it-IT" sz="2000" b="0" i="1" smtClean="0">
                                            <a:latin typeface="Cambria Math" panose="02040503050406030204" pitchFamily="18" charset="0"/>
                                          </a:rPr>
                                          <m:t>+</m:t>
                                        </m:r>
                                      </m:sup>
                                    </m:sSubSup>
                                  </m:e>
                                </m:eqArr>
                              </m:e>
                            </m:mr>
                          </m:m>
                        </m:e>
                      </m:d>
                    </m:oMath>
                  </m:oMathPara>
                </a14:m>
                <a:endParaRPr lang="it-IT" sz="2000" b="1" dirty="0"/>
              </a:p>
              <a:p>
                <a:pPr marL="0" indent="0">
                  <a:buNone/>
                </a:pPr>
                <a:endParaRPr lang="it-IT" sz="2000" dirty="0"/>
              </a:p>
              <a:p>
                <a:pPr marL="0" indent="0">
                  <a:buNone/>
                </a:pPr>
                <a:r>
                  <a:rPr lang="it-IT" sz="2000" dirty="0" err="1"/>
                  <a:t>These</a:t>
                </a:r>
                <a:r>
                  <a:rPr lang="it-IT" sz="2000" dirty="0"/>
                  <a:t> </a:t>
                </a:r>
                <a:r>
                  <a:rPr lang="it-IT" sz="2000" dirty="0" err="1"/>
                  <a:t>equations</a:t>
                </a:r>
                <a:r>
                  <a:rPr lang="it-IT" sz="2000" dirty="0"/>
                  <a:t> are </a:t>
                </a:r>
                <a:r>
                  <a:rPr lang="it-IT" sz="2000" dirty="0" err="1"/>
                  <a:t>easily</a:t>
                </a:r>
                <a:r>
                  <a:rPr lang="it-IT" sz="2000" dirty="0"/>
                  <a:t> </a:t>
                </a:r>
                <a:r>
                  <a:rPr lang="it-IT" sz="2000" dirty="0" err="1"/>
                  <a:t>obtained</a:t>
                </a:r>
                <a:r>
                  <a:rPr lang="it-IT" sz="2000" dirty="0"/>
                  <a:t> by </a:t>
                </a:r>
                <a:r>
                  <a:rPr lang="it-IT" sz="2000" dirty="0" err="1"/>
                  <a:t>discretizing</a:t>
                </a:r>
                <a:r>
                  <a:rPr lang="it-IT" sz="2000" dirty="0"/>
                  <a:t> the </a:t>
                </a:r>
                <a:r>
                  <a:rPr lang="it-IT" sz="2000" dirty="0" err="1"/>
                  <a:t>continuous</a:t>
                </a:r>
                <a:r>
                  <a:rPr lang="it-IT" sz="2000" dirty="0"/>
                  <a:t> time system </a:t>
                </a:r>
                <a:r>
                  <a:rPr lang="it-IT" sz="2000" dirty="0" err="1"/>
                  <a:t>equations</a:t>
                </a:r>
                <a:r>
                  <a:rPr lang="it-IT" sz="2000" dirty="0"/>
                  <a:t>.</a:t>
                </a:r>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t="-1403" b="-14165"/>
                </a:stretch>
              </a:blipFill>
            </p:spPr>
            <p:txBody>
              <a:bodyPr/>
              <a:lstStyle/>
              <a:p>
                <a:r>
                  <a:rPr lang="en-GB">
                    <a:noFill/>
                  </a:rPr>
                  <a:t> </a:t>
                </a:r>
              </a:p>
            </p:txBody>
          </p:sp>
        </mc:Fallback>
      </mc:AlternateContent>
      <p:sp>
        <p:nvSpPr>
          <p:cNvPr id="13" name="Right Brace 12">
            <a:extLst>
              <a:ext uri="{FF2B5EF4-FFF2-40B4-BE49-F238E27FC236}">
                <a16:creationId xmlns:a16="http://schemas.microsoft.com/office/drawing/2014/main" id="{B7E03E98-23B9-45A4-A412-0F2218842368}"/>
              </a:ext>
            </a:extLst>
          </p:cNvPr>
          <p:cNvSpPr/>
          <p:nvPr/>
        </p:nvSpPr>
        <p:spPr>
          <a:xfrm>
            <a:off x="10391775" y="3218445"/>
            <a:ext cx="228600" cy="69315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C935F52-58F7-44A3-886F-664E8EF020DF}"/>
                  </a:ext>
                </a:extLst>
              </p:cNvPr>
              <p:cNvSpPr txBox="1"/>
              <p:nvPr/>
            </p:nvSpPr>
            <p:spPr>
              <a:xfrm>
                <a:off x="10676520" y="3426521"/>
                <a:ext cx="13749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𝑎</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𝑐</m:t>
                          </m:r>
                        </m:e>
                        <m:sub>
                          <m:r>
                            <a:rPr lang="it-IT" b="0" i="1" smtClean="0">
                              <a:latin typeface="Cambria Math" panose="02040503050406030204" pitchFamily="18" charset="0"/>
                            </a:rPr>
                            <m:t>𝑑</m:t>
                          </m:r>
                        </m:sub>
                      </m:sSub>
                      <m:r>
                        <a:rPr lang="it-IT" b="0" i="1" smtClean="0">
                          <a:latin typeface="Cambria Math" panose="02040503050406030204" pitchFamily="18" charset="0"/>
                        </a:rPr>
                        <m:t>∈[0;1]</m:t>
                      </m:r>
                    </m:oMath>
                  </m:oMathPara>
                </a14:m>
                <a:endParaRPr lang="en-GB" dirty="0"/>
              </a:p>
            </p:txBody>
          </p:sp>
        </mc:Choice>
        <mc:Fallback xmlns="">
          <p:sp>
            <p:nvSpPr>
              <p:cNvPr id="6" name="TextBox 5">
                <a:extLst>
                  <a:ext uri="{FF2B5EF4-FFF2-40B4-BE49-F238E27FC236}">
                    <a16:creationId xmlns:a16="http://schemas.microsoft.com/office/drawing/2014/main" id="{DC935F52-58F7-44A3-886F-664E8EF020DF}"/>
                  </a:ext>
                </a:extLst>
              </p:cNvPr>
              <p:cNvSpPr txBox="1">
                <a:spLocks noRot="1" noChangeAspect="1" noMove="1" noResize="1" noEditPoints="1" noAdjustHandles="1" noChangeArrowheads="1" noChangeShapeType="1" noTextEdit="1"/>
              </p:cNvSpPr>
              <p:nvPr/>
            </p:nvSpPr>
            <p:spPr>
              <a:xfrm>
                <a:off x="10676520" y="3426521"/>
                <a:ext cx="1374992" cy="276999"/>
              </a:xfrm>
              <a:prstGeom prst="rect">
                <a:avLst/>
              </a:prstGeom>
              <a:blipFill>
                <a:blip r:embed="rId3"/>
                <a:stretch>
                  <a:fillRect l="-1770" t="-2174" r="-5752" b="-36957"/>
                </a:stretch>
              </a:blipFill>
            </p:spPr>
            <p:txBody>
              <a:bodyPr/>
              <a:lstStyle/>
              <a:p>
                <a:r>
                  <a:rPr lang="en-GB">
                    <a:noFill/>
                  </a:rPr>
                  <a:t> </a:t>
                </a:r>
              </a:p>
            </p:txBody>
          </p:sp>
        </mc:Fallback>
      </mc:AlternateContent>
    </p:spTree>
    <p:extLst>
      <p:ext uri="{BB962C8B-B14F-4D97-AF65-F5344CB8AC3E}">
        <p14:creationId xmlns:p14="http://schemas.microsoft.com/office/powerpoint/2010/main" val="2142558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Error</a:t>
            </a:r>
            <a:r>
              <a:rPr lang="it-IT" sz="4000" dirty="0">
                <a:solidFill>
                  <a:schemeClr val="accent4">
                    <a:lumMod val="50000"/>
                  </a:schemeClr>
                </a:solidFill>
              </a:rPr>
              <a:t> State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rPr>
                            <m:t>𝑡𝑟𝑢𝑒</m:t>
                          </m:r>
                          <m:r>
                            <a:rPr lang="it-IT" sz="2000" i="1">
                              <a:latin typeface="Cambria Math" panose="02040503050406030204" pitchFamily="18" charset="0"/>
                            </a:rPr>
                            <m:t>,</m:t>
                          </m:r>
                          <m:r>
                            <a:rPr lang="it-IT" sz="2000" i="1">
                              <a:latin typeface="Cambria Math" panose="02040503050406030204" pitchFamily="18" charset="0"/>
                            </a:rPr>
                            <m:t>𝑘</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𝒙</m:t>
                          </m:r>
                        </m:e>
                        <m:sub>
                          <m:r>
                            <a:rPr lang="it-IT" sz="2000" b="0" i="1" smtClean="0">
                              <a:latin typeface="Cambria Math" panose="02040503050406030204" pitchFamily="18" charset="0"/>
                            </a:rPr>
                            <m:t>𝑘</m:t>
                          </m:r>
                        </m:sub>
                      </m:sSub>
                      <m:r>
                        <a:rPr lang="it-IT" sz="200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𝒙</m:t>
                          </m:r>
                        </m:e>
                        <m:sub>
                          <m:r>
                            <a:rPr lang="it-IT" sz="2000" b="0" i="1" smtClean="0">
                              <a:latin typeface="Cambria Math" panose="02040503050406030204" pitchFamily="18" charset="0"/>
                            </a:rPr>
                            <m:t>𝜀</m:t>
                          </m:r>
                          <m:r>
                            <a:rPr lang="it-IT" sz="2000" b="0" i="1" smtClean="0">
                              <a:latin typeface="Cambria Math" panose="02040503050406030204" pitchFamily="18" charset="0"/>
                            </a:rPr>
                            <m:t>,</m:t>
                          </m:r>
                          <m:r>
                            <a:rPr lang="it-IT" sz="2000" b="0" i="1" smtClean="0">
                              <a:latin typeface="Cambria Math" panose="02040503050406030204" pitchFamily="18" charset="0"/>
                            </a:rPr>
                            <m:t>𝑘</m:t>
                          </m:r>
                        </m:sub>
                      </m:sSub>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𝒙</m:t>
                          </m:r>
                        </m:e>
                        <m:sub>
                          <m:r>
                            <a:rPr lang="it-IT" sz="2000" b="0" i="1" smtClean="0">
                              <a:latin typeface="Cambria Math" panose="02040503050406030204" pitchFamily="18" charset="0"/>
                              <a:ea typeface="Cambria Math" panose="02040503050406030204" pitchFamily="18" charset="0"/>
                            </a:rPr>
                            <m:t>𝜀</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𝑘</m:t>
                          </m:r>
                        </m:sub>
                      </m:sSub>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eqArr>
                            <m:eqArrPr>
                              <m:ctrlPr>
                                <a:rPr lang="it-IT" sz="2000" b="0" i="1" smtClean="0">
                                  <a:latin typeface="Cambria Math" panose="02040503050406030204" pitchFamily="18" charset="0"/>
                                </a:rPr>
                              </m:ctrlPr>
                            </m:eqArrPr>
                            <m:e>
                              <m:eqArr>
                                <m:eqArrPr>
                                  <m:ctrlPr>
                                    <a:rPr lang="it-IT" sz="2000" b="0" i="1" smtClean="0">
                                      <a:latin typeface="Cambria Math" panose="02040503050406030204" pitchFamily="18" charset="0"/>
                                    </a:rPr>
                                  </m:ctrlPr>
                                </m:eqArr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𝜽</m:t>
                                      </m:r>
                                    </m:e>
                                    <m:sub>
                                      <m:r>
                                        <a:rPr lang="it-IT" sz="2000" i="1">
                                          <a:latin typeface="Cambria Math" panose="02040503050406030204" pitchFamily="18" charset="0"/>
                                        </a:rPr>
                                        <m:t>𝜀</m:t>
                                      </m:r>
                                      <m:r>
                                        <a:rPr lang="it-IT" sz="2000" b="0" i="1" smtClean="0">
                                          <a:latin typeface="Cambria Math" panose="02040503050406030204" pitchFamily="18" charset="0"/>
                                        </a:rPr>
                                        <m:t>,</m:t>
                                      </m:r>
                                      <m:r>
                                        <a:rPr lang="it-IT" sz="2000" i="1">
                                          <a:latin typeface="Cambria Math" panose="02040503050406030204" pitchFamily="18" charset="0"/>
                                        </a:rPr>
                                        <m:t>𝑘</m:t>
                                      </m:r>
                                    </m:sub>
                                  </m:sSub>
                                </m:e>
                                <m:e>
                                  <m:sSub>
                                    <m:sSubPr>
                                      <m:ctrlPr>
                                        <a:rPr lang="it-IT" sz="2000" i="1">
                                          <a:latin typeface="Cambria Math" panose="02040503050406030204" pitchFamily="18" charset="0"/>
                                        </a:rPr>
                                      </m:ctrlPr>
                                    </m:sSubPr>
                                    <m:e>
                                      <m:r>
                                        <a:rPr lang="it-IT" sz="2000" b="1" i="1" smtClean="0">
                                          <a:latin typeface="Cambria Math" panose="02040503050406030204" pitchFamily="18" charset="0"/>
                                        </a:rPr>
                                        <m:t>𝝎</m:t>
                                      </m:r>
                                    </m:e>
                                    <m:sub>
                                      <m:r>
                                        <a:rPr lang="it-IT" sz="2000" b="0" i="1" smtClean="0">
                                          <a:latin typeface="Cambria Math" panose="02040503050406030204" pitchFamily="18" charset="0"/>
                                        </a:rPr>
                                        <m:t>𝑏</m:t>
                                      </m:r>
                                      <m:r>
                                        <a:rPr lang="it-IT" sz="2000" b="0" i="1" smtClean="0">
                                          <a:latin typeface="Cambria Math" panose="02040503050406030204" pitchFamily="18" charset="0"/>
                                        </a:rPr>
                                        <m:t>,</m:t>
                                      </m:r>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Sub>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a:latin typeface="Cambria Math" panose="02040503050406030204" pitchFamily="18" charset="0"/>
                                        </a:rPr>
                                      </m:ctrlPr>
                                    </m:sSubSupPr>
                                    <m:e>
                                      <m:r>
                                        <a:rPr lang="it-IT" sz="2000" b="1" i="1" smtClean="0">
                                          <a:latin typeface="Cambria Math" panose="02040503050406030204" pitchFamily="18" charset="0"/>
                                        </a:rPr>
                                        <m:t>𝒅</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𝒑</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e>
                                <m:e>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𝒗</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𝑛</m:t>
                                      </m:r>
                                    </m:sup>
                                  </m:sSubSup>
                                </m:e>
                                <m:e>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b="0" i="1" smtClean="0">
                                          <a:latin typeface="Cambria Math" panose="02040503050406030204" pitchFamily="18" charset="0"/>
                                        </a:rPr>
                                        <m:t>𝑏</m:t>
                                      </m:r>
                                      <m:r>
                                        <a:rPr lang="it-IT" sz="2000" b="1" i="1" smtClean="0">
                                          <a:latin typeface="Cambria Math" panose="02040503050406030204" pitchFamily="18" charset="0"/>
                                        </a:rPr>
                                        <m:t>,</m:t>
                                      </m:r>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e>
                              </m:eqArr>
                            </m:e>
                            <m:e>
                              <m:sSub>
                                <m:sSubPr>
                                  <m:ctrlPr>
                                    <a:rPr lang="it-IT" sz="2000" i="1">
                                      <a:latin typeface="Cambria Math" panose="02040503050406030204" pitchFamily="18" charset="0"/>
                                    </a:rPr>
                                  </m:ctrlPr>
                                </m:sSubPr>
                                <m:e>
                                  <m:r>
                                    <a:rPr lang="it-IT" sz="2000" i="1">
                                      <a:latin typeface="Cambria Math" panose="02040503050406030204" pitchFamily="18" charset="0"/>
                                    </a:rPr>
                                    <m:t>h</m:t>
                                  </m:r>
                                </m:e>
                                <m:sub>
                                  <m:r>
                                    <a:rPr lang="it-IT" sz="2000" i="1">
                                      <a:latin typeface="Cambria Math" panose="02040503050406030204" pitchFamily="18" charset="0"/>
                                    </a:rPr>
                                    <m:t>𝑔</m:t>
                                  </m:r>
                                  <m:r>
                                    <a:rPr lang="it-IT" sz="2000" b="0" i="1" smtClean="0">
                                      <a:latin typeface="Cambria Math" panose="02040503050406030204" pitchFamily="18" charset="0"/>
                                    </a:rPr>
                                    <m:t>,</m:t>
                                  </m:r>
                                  <m:r>
                                    <a:rPr lang="it-IT" sz="2000" b="0" i="1" smtClean="0">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+1</m:t>
                                  </m:r>
                                </m:sub>
                              </m:sSub>
                            </m:e>
                          </m:eqArr>
                        </m:e>
                      </m:d>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𝑓</m:t>
                          </m:r>
                        </m:e>
                        <m:sub>
                          <m:r>
                            <a:rPr lang="it-IT" sz="2000" b="0" i="1" smtClean="0">
                              <a:latin typeface="Cambria Math" panose="02040503050406030204" pitchFamily="18" charset="0"/>
                            </a:rPr>
                            <m:t>𝜀</m:t>
                          </m:r>
                        </m:sub>
                      </m:sSub>
                      <m:d>
                        <m:dPr>
                          <m:ctrlPr>
                            <a:rPr lang="it-IT" sz="2000" b="0" i="1" smtClean="0">
                              <a:latin typeface="Cambria Math" panose="02040503050406030204" pitchFamily="18" charset="0"/>
                            </a:rPr>
                          </m:ctrlPr>
                        </m:dPr>
                        <m:e>
                          <m:sSub>
                            <m:sSubPr>
                              <m:ctrlPr>
                                <a:rPr lang="it-IT" sz="2000" i="1">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ea typeface="Cambria Math" panose="02040503050406030204" pitchFamily="18" charset="0"/>
                                </a:rPr>
                                <m:t>𝜀</m:t>
                              </m:r>
                              <m:r>
                                <a:rPr lang="it-IT" sz="2000" i="1">
                                  <a:latin typeface="Cambria Math" panose="02040503050406030204" pitchFamily="18" charset="0"/>
                                  <a:ea typeface="Cambria Math" panose="02040503050406030204" pitchFamily="18" charset="0"/>
                                </a:rPr>
                                <m:t>,</m:t>
                              </m:r>
                              <m:r>
                                <a:rPr lang="it-IT" sz="2000" i="1">
                                  <a:latin typeface="Cambria Math" panose="02040503050406030204" pitchFamily="18" charset="0"/>
                                  <a:ea typeface="Cambria Math" panose="02040503050406030204" pitchFamily="18" charset="0"/>
                                </a:rPr>
                                <m:t>𝑘</m:t>
                              </m:r>
                              <m:r>
                                <a:rPr lang="it-IT" sz="2000" b="0" i="1" smtClean="0">
                                  <a:latin typeface="Cambria Math" panose="02040503050406030204" pitchFamily="18" charset="0"/>
                                  <a:ea typeface="Cambria Math" panose="02040503050406030204" pitchFamily="18" charset="0"/>
                                </a:rPr>
                                <m:t>−1</m:t>
                              </m:r>
                            </m:sub>
                          </m:sSub>
                        </m:e>
                      </m:d>
                      <m:r>
                        <a:rPr lang="it-IT" sz="2000" b="0" i="1" smtClean="0">
                          <a:latin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1" i="1" smtClean="0">
                              <a:latin typeface="Cambria Math" panose="02040503050406030204" pitchFamily="18" charset="0"/>
                            </a:rPr>
                            <m:t>𝒘</m:t>
                          </m:r>
                        </m:e>
                        <m:sub>
                          <m:r>
                            <a:rPr lang="it-IT" sz="2000" b="0" i="1" smtClean="0">
                              <a:latin typeface="Cambria Math" panose="02040503050406030204" pitchFamily="18" charset="0"/>
                            </a:rPr>
                            <m:t>𝑘</m:t>
                          </m:r>
                        </m:sub>
                      </m:sSub>
                    </m:oMath>
                  </m:oMathPara>
                </a14:m>
                <a:endParaRPr lang="it-IT" sz="2000" dirty="0"/>
              </a:p>
              <a:p>
                <a:pPr marL="0" indent="0">
                  <a:buNone/>
                </a:pPr>
                <a:endParaRPr lang="it-IT" sz="2000" dirty="0"/>
              </a:p>
              <a:p>
                <a:pPr marL="0" indent="0">
                  <a:buNone/>
                </a:pPr>
                <a:r>
                  <a:rPr lang="it-IT" sz="2000" dirty="0"/>
                  <a:t>With:	</a:t>
                </a:r>
                <a14:m>
                  <m:oMath xmlns:m="http://schemas.openxmlformats.org/officeDocument/2006/math">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𝜽</m:t>
                        </m:r>
                      </m:e>
                      <m:sub>
                        <m:r>
                          <a:rPr lang="it-IT" sz="2000" i="1">
                            <a:latin typeface="Cambria Math" panose="02040503050406030204" pitchFamily="18" charset="0"/>
                          </a:rPr>
                          <m:t>𝜀</m:t>
                        </m:r>
                        <m:r>
                          <a:rPr lang="it-IT" sz="2000" b="0" i="1" smtClean="0">
                            <a:latin typeface="Cambria Math" panose="02040503050406030204" pitchFamily="18" charset="0"/>
                          </a:rPr>
                          <m:t>,</m:t>
                        </m:r>
                        <m:r>
                          <a:rPr lang="it-IT" sz="2000" i="1">
                            <a:latin typeface="Cambria Math" panose="02040503050406030204" pitchFamily="18" charset="0"/>
                          </a:rPr>
                          <m:t>𝑘</m:t>
                        </m:r>
                      </m:sub>
                    </m:sSub>
                    <m:r>
                      <a:rPr lang="it-IT" sz="2000" i="1">
                        <a:latin typeface="Cambria Math" panose="02040503050406030204" pitchFamily="18" charset="0"/>
                      </a:rPr>
                      <m:t> </m:t>
                    </m:r>
                  </m:oMath>
                </a14:m>
                <a:r>
                  <a:rPr lang="it-IT" sz="2000" dirty="0"/>
                  <a:t>	orientation </a:t>
                </a:r>
                <a:r>
                  <a:rPr lang="it-IT" sz="2000" dirty="0" err="1"/>
                  <a:t>error</a:t>
                </a:r>
                <a:r>
                  <a:rPr lang="it-IT" sz="2000" dirty="0"/>
                  <a:t> </a:t>
                </a:r>
                <a:r>
                  <a:rPr lang="it-IT" sz="2000" dirty="0" err="1"/>
                  <a:t>vector</a:t>
                </a:r>
                <a:r>
                  <a:rPr lang="it-IT" sz="2000" dirty="0"/>
                  <a:t>		</a:t>
                </a:r>
                <a14:m>
                  <m:oMath xmlns:m="http://schemas.openxmlformats.org/officeDocument/2006/math">
                    <m:sSub>
                      <m:sSubPr>
                        <m:ctrlPr>
                          <a:rPr lang="it-IT" sz="2000" i="1">
                            <a:latin typeface="Cambria Math" panose="02040503050406030204" pitchFamily="18" charset="0"/>
                          </a:rPr>
                        </m:ctrlPr>
                      </m:sSubPr>
                      <m:e>
                        <m:r>
                          <a:rPr lang="it-IT" sz="2000" b="1" i="1">
                            <a:latin typeface="Cambria Math" panose="02040503050406030204" pitchFamily="18" charset="0"/>
                          </a:rPr>
                          <m:t>𝝎</m:t>
                        </m:r>
                      </m:e>
                      <m:sub>
                        <m:r>
                          <a:rPr lang="it-IT" sz="2000" i="1">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t>	gyro zero-rate offset </a:t>
                </a:r>
                <a:r>
                  <a:rPr lang="it-IT" sz="2000" dirty="0" err="1"/>
                  <a:t>vector</a:t>
                </a:r>
                <a:endParaRPr lang="it-IT" sz="2000" dirty="0"/>
              </a:p>
              <a:p>
                <a:pPr marL="0" indent="0">
                  <a:buNone/>
                </a:pPr>
                <a:r>
                  <a:rPr lang="it-IT" sz="2000" b="1" dirty="0"/>
                  <a:t>	</a:t>
                </a:r>
                <a14:m>
                  <m:oMath xmlns:m="http://schemas.openxmlformats.org/officeDocument/2006/math">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𝒂</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oMath>
                </a14:m>
                <a:r>
                  <a:rPr lang="it-IT" sz="2000" dirty="0"/>
                  <a:t> 	linear </a:t>
                </a:r>
                <a:r>
                  <a:rPr lang="it-IT" sz="2000" dirty="0" err="1"/>
                  <a:t>acceleration</a:t>
                </a:r>
                <a:r>
                  <a:rPr lang="it-IT" sz="2000" dirty="0"/>
                  <a:t> </a:t>
                </a:r>
                <a:r>
                  <a:rPr lang="it-IT" sz="2000" dirty="0" err="1"/>
                  <a:t>error</a:t>
                </a:r>
                <a:r>
                  <a:rPr lang="it-IT" sz="2000" dirty="0"/>
                  <a:t>	</a:t>
                </a:r>
                <a:r>
                  <a:rPr lang="it-IT" sz="2000" b="1" dirty="0"/>
                  <a:t>	</a:t>
                </a:r>
                <a14:m>
                  <m:oMath xmlns:m="http://schemas.openxmlformats.org/officeDocument/2006/math">
                    <m:sSubSup>
                      <m:sSubSupPr>
                        <m:ctrlPr>
                          <a:rPr lang="it-IT" sz="2000" b="1" i="1" smtClean="0">
                            <a:latin typeface="Cambria Math" panose="02040503050406030204" pitchFamily="18" charset="0"/>
                          </a:rPr>
                        </m:ctrlPr>
                      </m:sSubSupPr>
                      <m:e>
                        <m:r>
                          <a:rPr lang="it-IT" sz="2000" b="1" i="1" smtClean="0">
                            <a:latin typeface="Cambria Math" panose="02040503050406030204" pitchFamily="18" charset="0"/>
                          </a:rPr>
                          <m:t>𝒅</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b="0" i="1" smtClean="0">
                            <a:latin typeface="Cambria Math" panose="02040503050406030204" pitchFamily="18" charset="0"/>
                          </a:rPr>
                          <m:t>𝑏</m:t>
                        </m:r>
                      </m:sup>
                    </m:sSubSup>
                  </m:oMath>
                </a14:m>
                <a:r>
                  <a:rPr lang="it-IT" sz="2000" dirty="0"/>
                  <a:t>	</a:t>
                </a:r>
                <a:r>
                  <a:rPr lang="it-IT" sz="2000" dirty="0" err="1"/>
                  <a:t>magnetic</a:t>
                </a:r>
                <a:r>
                  <a:rPr lang="it-IT" sz="2000" dirty="0"/>
                  <a:t> </a:t>
                </a:r>
                <a:r>
                  <a:rPr lang="it-IT" sz="2000" dirty="0" err="1"/>
                  <a:t>disturbance</a:t>
                </a:r>
                <a:r>
                  <a:rPr lang="it-IT" sz="2000" dirty="0"/>
                  <a:t> </a:t>
                </a:r>
                <a:r>
                  <a:rPr lang="it-IT" sz="2000" dirty="0" err="1"/>
                  <a:t>error</a:t>
                </a:r>
                <a:r>
                  <a:rPr lang="it-IT" sz="2000" dirty="0"/>
                  <a:t> </a:t>
                </a:r>
                <a:r>
                  <a:rPr lang="it-IT" sz="2000" dirty="0" err="1"/>
                  <a:t>vector</a:t>
                </a:r>
                <a:endParaRPr lang="it-IT" sz="2000" dirty="0"/>
              </a:p>
              <a:p>
                <a:pPr marL="0" indent="0">
                  <a:buNone/>
                </a:pPr>
                <a:r>
                  <a:rPr lang="it-IT" sz="2000" dirty="0"/>
                  <a:t>	</a:t>
                </a:r>
                <a14:m>
                  <m:oMath xmlns:m="http://schemas.openxmlformats.org/officeDocument/2006/math">
                    <m:sSub>
                      <m:sSubPr>
                        <m:ctrlPr>
                          <a:rPr lang="it-IT" sz="2000" i="1" smtClean="0">
                            <a:latin typeface="Cambria Math" panose="02040503050406030204" pitchFamily="18" charset="0"/>
                          </a:rPr>
                        </m:ctrlPr>
                      </m:sSubPr>
                      <m:e>
                        <m:r>
                          <a:rPr lang="it-IT" sz="2000" b="1" i="1" smtClean="0">
                            <a:latin typeface="Cambria Math" panose="02040503050406030204" pitchFamily="18" charset="0"/>
                          </a:rPr>
                          <m:t>𝒑</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t>	position </a:t>
                </a:r>
                <a:r>
                  <a:rPr lang="it-IT" sz="2000" dirty="0" err="1"/>
                  <a:t>error</a:t>
                </a:r>
                <a:r>
                  <a:rPr lang="it-IT" sz="2000" dirty="0"/>
                  <a:t> </a:t>
                </a:r>
                <a:r>
                  <a:rPr lang="it-IT" sz="2000" dirty="0" err="1"/>
                  <a:t>vector</a:t>
                </a:r>
                <a:r>
                  <a:rPr lang="it-IT" sz="2000" dirty="0"/>
                  <a:t>		</a:t>
                </a:r>
                <a14:m>
                  <m:oMath xmlns:m="http://schemas.openxmlformats.org/officeDocument/2006/math">
                    <m:sSub>
                      <m:sSubPr>
                        <m:ctrlPr>
                          <a:rPr lang="it-IT" sz="2000" i="1" smtClean="0">
                            <a:latin typeface="Cambria Math" panose="02040503050406030204" pitchFamily="18" charset="0"/>
                          </a:rPr>
                        </m:ctrlPr>
                      </m:sSubPr>
                      <m:e>
                        <m:r>
                          <a:rPr lang="it-IT" sz="2000" b="1" i="1" smtClean="0">
                            <a:latin typeface="Cambria Math" panose="02040503050406030204" pitchFamily="18" charset="0"/>
                          </a:rPr>
                          <m:t>𝒗</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t>	</a:t>
                </a:r>
                <a:r>
                  <a:rPr lang="it-IT" sz="2000" dirty="0" err="1"/>
                  <a:t>velocity</a:t>
                </a:r>
                <a:r>
                  <a:rPr lang="it-IT" sz="2000" dirty="0"/>
                  <a:t> </a:t>
                </a:r>
                <a:r>
                  <a:rPr lang="it-IT" sz="2000" dirty="0" err="1"/>
                  <a:t>error</a:t>
                </a:r>
                <a:r>
                  <a:rPr lang="it-IT" sz="2000" dirty="0"/>
                  <a:t> </a:t>
                </a:r>
                <a:r>
                  <a:rPr lang="it-IT" sz="2000" dirty="0" err="1"/>
                  <a:t>vector</a:t>
                </a:r>
                <a:endParaRPr lang="it-IT" sz="2000" dirty="0"/>
              </a:p>
              <a:p>
                <a:pPr marL="0" indent="0">
                  <a:buNone/>
                </a:pPr>
                <a:r>
                  <a:rPr lang="it-IT" sz="2000" dirty="0"/>
                  <a:t>	</a:t>
                </a:r>
                <a14:m>
                  <m:oMath xmlns:m="http://schemas.openxmlformats.org/officeDocument/2006/math">
                    <m:sSub>
                      <m:sSubPr>
                        <m:ctrlPr>
                          <a:rPr lang="it-IT" sz="2000" i="1">
                            <a:latin typeface="Cambria Math" panose="02040503050406030204" pitchFamily="18" charset="0"/>
                          </a:rPr>
                        </m:ctrlPr>
                      </m:sSubPr>
                      <m:e>
                        <m:r>
                          <a:rPr lang="it-IT" sz="2000" b="1" i="1">
                            <a:latin typeface="Cambria Math" panose="02040503050406030204" pitchFamily="18" charset="0"/>
                          </a:rPr>
                          <m:t>𝒂</m:t>
                        </m:r>
                      </m:e>
                      <m:sub>
                        <m:r>
                          <a:rPr lang="it-IT" sz="2000" i="1">
                            <a:latin typeface="Cambria Math" panose="02040503050406030204" pitchFamily="18" charset="0"/>
                          </a:rPr>
                          <m:t>𝑏</m:t>
                        </m:r>
                        <m:r>
                          <a:rPr lang="it-IT" sz="2000" b="1" i="1">
                            <a:latin typeface="Cambria Math" panose="02040503050406030204" pitchFamily="18" charset="0"/>
                          </a:rPr>
                          <m:t>,</m:t>
                        </m:r>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Sub>
                  </m:oMath>
                </a14:m>
                <a:r>
                  <a:rPr lang="it-IT" sz="2000" dirty="0"/>
                  <a:t>	</a:t>
                </a:r>
                <a:r>
                  <a:rPr lang="it-IT" sz="2000" dirty="0" err="1"/>
                  <a:t>accelerometer</a:t>
                </a:r>
                <a:r>
                  <a:rPr lang="it-IT" sz="2000" dirty="0"/>
                  <a:t> </a:t>
                </a:r>
                <a:r>
                  <a:rPr lang="it-IT" sz="2000" dirty="0" err="1"/>
                  <a:t>bias</a:t>
                </a:r>
                <a:r>
                  <a:rPr lang="it-IT" sz="2000" dirty="0"/>
                  <a:t> </a:t>
                </a:r>
                <a:r>
                  <a:rPr lang="it-IT" sz="2000" dirty="0" err="1"/>
                  <a:t>error</a:t>
                </a:r>
                <a:r>
                  <a:rPr lang="it-IT" sz="2000" dirty="0"/>
                  <a:t> </a:t>
                </a:r>
                <a:r>
                  <a:rPr lang="it-IT" sz="2000" dirty="0" err="1"/>
                  <a:t>vector</a:t>
                </a:r>
                <a:r>
                  <a:rPr lang="it-IT" sz="2000" dirty="0"/>
                  <a:t>	</a:t>
                </a:r>
                <a14:m>
                  <m:oMath xmlns:m="http://schemas.openxmlformats.org/officeDocument/2006/math">
                    <m:sSub>
                      <m:sSubPr>
                        <m:ctrlPr>
                          <a:rPr lang="it-IT" sz="2000" b="0" i="1" smtClean="0">
                            <a:latin typeface="Cambria Math" panose="02040503050406030204" pitchFamily="18" charset="0"/>
                          </a:rPr>
                        </m:ctrlPr>
                      </m:sSubPr>
                      <m:e>
                        <m:r>
                          <m:rPr>
                            <m:sty m:val="p"/>
                          </m:rPr>
                          <a:rPr lang="it-IT" sz="2000" b="0" i="0" smtClean="0">
                            <a:latin typeface="Cambria Math" panose="02040503050406030204" pitchFamily="18" charset="0"/>
                          </a:rPr>
                          <m:t>h</m:t>
                        </m:r>
                      </m:e>
                      <m:sub>
                        <m:r>
                          <m:rPr>
                            <m:sty m:val="p"/>
                          </m:rPr>
                          <a:rPr lang="it-IT" sz="2000" b="0" i="0" smtClean="0">
                            <a:latin typeface="Cambria Math" panose="02040503050406030204" pitchFamily="18" charset="0"/>
                          </a:rPr>
                          <m:t>g</m:t>
                        </m:r>
                        <m:r>
                          <a:rPr lang="it-IT" sz="2000" i="1">
                            <a:latin typeface="Cambria Math" panose="02040503050406030204" pitchFamily="18" charset="0"/>
                          </a:rPr>
                          <m:t>,</m:t>
                        </m:r>
                        <m:r>
                          <a:rPr lang="it-IT" sz="2000" i="1">
                            <a:latin typeface="Cambria Math" panose="02040503050406030204" pitchFamily="18" charset="0"/>
                          </a:rPr>
                          <m:t>𝜀</m:t>
                        </m:r>
                        <m:r>
                          <a:rPr lang="it-IT" sz="2000" b="0" i="0" smtClean="0">
                            <a:latin typeface="Cambria Math" panose="02040503050406030204" pitchFamily="18" charset="0"/>
                          </a:rPr>
                          <m:t>,</m:t>
                        </m:r>
                        <m:r>
                          <m:rPr>
                            <m:sty m:val="p"/>
                          </m:rPr>
                          <a:rPr lang="it-IT" sz="2000" b="0" i="0" smtClean="0">
                            <a:latin typeface="Cambria Math" panose="02040503050406030204" pitchFamily="18" charset="0"/>
                          </a:rPr>
                          <m:t>k</m:t>
                        </m:r>
                      </m:sub>
                    </m:sSub>
                  </m:oMath>
                </a14:m>
                <a:r>
                  <a:rPr lang="it-IT" sz="2000" dirty="0"/>
                  <a:t>	ground </a:t>
                </a:r>
                <a:r>
                  <a:rPr lang="it-IT" sz="2000" dirty="0" err="1"/>
                  <a:t>height</a:t>
                </a:r>
                <a:r>
                  <a:rPr lang="it-IT" sz="2000" dirty="0"/>
                  <a:t> </a:t>
                </a:r>
                <a:r>
                  <a:rPr lang="it-IT" sz="2000" dirty="0" err="1"/>
                  <a:t>error</a:t>
                </a:r>
                <a:endParaRPr lang="it-IT" sz="2000"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t="-3086" b="-11220"/>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54FCA09B-3B6E-4B1C-8632-5A64F7CA9C57}"/>
              </a:ext>
            </a:extLst>
          </p:cNvPr>
          <p:cNvCxnSpPr/>
          <p:nvPr/>
        </p:nvCxnSpPr>
        <p:spPr>
          <a:xfrm flipH="1">
            <a:off x="3886200" y="2962275"/>
            <a:ext cx="15240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1B74023-DFE8-4A72-BE30-72758782529F}"/>
              </a:ext>
            </a:extLst>
          </p:cNvPr>
          <p:cNvSpPr txBox="1"/>
          <p:nvPr/>
        </p:nvSpPr>
        <p:spPr>
          <a:xfrm>
            <a:off x="3119437" y="3314700"/>
            <a:ext cx="1533525" cy="400110"/>
          </a:xfrm>
          <a:prstGeom prst="rect">
            <a:avLst/>
          </a:prstGeom>
          <a:noFill/>
        </p:spPr>
        <p:txBody>
          <a:bodyPr wrap="square" rtlCol="0">
            <a:spAutoFit/>
          </a:bodyPr>
          <a:lstStyle/>
          <a:p>
            <a:r>
              <a:rPr lang="it-IT" sz="2000" dirty="0" err="1"/>
              <a:t>nominal</a:t>
            </a:r>
            <a:r>
              <a:rPr lang="it-IT" sz="2000" dirty="0"/>
              <a:t> state</a:t>
            </a:r>
            <a:endParaRPr lang="en-GB" sz="2000" dirty="0"/>
          </a:p>
        </p:txBody>
      </p:sp>
    </p:spTree>
    <p:extLst>
      <p:ext uri="{BB962C8B-B14F-4D97-AF65-F5344CB8AC3E}">
        <p14:creationId xmlns:p14="http://schemas.microsoft.com/office/powerpoint/2010/main" val="337389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Error</a:t>
            </a:r>
            <a:r>
              <a:rPr lang="it-IT" sz="4000" dirty="0">
                <a:solidFill>
                  <a:schemeClr val="accent4">
                    <a:lumMod val="50000"/>
                  </a:schemeClr>
                </a:solidFill>
              </a:rPr>
              <a:t> </a:t>
            </a:r>
            <a:r>
              <a:rPr lang="it-IT" sz="4000" dirty="0" err="1">
                <a:solidFill>
                  <a:schemeClr val="accent4">
                    <a:lumMod val="50000"/>
                  </a:schemeClr>
                </a:solidFill>
              </a:rPr>
              <a:t>Process</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sSub>
                            <m:sSubPr>
                              <m:ctrlPr>
                                <a:rPr lang="it-IT" sz="2000" i="1">
                                  <a:latin typeface="Cambria Math" panose="02040503050406030204" pitchFamily="18" charset="0"/>
                                </a:rPr>
                              </m:ctrlPr>
                            </m:sSubPr>
                            <m:e>
                              <m:d>
                                <m:dPr>
                                  <m:begChr m:val=""/>
                                  <m:endChr m:val="|"/>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sSub>
                                        <m:sSubPr>
                                          <m:ctrlPr>
                                            <a:rPr lang="it-IT" sz="2000" b="0" i="1" smtClean="0">
                                              <a:latin typeface="Cambria Math" panose="02040503050406030204" pitchFamily="18" charset="0"/>
                                            </a:rPr>
                                          </m:ctrlPr>
                                        </m:sSubPr>
                                        <m:e>
                                          <m:r>
                                            <a:rPr lang="it-IT" sz="2000" i="1">
                                              <a:latin typeface="Cambria Math" panose="02040503050406030204" pitchFamily="18" charset="0"/>
                                            </a:rPr>
                                            <m:t>𝑓</m:t>
                                          </m:r>
                                        </m:e>
                                        <m:sub>
                                          <m:r>
                                            <a:rPr lang="it-IT" sz="2000" b="0" i="1" smtClean="0">
                                              <a:latin typeface="Cambria Math" panose="02040503050406030204" pitchFamily="18" charset="0"/>
                                            </a:rPr>
                                            <m:t>𝜀</m:t>
                                          </m:r>
                                        </m:sub>
                                      </m:sSub>
                                    </m:num>
                                    <m:den>
                                      <m:r>
                                        <a:rPr lang="it-IT" sz="2000" i="1">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rPr>
                                            <m:t>𝜀</m:t>
                                          </m:r>
                                        </m:sub>
                                      </m:sSub>
                                    </m:den>
                                  </m:f>
                                </m:e>
                              </m:d>
                            </m:e>
                            <m:sub>
                              <m:sSub>
                                <m:sSubPr>
                                  <m:ctrlPr>
                                    <a:rPr lang="it-IT" sz="2000" i="1">
                                      <a:latin typeface="Cambria Math" panose="02040503050406030204" pitchFamily="18" charset="0"/>
                                    </a:rPr>
                                  </m:ctrlPr>
                                </m:sSubPr>
                                <m:e>
                                  <m:sSub>
                                    <m:sSubPr>
                                      <m:ctrlPr>
                                        <a:rPr lang="it-IT" sz="2000" b="1" i="1" smtClean="0">
                                          <a:latin typeface="Cambria Math" panose="02040503050406030204" pitchFamily="18" charset="0"/>
                                        </a:rPr>
                                      </m:ctrlPr>
                                    </m:sSubPr>
                                    <m:e>
                                      <m:acc>
                                        <m:accPr>
                                          <m:chr m:val="̂"/>
                                          <m:ctrlPr>
                                            <a:rPr lang="it-IT" sz="2000" b="1"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𝜀</m:t>
                                      </m:r>
                                    </m:sub>
                                  </m:sSub>
                                </m:e>
                                <m:sub>
                                  <m:r>
                                    <a:rPr lang="it-IT" sz="2000" i="1">
                                      <a:latin typeface="Cambria Math" panose="02040503050406030204" pitchFamily="18" charset="0"/>
                                    </a:rPr>
                                    <m:t>𝑘</m:t>
                                  </m:r>
                                  <m:r>
                                    <a:rPr lang="it-IT" sz="2000" i="1">
                                      <a:latin typeface="Cambria Math" panose="02040503050406030204" pitchFamily="18" charset="0"/>
                                    </a:rPr>
                                    <m:t>−1|</m:t>
                                  </m:r>
                                  <m:r>
                                    <a:rPr lang="it-IT" sz="2000" i="1">
                                      <a:latin typeface="Cambria Math" panose="02040503050406030204" pitchFamily="18" charset="0"/>
                                    </a:rPr>
                                    <m:t>𝑘</m:t>
                                  </m:r>
                                  <m:r>
                                    <a:rPr lang="it-IT" sz="2000" i="1">
                                      <a:latin typeface="Cambria Math" panose="02040503050406030204" pitchFamily="18" charset="0"/>
                                    </a:rPr>
                                    <m:t>−1</m:t>
                                  </m:r>
                                </m:sub>
                              </m:sSub>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b="1" i="1">
                                      <a:latin typeface="Cambria Math" panose="02040503050406030204" pitchFamily="18" charset="0"/>
                                    </a:rPr>
                                    <m:t>𝒖</m:t>
                                  </m:r>
                                </m:e>
                                <m:sub>
                                  <m:r>
                                    <a:rPr lang="it-IT" sz="2000" i="1">
                                      <a:latin typeface="Cambria Math" panose="02040503050406030204" pitchFamily="18" charset="0"/>
                                    </a:rPr>
                                    <m:t>𝑘</m:t>
                                  </m:r>
                                </m:sub>
                              </m:sSub>
                            </m:sub>
                          </m:sSub>
                          <m:r>
                            <a:rPr lang="it-IT" sz="2000" i="1">
                              <a:latin typeface="Cambria Math" panose="02040503050406030204" pitchFamily="18" charset="0"/>
                            </a:rPr>
                            <m:t>=</m:t>
                          </m:r>
                          <m:r>
                            <a:rPr lang="it-IT" sz="2000" i="1">
                              <a:latin typeface="Cambria Math" panose="02040503050406030204" pitchFamily="18" charset="0"/>
                            </a:rPr>
                            <m:t>𝐹</m:t>
                          </m:r>
                        </m:e>
                        <m:sub>
                          <m:r>
                            <a:rPr lang="it-IT" sz="2000" b="0" i="1" smtClean="0">
                              <a:latin typeface="Cambria Math" panose="02040503050406030204" pitchFamily="18" charset="0"/>
                            </a:rPr>
                            <m:t>𝜀</m:t>
                          </m:r>
                          <m:r>
                            <a:rPr lang="it-IT" sz="2000" b="0" i="1" smtClean="0">
                              <a:latin typeface="Cambria Math" panose="02040503050406030204" pitchFamily="18" charset="0"/>
                            </a:rPr>
                            <m:t>,</m:t>
                          </m:r>
                          <m:r>
                            <a:rPr lang="it-IT" sz="2000" i="1">
                              <a:latin typeface="Cambria Math" panose="02040503050406030204" pitchFamily="18" charset="0"/>
                            </a:rPr>
                            <m:t>𝑘</m:t>
                          </m:r>
                        </m:sub>
                      </m:sSub>
                      <m:r>
                        <a:rPr lang="it-IT" sz="2000" b="0" i="1" smtClean="0">
                          <a:latin typeface="Cambria Math" panose="02040503050406030204" pitchFamily="18" charset="0"/>
                        </a:rPr>
                        <m:t>=</m:t>
                      </m:r>
                    </m:oMath>
                  </m:oMathPara>
                </a14:m>
                <a:endParaRPr lang="it-IT" sz="2000" i="1" dirty="0">
                  <a:latin typeface="Cambria Math" panose="02040503050406030204" pitchFamily="18" charset="0"/>
                </a:endParaRPr>
              </a:p>
              <a:p>
                <a:pPr marL="0" indent="0">
                  <a:buNone/>
                </a:pPr>
                <a:endParaRPr lang="it-IT"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8"/>
                                    <m:mcJc m:val="center"/>
                                  </m:mcPr>
                                </m:mc>
                              </m:mcs>
                              <m:ctrlPr>
                                <a:rPr lang="it-IT" sz="2000" i="1" smtClean="0">
                                  <a:latin typeface="Cambria Math" panose="02040503050406030204" pitchFamily="18" charset="0"/>
                                </a:rPr>
                              </m:ctrlPr>
                            </m:mPr>
                            <m:m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𝐼</m:t>
                                    </m:r>
                                  </m:e>
                                  <m:sub>
                                    <m:r>
                                      <m:rPr>
                                        <m:brk m:alnAt="7"/>
                                      </m:rPr>
                                      <a:rPr lang="it-IT" sz="2000" i="1">
                                        <a:latin typeface="Cambria Math" panose="02040503050406030204" pitchFamily="18" charset="0"/>
                                      </a:rPr>
                                      <m:t>3</m:t>
                                    </m:r>
                                  </m:sub>
                                </m:sSub>
                                <m:r>
                                  <a:rPr lang="it-IT" sz="2000" b="0" i="1" smtClean="0">
                                    <a:latin typeface="Cambria Math" panose="02040503050406030204" pitchFamily="18" charset="0"/>
                                  </a:rPr>
                                  <m:t>−</m:t>
                                </m:r>
                                <m:r>
                                  <m:rPr>
                                    <m:sty m:val="p"/>
                                  </m:rPr>
                                  <a:rPr lang="it-IT" sz="2000" b="0" i="0" smtClean="0">
                                    <a:latin typeface="Cambria Math" panose="02040503050406030204" pitchFamily="18" charset="0"/>
                                  </a:rPr>
                                  <m:t>Δ</m:t>
                                </m:r>
                                <m:r>
                                  <a:rPr lang="it-IT" sz="2000" b="0" i="1" smtClean="0">
                                    <a:latin typeface="Cambria Math" panose="02040503050406030204" pitchFamily="18" charset="0"/>
                                  </a:rPr>
                                  <m:t>𝑡</m:t>
                                </m:r>
                                <m:sSub>
                                  <m:sSubPr>
                                    <m:ctrlPr>
                                      <a:rPr lang="it-IT" sz="2000" b="0" i="1" smtClean="0">
                                        <a:latin typeface="Cambria Math" panose="02040503050406030204" pitchFamily="18" charset="0"/>
                                      </a:rPr>
                                    </m:ctrlPr>
                                  </m:sSubPr>
                                  <m:e>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𝝎</m:t>
                                            </m:r>
                                          </m:e>
                                          <m:sub>
                                            <m:r>
                                              <a:rPr lang="it-IT" sz="2000" b="0" i="1" smtClean="0">
                                                <a:latin typeface="Cambria Math" panose="02040503050406030204" pitchFamily="18" charset="0"/>
                                              </a:rPr>
                                              <m:t>𝑘</m:t>
                                            </m:r>
                                          </m:sub>
                                        </m:sSub>
                                      </m:e>
                                    </m:d>
                                  </m:e>
                                  <m:sub>
                                    <m:r>
                                      <a:rPr lang="it-IT" sz="2000" b="0" i="1" smtClean="0">
                                        <a:latin typeface="Cambria Math" panose="02040503050406030204" pitchFamily="18" charset="0"/>
                                        <a:ea typeface="Cambria Math" panose="02040503050406030204" pitchFamily="18" charset="0"/>
                                      </a:rPr>
                                      <m:t>×</m:t>
                                    </m:r>
                                  </m:sub>
                                </m:sSub>
                              </m:e>
                              <m:e>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m:t>
                                    </m:r>
                                  </m:sub>
                                </m:sSub>
                                <m:r>
                                  <m:rPr>
                                    <m:sty m:val="p"/>
                                  </m:rPr>
                                  <a:rPr lang="it-IT" sz="2000">
                                    <a:latin typeface="Cambria Math" panose="02040503050406030204" pitchFamily="18" charset="0"/>
                                  </a:rPr>
                                  <m:t>Δ</m:t>
                                </m:r>
                                <m:r>
                                  <a:rPr lang="it-IT" sz="2000" i="1">
                                    <a:latin typeface="Cambria Math" panose="02040503050406030204" pitchFamily="18" charset="0"/>
                                  </a:rPr>
                                  <m:t>𝑡</m:t>
                                </m:r>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0</m:t>
                                    </m:r>
                                  </m:e>
                                  <m:sub>
                                    <m:r>
                                      <a:rPr lang="it-IT" sz="2000" b="0" i="1" smtClean="0">
                                        <a:latin typeface="Cambria Math" panose="02040503050406030204" pitchFamily="18" charset="0"/>
                                      </a:rPr>
                                      <m:t>3×1</m:t>
                                    </m:r>
                                  </m:sub>
                                </m:sSub>
                              </m:e>
                            </m:mr>
                            <m:mr>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d>
                                      <m:dPr>
                                        <m:ctrlPr>
                                          <a:rPr lang="it-IT" sz="2000" i="1" smtClean="0">
                                            <a:latin typeface="Cambria Math" panose="02040503050406030204" pitchFamily="18" charset="0"/>
                                          </a:rPr>
                                        </m:ctrlPr>
                                      </m:dPr>
                                      <m:e>
                                        <m:r>
                                          <a:rPr lang="it-IT" sz="2000" i="1">
                                            <a:latin typeface="Cambria Math" panose="02040503050406030204" pitchFamily="18" charset="0"/>
                                          </a:rPr>
                                          <m:t>1−</m:t>
                                        </m:r>
                                        <m:r>
                                          <a:rPr lang="it-IT" sz="2000" i="1">
                                            <a:latin typeface="Cambria Math" panose="02040503050406030204" pitchFamily="18" charset="0"/>
                                          </a:rPr>
                                          <m:t>𝜆</m:t>
                                        </m:r>
                                        <m:r>
                                          <m:rPr>
                                            <m:sty m:val="p"/>
                                          </m:rPr>
                                          <a:rPr lang="it-IT" sz="2000">
                                            <a:latin typeface="Cambria Math" panose="02040503050406030204" pitchFamily="18" charset="0"/>
                                          </a:rPr>
                                          <m:t>Δ</m:t>
                                        </m:r>
                                        <m:r>
                                          <a:rPr lang="it-IT" sz="2000" i="1">
                                            <a:latin typeface="Cambria Math" panose="02040503050406030204" pitchFamily="18" charset="0"/>
                                          </a:rPr>
                                          <m:t>𝑡</m:t>
                                        </m:r>
                                      </m:e>
                                    </m:d>
                                    <m:r>
                                      <a:rPr lang="it-IT" sz="2000" i="1">
                                        <a:latin typeface="Cambria Math" panose="02040503050406030204" pitchFamily="18" charset="0"/>
                                      </a:rPr>
                                      <m:t>𝐼</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d>
                                      <m:dPr>
                                        <m:ctrlPr>
                                          <a:rPr lang="it-IT" sz="2000" i="1" smtClean="0">
                                            <a:latin typeface="Cambria Math" panose="02040503050406030204" pitchFamily="18" charset="0"/>
                                          </a:rPr>
                                        </m:ctrlPr>
                                      </m:dPr>
                                      <m:e>
                                        <m:r>
                                          <a:rPr lang="it-IT" sz="2000" i="1">
                                            <a:latin typeface="Cambria Math" panose="02040503050406030204" pitchFamily="18" charset="0"/>
                                          </a:rPr>
                                          <m:t>1−</m:t>
                                        </m:r>
                                        <m:r>
                                          <a:rPr lang="it-IT" sz="2000" i="1">
                                            <a:latin typeface="Cambria Math" panose="02040503050406030204" pitchFamily="18" charset="0"/>
                                          </a:rPr>
                                          <m:t>𝜎</m:t>
                                        </m:r>
                                        <m:r>
                                          <m:rPr>
                                            <m:sty m:val="p"/>
                                          </m:rPr>
                                          <a:rPr lang="it-IT" sz="2000">
                                            <a:latin typeface="Cambria Math" panose="02040503050406030204" pitchFamily="18" charset="0"/>
                                          </a:rPr>
                                          <m:t>Δ</m:t>
                                        </m:r>
                                        <m:r>
                                          <a:rPr lang="it-IT" sz="2000" i="1">
                                            <a:latin typeface="Cambria Math" panose="02040503050406030204" pitchFamily="18" charset="0"/>
                                          </a:rPr>
                                          <m:t>𝑡</m:t>
                                        </m:r>
                                      </m:e>
                                    </m:d>
                                    <m:r>
                                      <a:rPr lang="it-IT" sz="2000" i="1">
                                        <a:latin typeface="Cambria Math" panose="02040503050406030204" pitchFamily="18" charset="0"/>
                                      </a:rPr>
                                      <m:t>𝐼</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r>
                                  <a:rPr lang="it-IT" sz="2000" b="0" i="1" smtClean="0">
                                    <a:latin typeface="Cambria Math" panose="02040503050406030204" pitchFamily="18" charset="0"/>
                                  </a:rPr>
                                  <m:t>−</m:t>
                                </m:r>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𝑎</m:t>
                                        </m:r>
                                      </m:sub>
                                    </m:sSub>
                                  </m:sub>
                                  <m:sup>
                                    <m:r>
                                      <a:rPr lang="it-IT" sz="2000" i="1">
                                        <a:latin typeface="Cambria Math" panose="02040503050406030204" pitchFamily="18" charset="0"/>
                                      </a:rPr>
                                      <m:t>𝑛</m:t>
                                    </m:r>
                                  </m:sup>
                                </m:sSubSup>
                                <m:d>
                                  <m:dPr>
                                    <m:ctrlPr>
                                      <a:rPr lang="it-IT" sz="2000" i="1">
                                        <a:latin typeface="Cambria Math" panose="02040503050406030204" pitchFamily="18" charset="0"/>
                                      </a:rPr>
                                    </m:ctrlPr>
                                  </m:dPr>
                                  <m:e>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m:t>
                                        </m:r>
                                        <m:r>
                                          <a:rPr lang="it-IT" sz="2000" b="0" i="1" smtClean="0">
                                            <a:latin typeface="Cambria Math" panose="02040503050406030204" pitchFamily="18" charset="0"/>
                                          </a:rPr>
                                          <m:t>𝑦</m:t>
                                        </m:r>
                                      </m:e>
                                      <m:sub>
                                        <m:r>
                                          <a:rPr lang="it-IT" sz="2000" b="0" i="1" smtClean="0">
                                            <a:latin typeface="Cambria Math" panose="02040503050406030204" pitchFamily="18" charset="0"/>
                                          </a:rPr>
                                          <m:t>𝐴</m:t>
                                        </m:r>
                                      </m:sub>
                                      <m:sup>
                                        <m:r>
                                          <a:rPr lang="it-IT" sz="2000" i="1">
                                            <a:latin typeface="Cambria Math" panose="02040503050406030204" pitchFamily="18" charset="0"/>
                                          </a:rPr>
                                          <m:t>𝑏</m:t>
                                        </m:r>
                                      </m:sup>
                                    </m:sSubSup>
                                    <m:r>
                                      <a:rPr lang="it-IT" sz="2000" b="0" i="1" smtClean="0">
                                        <a:latin typeface="Cambria Math" panose="02040503050406030204" pitchFamily="18" charset="0"/>
                                      </a:rPr>
                                      <m:t>+</m:t>
                                    </m:r>
                                    <m:sSubSup>
                                      <m:sSubSupPr>
                                        <m:ctrlPr>
                                          <a:rPr lang="it-IT" sz="2000" i="1">
                                            <a:latin typeface="Cambria Math" panose="02040503050406030204" pitchFamily="18" charset="0"/>
                                          </a:rPr>
                                        </m:ctrlPr>
                                      </m:sSubSupPr>
                                      <m:e>
                                        <m:r>
                                          <a:rPr lang="it-IT" sz="2000" b="0" i="1" smtClean="0">
                                            <a:latin typeface="Cambria Math" panose="02040503050406030204" pitchFamily="18" charset="0"/>
                                          </a:rPr>
                                          <m:t>𝑎</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i="1">
                                            <a:latin typeface="Cambria Math" panose="02040503050406030204" pitchFamily="18" charset="0"/>
                                          </a:rPr>
                                          <m:t>𝑏</m:t>
                                        </m:r>
                                      </m:sup>
                                    </m:sSubSup>
                                  </m:e>
                                </m:d>
                                <m:r>
                                  <m:rPr>
                                    <m:sty m:val="p"/>
                                  </m:rPr>
                                  <a:rPr lang="it-IT" sz="2000">
                                    <a:latin typeface="Cambria Math" panose="02040503050406030204" pitchFamily="18" charset="0"/>
                                  </a:rPr>
                                  <m:t>Δ</m:t>
                                </m:r>
                                <m:sSup>
                                  <m:sSupPr>
                                    <m:ctrlPr>
                                      <a:rPr lang="it-IT" sz="2000" i="1">
                                        <a:latin typeface="Cambria Math" panose="02040503050406030204" pitchFamily="18" charset="0"/>
                                      </a:rPr>
                                    </m:ctrlPr>
                                  </m:sSupPr>
                                  <m:e>
                                    <m:r>
                                      <m:rPr>
                                        <m:sty m:val="p"/>
                                      </m:rPr>
                                      <a:rPr lang="it-IT" sz="2000">
                                        <a:latin typeface="Cambria Math" panose="02040503050406030204" pitchFamily="18" charset="0"/>
                                      </a:rPr>
                                      <m:t>t</m:t>
                                    </m:r>
                                  </m:e>
                                  <m:sup>
                                    <m:r>
                                      <a:rPr lang="it-IT" sz="2000">
                                        <a:latin typeface="Cambria Math" panose="02040503050406030204" pitchFamily="18" charset="0"/>
                                      </a:rPr>
                                      <m:t>2</m:t>
                                    </m:r>
                                  </m:sup>
                                </m:sSup>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m:t>
                                    </m:r>
                                  </m:sub>
                                </m:sSub>
                                <m:r>
                                  <m:rPr>
                                    <m:sty m:val="p"/>
                                  </m:rPr>
                                  <a:rPr lang="it-IT" sz="2000">
                                    <a:latin typeface="Cambria Math" panose="02040503050406030204" pitchFamily="18" charset="0"/>
                                  </a:rPr>
                                  <m:t>Δ</m:t>
                                </m:r>
                                <m:r>
                                  <a:rPr lang="it-IT" sz="2000" i="1">
                                    <a:latin typeface="Cambria Math" panose="02040503050406030204" pitchFamily="18" charset="0"/>
                                  </a:rPr>
                                  <m:t>𝑡</m:t>
                                </m:r>
                              </m:e>
                              <m:e>
                                <m:r>
                                  <a:rPr lang="it-IT" sz="2000" b="0" i="1" smtClean="0">
                                    <a:latin typeface="Cambria Math" panose="02040503050406030204" pitchFamily="18" charset="0"/>
                                  </a:rPr>
                                  <m:t>+</m:t>
                                </m:r>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𝑎</m:t>
                                        </m:r>
                                      </m:sub>
                                    </m:sSub>
                                  </m:sub>
                                  <m:sup>
                                    <m:r>
                                      <a:rPr lang="it-IT" sz="2000" i="1">
                                        <a:latin typeface="Cambria Math" panose="02040503050406030204" pitchFamily="18" charset="0"/>
                                      </a:rPr>
                                      <m:t>𝑛</m:t>
                                    </m:r>
                                  </m:sup>
                                </m:sSubSup>
                                <m:r>
                                  <m:rPr>
                                    <m:sty m:val="p"/>
                                  </m:rPr>
                                  <a:rPr lang="it-IT" sz="2000">
                                    <a:latin typeface="Cambria Math" panose="02040503050406030204" pitchFamily="18" charset="0"/>
                                  </a:rPr>
                                  <m:t>Δ</m:t>
                                </m:r>
                                <m:sSup>
                                  <m:sSupPr>
                                    <m:ctrlPr>
                                      <a:rPr lang="it-IT" sz="2000" i="1">
                                        <a:latin typeface="Cambria Math" panose="02040503050406030204" pitchFamily="18" charset="0"/>
                                      </a:rPr>
                                    </m:ctrlPr>
                                  </m:sSupPr>
                                  <m:e>
                                    <m:r>
                                      <a:rPr lang="it-IT" sz="2000" i="1">
                                        <a:latin typeface="Cambria Math" panose="02040503050406030204" pitchFamily="18" charset="0"/>
                                      </a:rPr>
                                      <m:t>𝑡</m:t>
                                    </m:r>
                                  </m:e>
                                  <m:sup>
                                    <m:r>
                                      <a:rPr lang="it-IT" sz="2000" i="1">
                                        <a:latin typeface="Cambria Math" panose="02040503050406030204" pitchFamily="18" charset="0"/>
                                      </a:rPr>
                                      <m:t>2</m:t>
                                    </m:r>
                                  </m:sup>
                                </m:sSup>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sSubSup>
                                  <m:sSubSupPr>
                                    <m:ctrlPr>
                                      <a:rPr lang="it-IT" sz="2000" i="1">
                                        <a:latin typeface="Cambria Math" panose="02040503050406030204" pitchFamily="18" charset="0"/>
                                      </a:rPr>
                                    </m:ctrlPr>
                                  </m:sSubSupPr>
                                  <m:e>
                                    <m:r>
                                      <a:rPr lang="it-IT" sz="2000" b="0" i="1" smtClean="0">
                                        <a:latin typeface="Cambria Math" panose="02040503050406030204" pitchFamily="18" charset="0"/>
                                      </a:rPr>
                                      <m:t>−</m:t>
                                    </m:r>
                                    <m:r>
                                      <a:rPr lang="it-IT" sz="2000" i="1">
                                        <a:latin typeface="Cambria Math" panose="02040503050406030204" pitchFamily="18" charset="0"/>
                                      </a:rPr>
                                      <m:t>𝐶</m:t>
                                    </m:r>
                                  </m:e>
                                  <m:sub>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𝑎</m:t>
                                        </m:r>
                                      </m:sub>
                                    </m:sSub>
                                  </m:sub>
                                  <m:sup>
                                    <m:r>
                                      <a:rPr lang="it-IT" sz="2000" i="1">
                                        <a:latin typeface="Cambria Math" panose="02040503050406030204" pitchFamily="18" charset="0"/>
                                      </a:rPr>
                                      <m:t>𝑛</m:t>
                                    </m:r>
                                  </m:sup>
                                </m:sSubSup>
                                <m:d>
                                  <m:dPr>
                                    <m:ctrlPr>
                                      <a:rPr lang="it-IT" sz="2000" i="1">
                                        <a:latin typeface="Cambria Math" panose="02040503050406030204" pitchFamily="18" charset="0"/>
                                      </a:rPr>
                                    </m:ctrlPr>
                                  </m:dPr>
                                  <m:e>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𝑦</m:t>
                                        </m:r>
                                      </m:e>
                                      <m:sub>
                                        <m:r>
                                          <a:rPr lang="it-IT" sz="2000" b="0" i="1" smtClean="0">
                                            <a:latin typeface="Cambria Math" panose="02040503050406030204" pitchFamily="18" charset="0"/>
                                          </a:rPr>
                                          <m:t>𝐴</m:t>
                                        </m:r>
                                      </m:sub>
                                      <m:sup>
                                        <m:r>
                                          <a:rPr lang="it-IT" sz="2000" i="1">
                                            <a:latin typeface="Cambria Math" panose="02040503050406030204" pitchFamily="18" charset="0"/>
                                          </a:rPr>
                                          <m:t>𝑏</m:t>
                                        </m:r>
                                      </m:sup>
                                    </m:sSubSup>
                                    <m:r>
                                      <a:rPr lang="it-IT" sz="2000" b="0" i="1" smtClean="0">
                                        <a:latin typeface="Cambria Math" panose="02040503050406030204" pitchFamily="18" charset="0"/>
                                      </a:rPr>
                                      <m:t>+</m:t>
                                    </m:r>
                                    <m:sSubSup>
                                      <m:sSubSupPr>
                                        <m:ctrlPr>
                                          <a:rPr lang="it-IT" sz="2000" i="1">
                                            <a:latin typeface="Cambria Math" panose="02040503050406030204" pitchFamily="18" charset="0"/>
                                          </a:rPr>
                                        </m:ctrlPr>
                                      </m:sSubSupPr>
                                      <m:e>
                                        <m:r>
                                          <a:rPr lang="it-IT" sz="2000" b="0" i="1" smtClean="0">
                                            <a:latin typeface="Cambria Math" panose="02040503050406030204" pitchFamily="18" charset="0"/>
                                          </a:rPr>
                                          <m:t>𝑎</m:t>
                                        </m:r>
                                      </m:e>
                                      <m:sub>
                                        <m:r>
                                          <a:rPr lang="it-IT" sz="2000" b="0" i="1" smtClean="0">
                                            <a:latin typeface="Cambria Math" panose="02040503050406030204" pitchFamily="18" charset="0"/>
                                          </a:rPr>
                                          <m:t>𝑏</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i="1">
                                            <a:latin typeface="Cambria Math" panose="02040503050406030204" pitchFamily="18" charset="0"/>
                                          </a:rPr>
                                          <m:t>𝑏</m:t>
                                        </m:r>
                                      </m:sup>
                                    </m:sSubSup>
                                  </m:e>
                                </m:d>
                                <m:r>
                                  <m:rPr>
                                    <m:sty m:val="p"/>
                                  </m:rPr>
                                  <a:rPr lang="it-IT" sz="2000">
                                    <a:latin typeface="Cambria Math" panose="02040503050406030204" pitchFamily="18" charset="0"/>
                                  </a:rPr>
                                  <m:t>Δt</m:t>
                                </m:r>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m:t>
                                    </m:r>
                                  </m:sub>
                                </m:sSub>
                              </m:e>
                              <m:e>
                                <m:sSubSup>
                                  <m:sSubSupPr>
                                    <m:ctrlPr>
                                      <a:rPr lang="it-IT" sz="2000" i="1">
                                        <a:latin typeface="Cambria Math" panose="02040503050406030204" pitchFamily="18" charset="0"/>
                                      </a:rPr>
                                    </m:ctrlPr>
                                  </m:sSubSupPr>
                                  <m:e>
                                    <m:r>
                                      <a:rPr lang="it-IT" sz="2000" b="0" i="1" smtClean="0">
                                        <a:latin typeface="Cambria Math" panose="02040503050406030204" pitchFamily="18" charset="0"/>
                                      </a:rPr>
                                      <m:t>+</m:t>
                                    </m:r>
                                    <m:r>
                                      <a:rPr lang="it-IT" sz="2000" i="1">
                                        <a:latin typeface="Cambria Math" panose="02040503050406030204" pitchFamily="18" charset="0"/>
                                      </a:rPr>
                                      <m:t>𝐶</m:t>
                                    </m:r>
                                  </m:e>
                                  <m:sub>
                                    <m:sSub>
                                      <m:sSubPr>
                                        <m:ctrlPr>
                                          <a:rPr lang="it-IT" sz="2000" i="1">
                                            <a:latin typeface="Cambria Math" panose="02040503050406030204" pitchFamily="18" charset="0"/>
                                          </a:rPr>
                                        </m:ctrlPr>
                                      </m:sSubPr>
                                      <m:e>
                                        <m:r>
                                          <a:rPr lang="it-IT" sz="2000" i="1">
                                            <a:latin typeface="Cambria Math" panose="02040503050406030204" pitchFamily="18" charset="0"/>
                                          </a:rPr>
                                          <m:t>𝑠</m:t>
                                        </m:r>
                                      </m:e>
                                      <m:sub>
                                        <m:r>
                                          <a:rPr lang="it-IT" sz="2000" i="1">
                                            <a:latin typeface="Cambria Math" panose="02040503050406030204" pitchFamily="18" charset="0"/>
                                          </a:rPr>
                                          <m:t>𝑎</m:t>
                                        </m:r>
                                      </m:sub>
                                    </m:sSub>
                                  </m:sub>
                                  <m:sup>
                                    <m:r>
                                      <a:rPr lang="it-IT" sz="2000" i="1">
                                        <a:latin typeface="Cambria Math" panose="02040503050406030204" pitchFamily="18" charset="0"/>
                                      </a:rPr>
                                      <m:t>𝑛</m:t>
                                    </m:r>
                                  </m:sup>
                                </m:sSubSup>
                                <m:r>
                                  <m:rPr>
                                    <m:sty m:val="p"/>
                                  </m:rPr>
                                  <a:rPr lang="it-IT" sz="2000">
                                    <a:latin typeface="Cambria Math" panose="02040503050406030204" pitchFamily="18" charset="0"/>
                                  </a:rPr>
                                  <m:t>Δ</m:t>
                                </m:r>
                                <m:r>
                                  <a:rPr lang="it-IT" sz="2000" i="1">
                                    <a:latin typeface="Cambria Math" panose="02040503050406030204" pitchFamily="18" charset="0"/>
                                  </a:rPr>
                                  <m:t>𝑡</m:t>
                                </m:r>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m:t>
                                    </m:r>
                                  </m:sub>
                                </m:sSub>
                              </m:e>
                              <m:e>
                                <m:sSub>
                                  <m:sSubPr>
                                    <m:ctrlPr>
                                      <a:rPr lang="it-IT" sz="2000" b="0" i="1" smtClean="0">
                                        <a:latin typeface="Cambria Math" panose="02040503050406030204" pitchFamily="18" charset="0"/>
                                      </a:rPr>
                                    </m:ctrlPr>
                                  </m:sSubPr>
                                  <m:e>
                                    <m:r>
                                      <a:rPr lang="it-IT" sz="2000" i="1">
                                        <a:latin typeface="Cambria Math" panose="02040503050406030204" pitchFamily="18" charset="0"/>
                                      </a:rPr>
                                      <m:t>𝐼</m:t>
                                    </m:r>
                                  </m:e>
                                  <m:sub>
                                    <m:r>
                                      <a:rPr lang="it-IT" sz="2000" b="0" i="1" smtClean="0">
                                        <a:latin typeface="Cambria Math" panose="02040503050406030204" pitchFamily="18" charset="0"/>
                                      </a:rPr>
                                      <m:t>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3×1</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0</m:t>
                                    </m:r>
                                  </m:e>
                                  <m:sub>
                                    <m:r>
                                      <a:rPr lang="it-IT" sz="2000" b="0" i="1" smtClean="0">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sSub>
                                  <m:sSubPr>
                                    <m:ctrlPr>
                                      <a:rPr lang="it-IT" sz="2000" i="1">
                                        <a:latin typeface="Cambria Math" panose="02040503050406030204" pitchFamily="18" charset="0"/>
                                      </a:rPr>
                                    </m:ctrlPr>
                                  </m:sSubPr>
                                  <m:e>
                                    <m:r>
                                      <a:rPr lang="it-IT" sz="2000" i="1">
                                        <a:latin typeface="Cambria Math" panose="02040503050406030204" pitchFamily="18" charset="0"/>
                                      </a:rPr>
                                      <m:t>0</m:t>
                                    </m:r>
                                  </m:e>
                                  <m:sub>
                                    <m:r>
                                      <a:rPr lang="it-IT" sz="2000" i="1">
                                        <a:latin typeface="Cambria Math" panose="02040503050406030204" pitchFamily="18" charset="0"/>
                                      </a:rPr>
                                      <m:t>1×3</m:t>
                                    </m:r>
                                  </m:sub>
                                </m:sSub>
                              </m:e>
                              <m:e>
                                <m:r>
                                  <a:rPr lang="it-IT" sz="2000" b="0" i="1" smtClean="0">
                                    <a:latin typeface="Cambria Math" panose="02040503050406030204" pitchFamily="18" charset="0"/>
                                  </a:rPr>
                                  <m:t>1</m:t>
                                </m:r>
                              </m:e>
                            </m:mr>
                          </m:m>
                        </m:e>
                      </m:d>
                    </m:oMath>
                  </m:oMathPara>
                </a14:m>
                <a:endParaRPr lang="it-IT" sz="2000" dirty="0"/>
              </a:p>
              <a:p>
                <a:pPr marL="0" indent="0">
                  <a:buNone/>
                </a:pPr>
                <a:endParaRPr lang="it-IT" sz="2000" dirty="0"/>
              </a:p>
              <a:p>
                <a:pPr marL="0" indent="0">
                  <a:buNone/>
                </a:pPr>
                <a:r>
                  <a:rPr lang="it-IT" sz="2000" dirty="0"/>
                  <a:t>The </a:t>
                </a:r>
                <a:r>
                  <a:rPr lang="it-IT" sz="2000" dirty="0" err="1"/>
                  <a:t>components</a:t>
                </a:r>
                <a:r>
                  <a:rPr lang="it-IT" sz="2000" dirty="0"/>
                  <a:t> of </a:t>
                </a:r>
                <a14:m>
                  <m:oMath xmlns:m="http://schemas.openxmlformats.org/officeDocument/2006/math">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sub>
                      <m:sup>
                        <m:r>
                          <a:rPr lang="it-IT" sz="2000" i="1">
                            <a:latin typeface="Cambria Math" panose="02040503050406030204" pitchFamily="18" charset="0"/>
                          </a:rPr>
                          <m:t>+</m:t>
                        </m:r>
                      </m:sup>
                    </m:sSubSup>
                  </m:oMath>
                </a14:m>
                <a:r>
                  <a:rPr lang="it-IT" sz="2000" dirty="0"/>
                  <a:t> are </a:t>
                </a:r>
                <a:r>
                  <a:rPr lang="it-IT" sz="2000" dirty="0" err="1"/>
                  <a:t>used</a:t>
                </a:r>
                <a:r>
                  <a:rPr lang="it-IT" sz="2000" dirty="0"/>
                  <a:t> to update the state </a:t>
                </a:r>
                <a:r>
                  <a:rPr lang="it-IT" sz="2000" dirty="0" err="1"/>
                  <a:t>vector</a:t>
                </a:r>
                <a:r>
                  <a:rPr lang="it-IT" sz="2000" dirty="0"/>
                  <a:t> </a:t>
                </a:r>
                <a:r>
                  <a:rPr lang="it-IT" sz="2000" dirty="0" err="1"/>
                  <a:t>at</a:t>
                </a:r>
                <a:r>
                  <a:rPr lang="it-IT" sz="2000" dirty="0"/>
                  <a:t> </a:t>
                </a:r>
                <a:r>
                  <a:rPr lang="it-IT" sz="2000" dirty="0" err="1"/>
                  <a:t>every</a:t>
                </a:r>
                <a:r>
                  <a:rPr lang="it-IT" sz="2000" dirty="0"/>
                  <a:t> filter step. </a:t>
                </a:r>
                <a:r>
                  <a:rPr lang="it-IT" sz="2000" dirty="0" err="1"/>
                  <a:t>Thus</a:t>
                </a:r>
                <a:r>
                  <a:rPr lang="it-IT" sz="2000" dirty="0"/>
                  <a:t>, the </a:t>
                </a:r>
                <a:r>
                  <a:rPr lang="it-IT" sz="2000" dirty="0" err="1"/>
                  <a:t>error</a:t>
                </a:r>
                <a:r>
                  <a:rPr lang="it-IT" sz="2000" dirty="0"/>
                  <a:t> state </a:t>
                </a:r>
                <a:r>
                  <a:rPr lang="it-IT" sz="2000" dirty="0" err="1"/>
                  <a:t>is</a:t>
                </a:r>
                <a:r>
                  <a:rPr lang="it-IT" sz="2000" dirty="0"/>
                  <a:t> reset to zero </a:t>
                </a:r>
                <a:r>
                  <a:rPr lang="it-IT" sz="2000" dirty="0" err="1"/>
                  <a:t>at</a:t>
                </a:r>
                <a:r>
                  <a:rPr lang="it-IT" sz="2000" dirty="0"/>
                  <a:t> the end of </a:t>
                </a:r>
                <a:r>
                  <a:rPr lang="it-IT" sz="2000" dirty="0" err="1"/>
                  <a:t>each</a:t>
                </a:r>
                <a:r>
                  <a:rPr lang="it-IT" sz="2000" dirty="0"/>
                  <a:t> </a:t>
                </a:r>
                <a:r>
                  <a:rPr lang="it-IT" sz="2000" dirty="0" err="1"/>
                  <a:t>correction</a:t>
                </a:r>
                <a:r>
                  <a:rPr lang="it-IT" sz="2000" dirty="0"/>
                  <a:t> step, and </a:t>
                </a:r>
                <a14:m>
                  <m:oMath xmlns:m="http://schemas.openxmlformats.org/officeDocument/2006/math">
                    <m:r>
                      <a:rPr lang="it-IT" sz="2000">
                        <a:latin typeface="Cambria Math" panose="02040503050406030204" pitchFamily="18" charset="0"/>
                      </a:rPr>
                      <m:t> </m:t>
                    </m:r>
                    <m:sSubSup>
                      <m:sSubSupPr>
                        <m:ctrlPr>
                          <a:rPr lang="it-IT" sz="2000" i="1">
                            <a:latin typeface="Cambria Math" panose="02040503050406030204" pitchFamily="18" charset="0"/>
                          </a:rPr>
                        </m:ctrlPr>
                      </m:sSubSupPr>
                      <m:e>
                        <m:acc>
                          <m:accPr>
                            <m:chr m:val="̂"/>
                            <m:ctrlPr>
                              <a:rPr lang="it-IT" sz="2000" b="1"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𝑘</m:t>
                        </m:r>
                        <m:r>
                          <a:rPr lang="it-IT" sz="2000" i="1">
                            <a:latin typeface="Cambria Math" panose="02040503050406030204" pitchFamily="18" charset="0"/>
                          </a:rPr>
                          <m:t>+1</m:t>
                        </m:r>
                      </m:sub>
                      <m:sup>
                        <m:r>
                          <a:rPr lang="it-IT" sz="2000" i="1">
                            <a:latin typeface="Cambria Math" panose="02040503050406030204" pitchFamily="18" charset="0"/>
                          </a:rPr>
                          <m:t>−</m:t>
                        </m:r>
                      </m:sup>
                    </m:sSubSup>
                    <m:r>
                      <a:rPr lang="it-IT" sz="2000">
                        <a:latin typeface="Cambria Math" panose="02040503050406030204" pitchFamily="18" charset="0"/>
                      </a:rPr>
                      <m:t>=0</m:t>
                    </m:r>
                  </m:oMath>
                </a14:m>
                <a:r>
                  <a:rPr lang="it-IT" sz="2000" dirty="0"/>
                  <a:t>.</a:t>
                </a:r>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r="-1217" b="-15428"/>
                </a:stretch>
              </a:blipFill>
            </p:spPr>
            <p:txBody>
              <a:bodyPr/>
              <a:lstStyle/>
              <a:p>
                <a:r>
                  <a:rPr lang="en-GB">
                    <a:noFill/>
                  </a:rPr>
                  <a:t> </a:t>
                </a:r>
              </a:p>
            </p:txBody>
          </p:sp>
        </mc:Fallback>
      </mc:AlternateContent>
    </p:spTree>
    <p:extLst>
      <p:ext uri="{BB962C8B-B14F-4D97-AF65-F5344CB8AC3E}">
        <p14:creationId xmlns:p14="http://schemas.microsoft.com/office/powerpoint/2010/main" val="407100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Kalman</a:t>
            </a:r>
            <a:r>
              <a:rPr lang="it-IT" sz="4000" dirty="0">
                <a:solidFill>
                  <a:schemeClr val="accent4">
                    <a:lumMod val="50000"/>
                  </a:schemeClr>
                </a:solidFill>
              </a:rPr>
              <a:t> Filter </a:t>
            </a:r>
            <a:r>
              <a:rPr lang="it-IT" sz="4000" dirty="0" err="1">
                <a:solidFill>
                  <a:schemeClr val="accent4">
                    <a:lumMod val="50000"/>
                  </a:schemeClr>
                </a:solidFill>
              </a:rPr>
              <a:t>Equations</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39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5168901"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000" b="1" dirty="0"/>
                  <a:t>Prediction</a:t>
                </a:r>
              </a:p>
              <a:p>
                <a:pPr marL="0" indent="0">
                  <a:lnSpc>
                    <a:spcPct val="150000"/>
                  </a:lnSpc>
                  <a:buNone/>
                </a:pPr>
                <a:r>
                  <a:rPr lang="it-IT" sz="1800" dirty="0" err="1"/>
                  <a:t>Nominal</a:t>
                </a:r>
                <a:r>
                  <a:rPr lang="it-IT" sz="1800" dirty="0"/>
                  <a:t> state </a:t>
                </a:r>
                <a:r>
                  <a:rPr lang="it-IT" sz="1800" dirty="0" err="1"/>
                  <a:t>prediction</a:t>
                </a:r>
                <a:r>
                  <a:rPr lang="it-IT" sz="1800" dirty="0"/>
                  <a:t>:</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1800" i="1">
                              <a:latin typeface="Cambria Math" panose="02040503050406030204" pitchFamily="18" charset="0"/>
                            </a:rPr>
                          </m:ctrlPr>
                        </m:sSubSupPr>
                        <m:e>
                          <m:acc>
                            <m:accPr>
                              <m:chr m:val="̂"/>
                              <m:ctrlPr>
                                <a:rPr lang="it-IT" sz="1800" i="1">
                                  <a:latin typeface="Cambria Math" panose="02040503050406030204" pitchFamily="18" charset="0"/>
                                </a:rPr>
                              </m:ctrlPr>
                            </m:accPr>
                            <m:e>
                              <m:r>
                                <a:rPr lang="it-IT" sz="1800" b="1" i="1">
                                  <a:latin typeface="Cambria Math" panose="02040503050406030204" pitchFamily="18" charset="0"/>
                                </a:rPr>
                                <m:t>𝒙</m:t>
                              </m:r>
                            </m:e>
                          </m:acc>
                        </m:e>
                        <m:sub>
                          <m:r>
                            <a:rPr lang="it-IT" sz="1800" i="1">
                              <a:latin typeface="Cambria Math" panose="02040503050406030204" pitchFamily="18" charset="0"/>
                            </a:rPr>
                            <m:t>𝑘</m:t>
                          </m:r>
                        </m:sub>
                        <m:sup>
                          <m:r>
                            <a:rPr lang="it-IT" sz="1800" b="0" i="1" smtClean="0">
                              <a:latin typeface="Cambria Math" panose="02040503050406030204" pitchFamily="18" charset="0"/>
                            </a:rPr>
                            <m:t>−</m:t>
                          </m:r>
                        </m:sup>
                      </m:sSubSup>
                      <m:r>
                        <a:rPr lang="it-IT" sz="1800" b="1" i="1" smtClean="0">
                          <a:latin typeface="Cambria Math" panose="02040503050406030204" pitchFamily="18" charset="0"/>
                        </a:rPr>
                        <m:t>=</m:t>
                      </m:r>
                      <m:r>
                        <a:rPr lang="it-IT" sz="1800" i="1">
                          <a:latin typeface="Cambria Math" panose="02040503050406030204" pitchFamily="18" charset="0"/>
                        </a:rPr>
                        <m:t>𝑓</m:t>
                      </m:r>
                      <m:r>
                        <a:rPr lang="it-IT" sz="1800" i="1">
                          <a:latin typeface="Cambria Math" panose="02040503050406030204" pitchFamily="18" charset="0"/>
                        </a:rPr>
                        <m:t>(</m:t>
                      </m:r>
                      <m:sSubSup>
                        <m:sSubSupPr>
                          <m:ctrlPr>
                            <a:rPr lang="it-IT" sz="1800" i="1">
                              <a:latin typeface="Cambria Math" panose="02040503050406030204" pitchFamily="18" charset="0"/>
                            </a:rPr>
                          </m:ctrlPr>
                        </m:sSubSupPr>
                        <m:e>
                          <m:acc>
                            <m:accPr>
                              <m:chr m:val="̂"/>
                              <m:ctrlPr>
                                <a:rPr lang="it-IT" sz="1800" i="1">
                                  <a:latin typeface="Cambria Math" panose="02040503050406030204" pitchFamily="18" charset="0"/>
                                </a:rPr>
                              </m:ctrlPr>
                            </m:accPr>
                            <m:e>
                              <m:r>
                                <a:rPr lang="it-IT" sz="1800" b="1" i="1">
                                  <a:latin typeface="Cambria Math" panose="02040503050406030204" pitchFamily="18" charset="0"/>
                                </a:rPr>
                                <m:t>𝒙</m:t>
                              </m:r>
                            </m:e>
                          </m:acc>
                        </m:e>
                        <m:sub>
                          <m:r>
                            <a:rPr lang="it-IT" sz="1800" i="1">
                              <a:latin typeface="Cambria Math" panose="02040503050406030204" pitchFamily="18" charset="0"/>
                            </a:rPr>
                            <m:t>𝑘</m:t>
                          </m:r>
                          <m:r>
                            <a:rPr lang="it-IT" sz="1800" b="0" i="1" smtClean="0">
                              <a:latin typeface="Cambria Math" panose="02040503050406030204" pitchFamily="18" charset="0"/>
                            </a:rPr>
                            <m:t>−1</m:t>
                          </m:r>
                        </m:sub>
                        <m:sup>
                          <m:r>
                            <a:rPr lang="it-IT" sz="1800" i="1">
                              <a:latin typeface="Cambria Math" panose="02040503050406030204" pitchFamily="18" charset="0"/>
                            </a:rPr>
                            <m:t>+</m:t>
                          </m:r>
                        </m:sup>
                      </m:sSubSup>
                      <m:r>
                        <a:rPr lang="it-IT" sz="1800" b="1" i="1">
                          <a:latin typeface="Cambria Math" panose="02040503050406030204" pitchFamily="18" charset="0"/>
                        </a:rPr>
                        <m:t>, </m:t>
                      </m:r>
                      <m:sSub>
                        <m:sSubPr>
                          <m:ctrlPr>
                            <a:rPr lang="it-IT" sz="1800" b="1" i="1">
                              <a:latin typeface="Cambria Math" panose="02040503050406030204" pitchFamily="18" charset="0"/>
                            </a:rPr>
                          </m:ctrlPr>
                        </m:sSubPr>
                        <m:e>
                          <m:r>
                            <a:rPr lang="it-IT" sz="1800" b="1" i="1">
                              <a:latin typeface="Cambria Math" panose="02040503050406030204" pitchFamily="18" charset="0"/>
                            </a:rPr>
                            <m:t>𝒖</m:t>
                          </m:r>
                        </m:e>
                        <m:sub>
                          <m:r>
                            <a:rPr lang="it-IT" sz="1800" i="1">
                              <a:latin typeface="Cambria Math" panose="02040503050406030204" pitchFamily="18" charset="0"/>
                            </a:rPr>
                            <m:t>𝑘</m:t>
                          </m:r>
                        </m:sub>
                      </m:sSub>
                      <m:r>
                        <a:rPr lang="it-IT" sz="1800" b="1" i="1" smtClean="0">
                          <a:latin typeface="Cambria Math" panose="02040503050406030204" pitchFamily="18" charset="0"/>
                        </a:rPr>
                        <m:t>)</m:t>
                      </m:r>
                    </m:oMath>
                  </m:oMathPara>
                </a14:m>
                <a:endParaRPr lang="it-IT" sz="1800" dirty="0"/>
              </a:p>
              <a:p>
                <a:pPr marL="0" indent="0">
                  <a:lnSpc>
                    <a:spcPct val="150000"/>
                  </a:lnSpc>
                  <a:buNone/>
                </a:pPr>
                <a:r>
                  <a:rPr lang="it-IT" sz="1800" dirty="0" err="1"/>
                  <a:t>Error</a:t>
                </a:r>
                <a:r>
                  <a:rPr lang="it-IT" sz="1800" dirty="0"/>
                  <a:t> state </a:t>
                </a:r>
                <a:r>
                  <a:rPr lang="it-IT" sz="1800" dirty="0" err="1"/>
                  <a:t>prediction</a:t>
                </a:r>
                <a:r>
                  <a:rPr lang="it-IT" sz="1800" dirty="0"/>
                  <a:t>:</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1800" b="1" i="1" smtClean="0">
                              <a:latin typeface="Cambria Math" panose="02040503050406030204" pitchFamily="18" charset="0"/>
                            </a:rPr>
                          </m:ctrlPr>
                        </m:sSubSupPr>
                        <m:e>
                          <m:r>
                            <a:rPr lang="it-IT" sz="1800" b="1" i="1">
                              <a:latin typeface="Cambria Math" panose="02040503050406030204" pitchFamily="18" charset="0"/>
                            </a:rPr>
                            <m:t>𝒙</m:t>
                          </m:r>
                        </m:e>
                        <m:sub>
                          <m:r>
                            <a:rPr lang="it-IT" sz="1800" b="0" i="1" smtClean="0">
                              <a:latin typeface="Cambria Math" panose="02040503050406030204" pitchFamily="18" charset="0"/>
                            </a:rPr>
                            <m:t>𝜀</m:t>
                          </m:r>
                          <m:r>
                            <a:rPr lang="it-IT" sz="1800" b="0" i="1" smtClean="0">
                              <a:latin typeface="Cambria Math" panose="02040503050406030204" pitchFamily="18" charset="0"/>
                            </a:rPr>
                            <m:t>,</m:t>
                          </m:r>
                          <m:r>
                            <a:rPr lang="it-IT" sz="1800" i="1">
                              <a:latin typeface="Cambria Math" panose="02040503050406030204" pitchFamily="18" charset="0"/>
                            </a:rPr>
                            <m:t>𝑘</m:t>
                          </m:r>
                          <m:r>
                            <a:rPr lang="it-IT" sz="1800" i="1">
                              <a:latin typeface="Cambria Math" panose="02040503050406030204" pitchFamily="18" charset="0"/>
                            </a:rPr>
                            <m:t>+1</m:t>
                          </m:r>
                        </m:sub>
                        <m:sup>
                          <m:r>
                            <a:rPr lang="it-IT" sz="1800" b="1" i="1">
                              <a:latin typeface="Cambria Math" panose="02040503050406030204" pitchFamily="18" charset="0"/>
                            </a:rPr>
                            <m:t>−</m:t>
                          </m:r>
                        </m:sup>
                      </m:sSubSup>
                      <m:r>
                        <a:rPr lang="it-IT" sz="1800" b="1" i="1" smtClean="0">
                          <a:latin typeface="Cambria Math" panose="02040503050406030204" pitchFamily="18" charset="0"/>
                        </a:rPr>
                        <m:t>=</m:t>
                      </m:r>
                      <m:r>
                        <a:rPr lang="it-IT" sz="1800" b="1" i="1" smtClean="0">
                          <a:latin typeface="Cambria Math" panose="02040503050406030204" pitchFamily="18" charset="0"/>
                        </a:rPr>
                        <m:t>𝟎</m:t>
                      </m:r>
                    </m:oMath>
                  </m:oMathPara>
                </a14:m>
                <a:endParaRPr lang="it-IT" sz="1800" b="1" dirty="0"/>
              </a:p>
              <a:p>
                <a:pPr marL="0" indent="0">
                  <a:lnSpc>
                    <a:spcPct val="150000"/>
                  </a:lnSpc>
                  <a:buNone/>
                </a:pPr>
                <a:r>
                  <a:rPr lang="it-IT" sz="1800" dirty="0" err="1"/>
                  <a:t>Error</a:t>
                </a:r>
                <a:r>
                  <a:rPr lang="it-IT" sz="1800" dirty="0"/>
                  <a:t> state </a:t>
                </a:r>
                <a:r>
                  <a:rPr lang="it-IT" sz="1800" dirty="0" err="1"/>
                  <a:t>covariance</a:t>
                </a:r>
                <a:r>
                  <a:rPr lang="it-IT" sz="1800" dirty="0"/>
                  <a:t> </a:t>
                </a:r>
                <a:r>
                  <a:rPr lang="it-IT" sz="1800" dirty="0" err="1"/>
                  <a:t>matrix</a:t>
                </a:r>
                <a:r>
                  <a:rPr lang="it-IT" sz="1800" dirty="0"/>
                  <a:t> </a:t>
                </a:r>
                <a:r>
                  <a:rPr lang="it-IT" sz="1800" dirty="0" err="1"/>
                  <a:t>prediction</a:t>
                </a:r>
                <a:r>
                  <a:rPr lang="it-IT" sz="1800" dirty="0"/>
                  <a:t>:</a:t>
                </a:r>
                <a:br>
                  <a:rPr lang="it-IT" sz="1800" dirty="0"/>
                </a:br>
                <a14:m>
                  <m:oMathPara xmlns:m="http://schemas.openxmlformats.org/officeDocument/2006/math">
                    <m:oMathParaPr>
                      <m:jc m:val="centerGroup"/>
                    </m:oMathParaPr>
                    <m:oMath xmlns:m="http://schemas.openxmlformats.org/officeDocument/2006/math">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sub>
                        <m:sup>
                          <m:r>
                            <a:rPr lang="it-IT" sz="1800" i="1">
                              <a:latin typeface="Cambria Math" panose="02040503050406030204" pitchFamily="18" charset="0"/>
                            </a:rPr>
                            <m:t>−</m:t>
                          </m:r>
                        </m:sup>
                      </m:sSubSup>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𝐹</m:t>
                          </m:r>
                        </m:e>
                        <m:sub>
                          <m:r>
                            <a:rPr lang="it-IT" sz="1800" b="0" i="1" smtClean="0">
                              <a:latin typeface="Cambria Math" panose="02040503050406030204" pitchFamily="18" charset="0"/>
                            </a:rPr>
                            <m:t>𝜖</m:t>
                          </m:r>
                          <m:r>
                            <a:rPr lang="it-IT" sz="1800" b="0" i="1" smtClean="0">
                              <a:latin typeface="Cambria Math" panose="02040503050406030204" pitchFamily="18" charset="0"/>
                            </a:rPr>
                            <m:t>,</m:t>
                          </m:r>
                          <m:r>
                            <a:rPr lang="it-IT" sz="1800" i="1">
                              <a:latin typeface="Cambria Math" panose="02040503050406030204" pitchFamily="18" charset="0"/>
                            </a:rPr>
                            <m:t>𝑘</m:t>
                          </m:r>
                        </m:sub>
                      </m:sSub>
                      <m:r>
                        <a:rPr lang="it-IT" sz="1800" i="1">
                          <a:latin typeface="Cambria Math" panose="02040503050406030204" pitchFamily="18" charset="0"/>
                        </a:rPr>
                        <m:t> </m:t>
                      </m:r>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r>
                            <a:rPr lang="it-IT" sz="1800" i="1">
                              <a:latin typeface="Cambria Math" panose="02040503050406030204" pitchFamily="18" charset="0"/>
                            </a:rPr>
                            <m:t>−1</m:t>
                          </m:r>
                        </m:sub>
                        <m:sup>
                          <m:r>
                            <a:rPr lang="it-IT" sz="1800" i="1">
                              <a:latin typeface="Cambria Math" panose="02040503050406030204" pitchFamily="18" charset="0"/>
                            </a:rPr>
                            <m:t>+</m:t>
                          </m:r>
                        </m:sup>
                      </m:sSubSup>
                      <m:sSubSup>
                        <m:sSubSupPr>
                          <m:ctrlPr>
                            <a:rPr lang="it-IT" sz="1800" i="1">
                              <a:latin typeface="Cambria Math" panose="02040503050406030204" pitchFamily="18" charset="0"/>
                            </a:rPr>
                          </m:ctrlPr>
                        </m:sSubSupPr>
                        <m:e>
                          <m:r>
                            <a:rPr lang="it-IT" sz="1800" i="1">
                              <a:latin typeface="Cambria Math" panose="02040503050406030204" pitchFamily="18" charset="0"/>
                            </a:rPr>
                            <m:t>𝐹</m:t>
                          </m:r>
                        </m:e>
                        <m:sub>
                          <m:r>
                            <a:rPr lang="it-IT" sz="1800" i="1">
                              <a:latin typeface="Cambria Math" panose="02040503050406030204" pitchFamily="18" charset="0"/>
                            </a:rPr>
                            <m:t>𝜖</m:t>
                          </m:r>
                          <m:r>
                            <a:rPr lang="it-IT" sz="1800" i="1">
                              <a:latin typeface="Cambria Math" panose="02040503050406030204" pitchFamily="18" charset="0"/>
                            </a:rPr>
                            <m:t>,</m:t>
                          </m:r>
                          <m:r>
                            <a:rPr lang="it-IT" sz="1800" i="1">
                              <a:latin typeface="Cambria Math" panose="02040503050406030204" pitchFamily="18" charset="0"/>
                            </a:rPr>
                            <m:t>𝑘</m:t>
                          </m:r>
                        </m:sub>
                        <m:sup>
                          <m:r>
                            <a:rPr lang="it-IT" sz="1800" i="1">
                              <a:latin typeface="Cambria Math" panose="02040503050406030204" pitchFamily="18" charset="0"/>
                            </a:rPr>
                            <m:t>𝑇</m:t>
                          </m:r>
                        </m:sup>
                      </m:sSubSup>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𝑄</m:t>
                          </m:r>
                        </m:e>
                        <m:sub>
                          <m:r>
                            <a:rPr lang="it-IT" sz="1800" i="1">
                              <a:latin typeface="Cambria Math" panose="02040503050406030204" pitchFamily="18" charset="0"/>
                            </a:rPr>
                            <m:t>𝑘</m:t>
                          </m:r>
                        </m:sub>
                      </m:sSub>
                    </m:oMath>
                  </m:oMathPara>
                </a14:m>
                <a:endParaRPr lang="it-IT" sz="1800" dirty="0"/>
              </a:p>
              <a:p>
                <a:pPr marL="0" indent="0">
                  <a:lnSpc>
                    <a:spcPct val="150000"/>
                  </a:lnSpc>
                  <a:buNone/>
                </a:pPr>
                <a:r>
                  <a:rPr lang="it-IT" sz="1800" dirty="0" err="1"/>
                  <a:t>Error</a:t>
                </a:r>
                <a:r>
                  <a:rPr lang="it-IT" sz="1800" dirty="0"/>
                  <a:t> </a:t>
                </a:r>
                <a:r>
                  <a:rPr lang="it-IT" sz="1800" dirty="0" err="1"/>
                  <a:t>computation</a:t>
                </a:r>
                <a:r>
                  <a:rPr lang="it-IT" sz="1800" dirty="0"/>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1" i="1" smtClean="0">
                              <a:latin typeface="Cambria Math" panose="02040503050406030204" pitchFamily="18" charset="0"/>
                            </a:rPr>
                            <m:t>𝒛</m:t>
                          </m:r>
                        </m:e>
                        <m:sub>
                          <m:r>
                            <a:rPr lang="it-IT" sz="1800" b="0" i="1" smtClean="0">
                              <a:latin typeface="Cambria Math" panose="02040503050406030204" pitchFamily="18" charset="0"/>
                            </a:rPr>
                            <m:t>𝜖</m:t>
                          </m:r>
                          <m:r>
                            <a:rPr lang="it-IT" sz="1800" b="0" i="1" smtClean="0">
                              <a:latin typeface="Cambria Math" panose="02040503050406030204" pitchFamily="18" charset="0"/>
                            </a:rPr>
                            <m:t>,</m:t>
                          </m:r>
                          <m:r>
                            <a:rPr lang="it-IT" sz="1800" b="0" i="1" smtClean="0">
                              <a:latin typeface="Cambria Math" panose="02040503050406030204" pitchFamily="18" charset="0"/>
                            </a:rPr>
                            <m:t>𝑘</m:t>
                          </m:r>
                        </m:sub>
                      </m:sSub>
                      <m:r>
                        <a:rPr lang="it-IT" sz="1800" b="0" i="1" smtClean="0">
                          <a:latin typeface="Cambria Math" panose="02040503050406030204" pitchFamily="18" charset="0"/>
                        </a:rPr>
                        <m:t>=</m:t>
                      </m:r>
                      <m:r>
                        <a:rPr lang="it-IT" sz="1800" b="1" i="1" smtClean="0">
                          <a:latin typeface="Cambria Math" panose="02040503050406030204" pitchFamily="18" charset="0"/>
                        </a:rPr>
                        <m:t>𝒚</m:t>
                      </m:r>
                      <m:r>
                        <a:rPr lang="it-IT" sz="1800" b="0" i="1" smtClean="0">
                          <a:latin typeface="Cambria Math" panose="02040503050406030204" pitchFamily="18" charset="0"/>
                        </a:rPr>
                        <m:t>−</m:t>
                      </m:r>
                      <m:r>
                        <a:rPr lang="it-IT" sz="1800" b="1" i="1" smtClean="0">
                          <a:latin typeface="Cambria Math" panose="02040503050406030204" pitchFamily="18" charset="0"/>
                        </a:rPr>
                        <m:t>𝒉</m:t>
                      </m:r>
                      <m:d>
                        <m:dPr>
                          <m:ctrlPr>
                            <a:rPr lang="it-IT" sz="1800" b="0" i="1" smtClean="0">
                              <a:latin typeface="Cambria Math" panose="02040503050406030204" pitchFamily="18" charset="0"/>
                            </a:rPr>
                          </m:ctrlPr>
                        </m:dPr>
                        <m:e>
                          <m:sSubSup>
                            <m:sSubSupPr>
                              <m:ctrlPr>
                                <a:rPr lang="it-IT" sz="1800" i="1">
                                  <a:latin typeface="Cambria Math" panose="02040503050406030204" pitchFamily="18" charset="0"/>
                                </a:rPr>
                              </m:ctrlPr>
                            </m:sSubSupPr>
                            <m:e>
                              <m:acc>
                                <m:accPr>
                                  <m:chr m:val="̂"/>
                                  <m:ctrlPr>
                                    <a:rPr lang="it-IT" sz="1800" i="1">
                                      <a:latin typeface="Cambria Math" panose="02040503050406030204" pitchFamily="18" charset="0"/>
                                    </a:rPr>
                                  </m:ctrlPr>
                                </m:accPr>
                                <m:e>
                                  <m:r>
                                    <a:rPr lang="it-IT" sz="1800" b="1" i="1">
                                      <a:latin typeface="Cambria Math" panose="02040503050406030204" pitchFamily="18" charset="0"/>
                                    </a:rPr>
                                    <m:t>𝒙</m:t>
                                  </m:r>
                                </m:e>
                              </m:acc>
                            </m:e>
                            <m:sub>
                              <m:r>
                                <a:rPr lang="it-IT" sz="1800" i="1">
                                  <a:latin typeface="Cambria Math" panose="02040503050406030204" pitchFamily="18" charset="0"/>
                                </a:rPr>
                                <m:t>𝑘</m:t>
                              </m:r>
                            </m:sub>
                            <m:sup>
                              <m:r>
                                <a:rPr lang="it-IT" sz="1800" i="1">
                                  <a:latin typeface="Cambria Math" panose="02040503050406030204" pitchFamily="18" charset="0"/>
                                </a:rPr>
                                <m:t>−</m:t>
                              </m:r>
                            </m:sup>
                          </m:sSubSup>
                        </m:e>
                      </m:d>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1" i="1" smtClean="0">
                              <a:latin typeface="Cambria Math" panose="02040503050406030204" pitchFamily="18" charset="0"/>
                            </a:rPr>
                            <m:t>𝒉</m:t>
                          </m:r>
                        </m:e>
                        <m:sub>
                          <m:r>
                            <a:rPr lang="it-IT" sz="1800" b="0" i="1" smtClean="0">
                              <a:latin typeface="Cambria Math" panose="02040503050406030204" pitchFamily="18" charset="0"/>
                            </a:rPr>
                            <m:t>𝜀</m:t>
                          </m:r>
                        </m:sub>
                      </m:sSub>
                      <m:d>
                        <m:dPr>
                          <m:ctrlPr>
                            <a:rPr lang="it-IT" sz="1800" i="1">
                              <a:latin typeface="Cambria Math" panose="02040503050406030204" pitchFamily="18" charset="0"/>
                            </a:rPr>
                          </m:ctrlPr>
                        </m:dPr>
                        <m:e>
                          <m:sSubSup>
                            <m:sSubSupPr>
                              <m:ctrlPr>
                                <a:rPr lang="it-IT" sz="1800" i="1">
                                  <a:latin typeface="Cambria Math" panose="02040503050406030204" pitchFamily="18" charset="0"/>
                                </a:rPr>
                              </m:ctrlPr>
                            </m:sSubSupPr>
                            <m:e>
                              <m:acc>
                                <m:accPr>
                                  <m:chr m:val="̂"/>
                                  <m:ctrlPr>
                                    <a:rPr lang="it-IT" sz="1800" i="1">
                                      <a:latin typeface="Cambria Math" panose="02040503050406030204" pitchFamily="18" charset="0"/>
                                    </a:rPr>
                                  </m:ctrlPr>
                                </m:accPr>
                                <m:e>
                                  <m:r>
                                    <a:rPr lang="it-IT" sz="1800" b="1" i="1">
                                      <a:latin typeface="Cambria Math" panose="02040503050406030204" pitchFamily="18" charset="0"/>
                                    </a:rPr>
                                    <m:t>𝒙</m:t>
                                  </m:r>
                                </m:e>
                              </m:acc>
                            </m:e>
                            <m:sub>
                              <m:r>
                                <a:rPr lang="it-IT" sz="1800" i="1">
                                  <a:latin typeface="Cambria Math" panose="02040503050406030204" pitchFamily="18" charset="0"/>
                                </a:rPr>
                                <m:t>𝑘</m:t>
                              </m:r>
                            </m:sub>
                            <m:sup>
                              <m:r>
                                <a:rPr lang="it-IT" sz="1800" i="1">
                                  <a:latin typeface="Cambria Math" panose="02040503050406030204" pitchFamily="18" charset="0"/>
                                </a:rPr>
                                <m:t>−</m:t>
                              </m:r>
                            </m:sup>
                          </m:sSubSup>
                        </m:e>
                      </m:d>
                    </m:oMath>
                  </m:oMathPara>
                </a14:m>
                <a:endParaRPr lang="it-IT" sz="1800"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5168901" cy="4351338"/>
              </a:xfrm>
              <a:prstGeom prst="rect">
                <a:avLst/>
              </a:prstGeom>
              <a:blipFill>
                <a:blip r:embed="rId2"/>
                <a:stretch>
                  <a:fillRect l="-943" b="-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B3F39A1F-9F44-4BB8-8C97-CDC94DF3CD4F}"/>
                  </a:ext>
                </a:extLst>
              </p:cNvPr>
              <p:cNvSpPr txBox="1">
                <a:spLocks/>
              </p:cNvSpPr>
              <p:nvPr/>
            </p:nvSpPr>
            <p:spPr>
              <a:xfrm>
                <a:off x="6184900" y="1551600"/>
                <a:ext cx="5168901"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000" b="1" dirty="0"/>
                  <a:t>Correction</a:t>
                </a:r>
              </a:p>
              <a:p>
                <a:pPr marL="0" indent="0">
                  <a:lnSpc>
                    <a:spcPct val="150000"/>
                  </a:lnSpc>
                  <a:buNone/>
                </a:pPr>
                <a:r>
                  <a:rPr lang="it-IT" sz="1800" dirty="0"/>
                  <a:t>Kalman gain </a:t>
                </a:r>
                <a:r>
                  <a:rPr lang="it-IT" sz="1800" dirty="0" err="1"/>
                  <a:t>computation</a:t>
                </a:r>
                <a:r>
                  <a:rPr lang="it-IT" sz="1800" dirty="0"/>
                  <a:t>:</a:t>
                </a:r>
                <a:br>
                  <a:rPr lang="it-IT" sz="1800" dirty="0"/>
                </a:br>
                <a14:m>
                  <m:oMathPara xmlns:m="http://schemas.openxmlformats.org/officeDocument/2006/math">
                    <m:oMathParaPr>
                      <m:jc m:val="centerGroup"/>
                    </m:oMathParaPr>
                    <m:oMath xmlns:m="http://schemas.openxmlformats.org/officeDocument/2006/math">
                      <m:sSub>
                        <m:sSubPr>
                          <m:ctrlPr>
                            <a:rPr lang="it-IT" sz="1800" i="1">
                              <a:latin typeface="Cambria Math" panose="02040503050406030204" pitchFamily="18" charset="0"/>
                            </a:rPr>
                          </m:ctrlPr>
                        </m:sSubPr>
                        <m:e>
                          <m:r>
                            <a:rPr lang="it-IT" sz="1800" i="1">
                              <a:latin typeface="Cambria Math" panose="02040503050406030204" pitchFamily="18" charset="0"/>
                            </a:rPr>
                            <m:t>𝐾</m:t>
                          </m:r>
                        </m:e>
                        <m:sub>
                          <m:r>
                            <a:rPr lang="it-IT" sz="1800" i="1">
                              <a:latin typeface="Cambria Math" panose="02040503050406030204" pitchFamily="18" charset="0"/>
                            </a:rPr>
                            <m:t>𝑘</m:t>
                          </m:r>
                        </m:sub>
                      </m:sSub>
                      <m:r>
                        <a:rPr lang="it-IT" sz="1800" i="1">
                          <a:latin typeface="Cambria Math" panose="02040503050406030204" pitchFamily="18" charset="0"/>
                        </a:rPr>
                        <m:t>=</m:t>
                      </m:r>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sub>
                        <m:sup>
                          <m:r>
                            <a:rPr lang="it-IT" sz="1800" i="1">
                              <a:latin typeface="Cambria Math" panose="02040503050406030204" pitchFamily="18" charset="0"/>
                            </a:rPr>
                            <m:t>−</m:t>
                          </m:r>
                        </m:sup>
                      </m:sSubSup>
                      <m:sSubSup>
                        <m:sSubSupPr>
                          <m:ctrlPr>
                            <a:rPr lang="it-IT" sz="1800" i="1">
                              <a:latin typeface="Cambria Math" panose="02040503050406030204" pitchFamily="18" charset="0"/>
                            </a:rPr>
                          </m:ctrlPr>
                        </m:sSubSupPr>
                        <m:e>
                          <m:r>
                            <a:rPr lang="it-IT" sz="1800" i="1">
                              <a:latin typeface="Cambria Math" panose="02040503050406030204" pitchFamily="18" charset="0"/>
                            </a:rPr>
                            <m:t>𝐻</m:t>
                          </m:r>
                        </m:e>
                        <m:sub>
                          <m:r>
                            <a:rPr lang="it-IT" sz="1800" i="1">
                              <a:latin typeface="Cambria Math" panose="02040503050406030204" pitchFamily="18" charset="0"/>
                            </a:rPr>
                            <m:t>𝑘</m:t>
                          </m:r>
                        </m:sub>
                        <m:sup>
                          <m:r>
                            <a:rPr lang="it-IT" sz="1800" i="1">
                              <a:latin typeface="Cambria Math" panose="02040503050406030204" pitchFamily="18" charset="0"/>
                            </a:rPr>
                            <m:t>𝑇</m:t>
                          </m:r>
                        </m:sup>
                      </m:sSubSup>
                      <m:r>
                        <a:rPr lang="it-IT" sz="1800" i="1">
                          <a:latin typeface="Cambria Math" panose="02040503050406030204" pitchFamily="18" charset="0"/>
                        </a:rPr>
                        <m:t> </m:t>
                      </m:r>
                      <m:sSup>
                        <m:sSupPr>
                          <m:ctrlPr>
                            <a:rPr lang="it-IT" sz="1800" i="1">
                              <a:latin typeface="Cambria Math" panose="02040503050406030204" pitchFamily="18" charset="0"/>
                            </a:rPr>
                          </m:ctrlPr>
                        </m:sSupPr>
                        <m:e>
                          <m:d>
                            <m:dPr>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i="1">
                                      <a:latin typeface="Cambria Math" panose="02040503050406030204" pitchFamily="18" charset="0"/>
                                    </a:rPr>
                                    <m:t>𝐻</m:t>
                                  </m:r>
                                </m:e>
                                <m:sub>
                                  <m:r>
                                    <a:rPr lang="it-IT" sz="1800" i="1">
                                      <a:latin typeface="Cambria Math" panose="02040503050406030204" pitchFamily="18" charset="0"/>
                                    </a:rPr>
                                    <m:t>𝑘</m:t>
                                  </m:r>
                                </m:sub>
                              </m:sSub>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sub>
                                <m:sup>
                                  <m:r>
                                    <a:rPr lang="it-IT" sz="1800" i="1">
                                      <a:latin typeface="Cambria Math" panose="02040503050406030204" pitchFamily="18" charset="0"/>
                                    </a:rPr>
                                    <m:t>−</m:t>
                                  </m:r>
                                </m:sup>
                              </m:sSubSup>
                              <m:sSubSup>
                                <m:sSubSupPr>
                                  <m:ctrlPr>
                                    <a:rPr lang="it-IT" sz="1800" i="1">
                                      <a:latin typeface="Cambria Math" panose="02040503050406030204" pitchFamily="18" charset="0"/>
                                    </a:rPr>
                                  </m:ctrlPr>
                                </m:sSubSupPr>
                                <m:e>
                                  <m:r>
                                    <a:rPr lang="it-IT" sz="1800" i="1">
                                      <a:latin typeface="Cambria Math" panose="02040503050406030204" pitchFamily="18" charset="0"/>
                                    </a:rPr>
                                    <m:t>𝐻</m:t>
                                  </m:r>
                                </m:e>
                                <m:sub>
                                  <m:r>
                                    <a:rPr lang="it-IT" sz="1800" i="1">
                                      <a:latin typeface="Cambria Math" panose="02040503050406030204" pitchFamily="18" charset="0"/>
                                    </a:rPr>
                                    <m:t>𝑘</m:t>
                                  </m:r>
                                </m:sub>
                                <m:sup>
                                  <m:r>
                                    <a:rPr lang="it-IT" sz="1800" i="1">
                                      <a:latin typeface="Cambria Math" panose="02040503050406030204" pitchFamily="18" charset="0"/>
                                    </a:rPr>
                                    <m:t>𝑇</m:t>
                                  </m:r>
                                </m:sup>
                              </m:sSubSup>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𝑅</m:t>
                                  </m:r>
                                </m:e>
                                <m:sub>
                                  <m:r>
                                    <a:rPr lang="it-IT" sz="1800" i="1">
                                      <a:latin typeface="Cambria Math" panose="02040503050406030204" pitchFamily="18" charset="0"/>
                                    </a:rPr>
                                    <m:t>𝑘</m:t>
                                  </m:r>
                                </m:sub>
                              </m:sSub>
                            </m:e>
                          </m:d>
                        </m:e>
                        <m:sup>
                          <m:r>
                            <a:rPr lang="it-IT" sz="1800" i="1">
                              <a:latin typeface="Cambria Math" panose="02040503050406030204" pitchFamily="18" charset="0"/>
                            </a:rPr>
                            <m:t>−1</m:t>
                          </m:r>
                        </m:sup>
                      </m:sSup>
                    </m:oMath>
                  </m:oMathPara>
                </a14:m>
                <a:endParaRPr lang="it-IT" sz="1800" b="1" dirty="0"/>
              </a:p>
              <a:p>
                <a:pPr marL="0" indent="0">
                  <a:lnSpc>
                    <a:spcPct val="150000"/>
                  </a:lnSpc>
                  <a:buNone/>
                </a:pPr>
                <a:r>
                  <a:rPr lang="it-IT" sz="1800" dirty="0" err="1"/>
                  <a:t>Error</a:t>
                </a:r>
                <a:r>
                  <a:rPr lang="it-IT" sz="1800" dirty="0"/>
                  <a:t> state </a:t>
                </a:r>
                <a:r>
                  <a:rPr lang="it-IT" sz="1800" dirty="0" err="1"/>
                  <a:t>correction</a:t>
                </a:r>
                <a:r>
                  <a:rPr lang="it-IT" sz="1800" dirty="0"/>
                  <a:t>:</a:t>
                </a:r>
                <a:br>
                  <a:rPr lang="it-IT" sz="1800" dirty="0"/>
                </a:br>
                <a14:m>
                  <m:oMathPara xmlns:m="http://schemas.openxmlformats.org/officeDocument/2006/math">
                    <m:oMathParaPr>
                      <m:jc m:val="centerGroup"/>
                    </m:oMathParaPr>
                    <m:oMath xmlns:m="http://schemas.openxmlformats.org/officeDocument/2006/math">
                      <m:sSubSup>
                        <m:sSubSupPr>
                          <m:ctrlPr>
                            <a:rPr lang="it-IT" sz="1800" i="1">
                              <a:latin typeface="Cambria Math" panose="02040503050406030204" pitchFamily="18" charset="0"/>
                            </a:rPr>
                          </m:ctrlPr>
                        </m:sSubSupPr>
                        <m:e>
                          <m:acc>
                            <m:accPr>
                              <m:chr m:val="̂"/>
                              <m:ctrlPr>
                                <a:rPr lang="it-IT" sz="1800" i="1">
                                  <a:latin typeface="Cambria Math" panose="02040503050406030204" pitchFamily="18" charset="0"/>
                                </a:rPr>
                              </m:ctrlPr>
                            </m:accPr>
                            <m:e>
                              <m:r>
                                <a:rPr lang="it-IT" sz="1800" b="1" i="1">
                                  <a:latin typeface="Cambria Math" panose="02040503050406030204" pitchFamily="18" charset="0"/>
                                </a:rPr>
                                <m:t>𝒙</m:t>
                              </m:r>
                            </m:e>
                          </m:acc>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up>
                          <m:r>
                            <a:rPr lang="it-IT" sz="1800" i="1">
                              <a:latin typeface="Cambria Math" panose="02040503050406030204" pitchFamily="18" charset="0"/>
                            </a:rPr>
                            <m:t>+</m:t>
                          </m:r>
                        </m:sup>
                      </m:sSubSup>
                      <m:r>
                        <a:rPr lang="it-IT" sz="1800" i="1">
                          <a:latin typeface="Cambria Math" panose="02040503050406030204" pitchFamily="18" charset="0"/>
                        </a:rPr>
                        <m:t>=</m:t>
                      </m:r>
                      <m:sSubSup>
                        <m:sSubSupPr>
                          <m:ctrlPr>
                            <a:rPr lang="it-IT" sz="1800" i="1" strike="sngStrike">
                              <a:latin typeface="Cambria Math" panose="02040503050406030204" pitchFamily="18" charset="0"/>
                            </a:rPr>
                          </m:ctrlPr>
                        </m:sSubSupPr>
                        <m:e>
                          <m:acc>
                            <m:accPr>
                              <m:chr m:val="̂"/>
                              <m:ctrlPr>
                                <a:rPr lang="it-IT" sz="1800" i="1" strike="sngStrike">
                                  <a:latin typeface="Cambria Math" panose="02040503050406030204" pitchFamily="18" charset="0"/>
                                </a:rPr>
                              </m:ctrlPr>
                            </m:accPr>
                            <m:e>
                              <m:r>
                                <a:rPr lang="it-IT" sz="1800" b="1" i="1" strike="sngStrike">
                                  <a:latin typeface="Cambria Math" panose="02040503050406030204" pitchFamily="18" charset="0"/>
                                </a:rPr>
                                <m:t>𝒙</m:t>
                              </m:r>
                            </m:e>
                          </m:acc>
                        </m:e>
                        <m:sub>
                          <m:r>
                            <a:rPr lang="it-IT" sz="1800" i="1" strike="sngStrike">
                              <a:latin typeface="Cambria Math" panose="02040503050406030204" pitchFamily="18" charset="0"/>
                            </a:rPr>
                            <m:t>𝜀</m:t>
                          </m:r>
                          <m:r>
                            <a:rPr lang="it-IT" sz="1800" i="1" strike="sngStrike">
                              <a:latin typeface="Cambria Math" panose="02040503050406030204" pitchFamily="18" charset="0"/>
                            </a:rPr>
                            <m:t>,</m:t>
                          </m:r>
                          <m:r>
                            <a:rPr lang="it-IT" sz="1800" i="1" strike="sngStrike">
                              <a:latin typeface="Cambria Math" panose="02040503050406030204" pitchFamily="18" charset="0"/>
                            </a:rPr>
                            <m:t>𝑘</m:t>
                          </m:r>
                        </m:sub>
                        <m:sup>
                          <m:r>
                            <a:rPr lang="it-IT" sz="1800" i="1" strike="sngStrike">
                              <a:latin typeface="Cambria Math" panose="02040503050406030204" pitchFamily="18" charset="0"/>
                            </a:rPr>
                            <m:t>−</m:t>
                          </m:r>
                        </m:sup>
                      </m:sSubSup>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𝐾</m:t>
                          </m:r>
                        </m:e>
                        <m:sub>
                          <m:r>
                            <a:rPr lang="it-IT" sz="1800" i="1">
                              <a:latin typeface="Cambria Math" panose="02040503050406030204" pitchFamily="18" charset="0"/>
                            </a:rPr>
                            <m:t>𝑘</m:t>
                          </m:r>
                        </m:sub>
                      </m:sSub>
                      <m:d>
                        <m:dPr>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a:rPr lang="it-IT" sz="1800" b="1" i="1">
                                  <a:latin typeface="Cambria Math" panose="02040503050406030204" pitchFamily="18" charset="0"/>
                                </a:rPr>
                                <m:t>𝒛</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r>
                            <a:rPr lang="it-IT" sz="1800" i="1">
                              <a:latin typeface="Cambria Math" panose="02040503050406030204" pitchFamily="18" charset="0"/>
                            </a:rPr>
                            <m:t>−</m:t>
                          </m:r>
                          <m:sSub>
                            <m:sSubPr>
                              <m:ctrlPr>
                                <a:rPr lang="it-IT" sz="1800" i="1" strike="sngStrike">
                                  <a:latin typeface="Cambria Math" panose="02040503050406030204" pitchFamily="18" charset="0"/>
                                </a:rPr>
                              </m:ctrlPr>
                            </m:sSubPr>
                            <m:e>
                              <m:r>
                                <a:rPr lang="it-IT" sz="1800" i="1" strike="sngStrike">
                                  <a:latin typeface="Cambria Math" panose="02040503050406030204" pitchFamily="18" charset="0"/>
                                </a:rPr>
                                <m:t>𝐻</m:t>
                              </m:r>
                            </m:e>
                            <m:sub>
                              <m:r>
                                <a:rPr lang="it-IT" sz="1800" i="1" strike="sngStrike">
                                  <a:latin typeface="Cambria Math" panose="02040503050406030204" pitchFamily="18" charset="0"/>
                                </a:rPr>
                                <m:t>𝑘</m:t>
                              </m:r>
                            </m:sub>
                          </m:sSub>
                          <m:sSubSup>
                            <m:sSubSupPr>
                              <m:ctrlPr>
                                <a:rPr lang="it-IT" sz="1800" i="1" strike="sngStrike">
                                  <a:latin typeface="Cambria Math" panose="02040503050406030204" pitchFamily="18" charset="0"/>
                                </a:rPr>
                              </m:ctrlPr>
                            </m:sSubSupPr>
                            <m:e>
                              <m:acc>
                                <m:accPr>
                                  <m:chr m:val="̂"/>
                                  <m:ctrlPr>
                                    <a:rPr lang="it-IT" sz="1800" i="1" strike="sngStrike">
                                      <a:latin typeface="Cambria Math" panose="02040503050406030204" pitchFamily="18" charset="0"/>
                                    </a:rPr>
                                  </m:ctrlPr>
                                </m:accPr>
                                <m:e>
                                  <m:r>
                                    <a:rPr lang="it-IT" sz="1800" b="1" i="1" strike="sngStrike">
                                      <a:latin typeface="Cambria Math" panose="02040503050406030204" pitchFamily="18" charset="0"/>
                                    </a:rPr>
                                    <m:t>𝒙</m:t>
                                  </m:r>
                                </m:e>
                              </m:acc>
                            </m:e>
                            <m:sub>
                              <m:r>
                                <a:rPr lang="it-IT" sz="1800" i="1" strike="sngStrike">
                                  <a:latin typeface="Cambria Math" panose="02040503050406030204" pitchFamily="18" charset="0"/>
                                </a:rPr>
                                <m:t>𝜀</m:t>
                              </m:r>
                              <m:r>
                                <a:rPr lang="it-IT" sz="1800" i="1" strike="sngStrike">
                                  <a:latin typeface="Cambria Math" panose="02040503050406030204" pitchFamily="18" charset="0"/>
                                </a:rPr>
                                <m:t>,</m:t>
                              </m:r>
                              <m:r>
                                <a:rPr lang="it-IT" sz="1800" i="1" strike="sngStrike">
                                  <a:latin typeface="Cambria Math" panose="02040503050406030204" pitchFamily="18" charset="0"/>
                                </a:rPr>
                                <m:t>𝑘</m:t>
                              </m:r>
                            </m:sub>
                            <m:sup>
                              <m:r>
                                <a:rPr lang="it-IT" sz="1800" i="1" strike="sngStrike">
                                  <a:latin typeface="Cambria Math" panose="02040503050406030204" pitchFamily="18" charset="0"/>
                                </a:rPr>
                                <m:t>−</m:t>
                              </m:r>
                            </m:sup>
                          </m:sSubSup>
                        </m:e>
                      </m:d>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𝐾</m:t>
                          </m:r>
                        </m:e>
                        <m:sub>
                          <m:r>
                            <a:rPr lang="it-IT" sz="1800" i="1">
                              <a:latin typeface="Cambria Math" panose="02040503050406030204" pitchFamily="18" charset="0"/>
                            </a:rPr>
                            <m:t>𝑘</m:t>
                          </m:r>
                        </m:sub>
                      </m:sSub>
                      <m:r>
                        <a:rPr lang="it-IT" sz="1800" i="1">
                          <a:latin typeface="Cambria Math" panose="02040503050406030204" pitchFamily="18" charset="0"/>
                        </a:rPr>
                        <m:t> </m:t>
                      </m:r>
                      <m:sSub>
                        <m:sSubPr>
                          <m:ctrlPr>
                            <a:rPr lang="it-IT" sz="1800" i="1">
                              <a:latin typeface="Cambria Math" panose="02040503050406030204" pitchFamily="18" charset="0"/>
                            </a:rPr>
                          </m:ctrlPr>
                        </m:sSubPr>
                        <m:e>
                          <m:r>
                            <a:rPr lang="it-IT" sz="1800" b="1" i="1">
                              <a:latin typeface="Cambria Math" panose="02040503050406030204" pitchFamily="18" charset="0"/>
                            </a:rPr>
                            <m:t>𝒛</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oMath>
                  </m:oMathPara>
                </a14:m>
                <a:endParaRPr lang="it-IT" sz="1800" dirty="0"/>
              </a:p>
              <a:p>
                <a:pPr marL="0" indent="0">
                  <a:lnSpc>
                    <a:spcPct val="150000"/>
                  </a:lnSpc>
                  <a:buNone/>
                </a:pPr>
                <a:r>
                  <a:rPr lang="it-IT" sz="1800" dirty="0" err="1"/>
                  <a:t>Error</a:t>
                </a:r>
                <a:r>
                  <a:rPr lang="it-IT" sz="1800" dirty="0"/>
                  <a:t> </a:t>
                </a:r>
                <a:r>
                  <a:rPr lang="it-IT" sz="1800" dirty="0" err="1"/>
                  <a:t>covariance</a:t>
                </a:r>
                <a:r>
                  <a:rPr lang="it-IT" sz="1800" dirty="0"/>
                  <a:t> </a:t>
                </a:r>
                <a:r>
                  <a:rPr lang="it-IT" sz="1800" dirty="0" err="1"/>
                  <a:t>matrix</a:t>
                </a:r>
                <a:r>
                  <a:rPr lang="it-IT" sz="1800" dirty="0"/>
                  <a:t> </a:t>
                </a:r>
                <a:r>
                  <a:rPr lang="it-IT" sz="1800" dirty="0" err="1"/>
                  <a:t>correction</a:t>
                </a:r>
                <a:r>
                  <a:rPr lang="it-IT" sz="1800" dirty="0"/>
                  <a:t>:</a:t>
                </a:r>
                <a:br>
                  <a:rPr lang="it-IT" sz="1800" dirty="0"/>
                </a:br>
                <a14:m>
                  <m:oMathPara xmlns:m="http://schemas.openxmlformats.org/officeDocument/2006/math">
                    <m:oMathParaPr>
                      <m:jc m:val="centerGroup"/>
                    </m:oMathParaPr>
                    <m:oMath xmlns:m="http://schemas.openxmlformats.org/officeDocument/2006/math">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sub>
                        <m:sup>
                          <m:r>
                            <a:rPr lang="it-IT" sz="1800" i="1">
                              <a:latin typeface="Cambria Math" panose="02040503050406030204" pitchFamily="18" charset="0"/>
                            </a:rPr>
                            <m:t>+</m:t>
                          </m:r>
                        </m:sup>
                      </m:sSubSup>
                      <m:r>
                        <a:rPr lang="it-IT" sz="1800" i="1">
                          <a:latin typeface="Cambria Math" panose="02040503050406030204" pitchFamily="18" charset="0"/>
                        </a:rPr>
                        <m:t>=</m:t>
                      </m:r>
                      <m:d>
                        <m:dPr>
                          <m:ctrlPr>
                            <a:rPr lang="it-IT" sz="1800" i="1">
                              <a:latin typeface="Cambria Math" panose="02040503050406030204" pitchFamily="18" charset="0"/>
                            </a:rPr>
                          </m:ctrlPr>
                        </m:dPr>
                        <m:e>
                          <m:r>
                            <a:rPr lang="it-IT" sz="1800" i="1">
                              <a:latin typeface="Cambria Math" panose="02040503050406030204" pitchFamily="18" charset="0"/>
                            </a:rPr>
                            <m:t>𝐼</m:t>
                          </m:r>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i="1">
                                  <a:latin typeface="Cambria Math" panose="02040503050406030204" pitchFamily="18" charset="0"/>
                                </a:rPr>
                                <m:t>𝐾</m:t>
                              </m:r>
                            </m:e>
                            <m:sub>
                              <m:r>
                                <a:rPr lang="it-IT" sz="1800" i="1">
                                  <a:latin typeface="Cambria Math" panose="02040503050406030204" pitchFamily="18" charset="0"/>
                                </a:rPr>
                                <m:t>𝑘</m:t>
                              </m:r>
                            </m:sub>
                          </m:sSub>
                          <m:sSub>
                            <m:sSubPr>
                              <m:ctrlPr>
                                <a:rPr lang="it-IT" sz="1800" i="1">
                                  <a:latin typeface="Cambria Math" panose="02040503050406030204" pitchFamily="18" charset="0"/>
                                </a:rPr>
                              </m:ctrlPr>
                            </m:sSubPr>
                            <m:e>
                              <m:r>
                                <a:rPr lang="it-IT" sz="1800" i="1">
                                  <a:latin typeface="Cambria Math" panose="02040503050406030204" pitchFamily="18" charset="0"/>
                                </a:rPr>
                                <m:t>𝐻</m:t>
                              </m:r>
                            </m:e>
                            <m:sub>
                              <m:r>
                                <a:rPr lang="it-IT" sz="1800" i="1">
                                  <a:latin typeface="Cambria Math" panose="02040503050406030204" pitchFamily="18" charset="0"/>
                                </a:rPr>
                                <m:t>𝑘</m:t>
                              </m:r>
                            </m:sub>
                          </m:sSub>
                        </m:e>
                      </m:d>
                      <m:sSubSup>
                        <m:sSubSupPr>
                          <m:ctrlPr>
                            <a:rPr lang="it-IT" sz="1800" i="1">
                              <a:latin typeface="Cambria Math" panose="02040503050406030204" pitchFamily="18" charset="0"/>
                            </a:rPr>
                          </m:ctrlPr>
                        </m:sSubSupPr>
                        <m:e>
                          <m:r>
                            <a:rPr lang="it-IT" sz="1800" i="1">
                              <a:latin typeface="Cambria Math" panose="02040503050406030204" pitchFamily="18" charset="0"/>
                            </a:rPr>
                            <m:t>𝑃</m:t>
                          </m:r>
                        </m:e>
                        <m:sub>
                          <m:r>
                            <a:rPr lang="it-IT" sz="1800" i="1">
                              <a:latin typeface="Cambria Math" panose="02040503050406030204" pitchFamily="18" charset="0"/>
                            </a:rPr>
                            <m:t>𝑘</m:t>
                          </m:r>
                        </m:sub>
                        <m:sup>
                          <m:r>
                            <a:rPr lang="it-IT" sz="1800" i="1">
                              <a:latin typeface="Cambria Math" panose="02040503050406030204" pitchFamily="18" charset="0"/>
                            </a:rPr>
                            <m:t>−</m:t>
                          </m:r>
                        </m:sup>
                      </m:sSubSup>
                    </m:oMath>
                  </m:oMathPara>
                </a14:m>
                <a:endParaRPr lang="it-IT" sz="1800" dirty="0"/>
              </a:p>
              <a:p>
                <a:pPr marL="0" indent="0">
                  <a:lnSpc>
                    <a:spcPct val="150000"/>
                  </a:lnSpc>
                  <a:buNone/>
                </a:pPr>
                <a:r>
                  <a:rPr lang="it-IT" sz="1800" dirty="0"/>
                  <a:t>State </a:t>
                </a:r>
                <a:r>
                  <a:rPr lang="it-IT" sz="1800" dirty="0" err="1"/>
                  <a:t>correction</a:t>
                </a:r>
                <a:r>
                  <a:rPr lang="it-IT" sz="1800" dirty="0"/>
                  <a:t> and </a:t>
                </a:r>
                <a:r>
                  <a:rPr lang="it-IT" sz="1800" dirty="0" err="1"/>
                  <a:t>error</a:t>
                </a:r>
                <a:r>
                  <a:rPr lang="it-IT" sz="1800" dirty="0"/>
                  <a:t> state update:</a:t>
                </a:r>
                <a:endParaRPr lang="it-IT" sz="1800" i="1" dirty="0"/>
              </a:p>
              <a:p>
                <a:pPr marL="0" indent="0" algn="ctr">
                  <a:lnSpc>
                    <a:spcPct val="150000"/>
                  </a:lnSpc>
                  <a:buNone/>
                </a:pPr>
                <a14:m>
                  <m:oMath xmlns:m="http://schemas.openxmlformats.org/officeDocument/2006/math">
                    <m:sSubSup>
                      <m:sSubSupPr>
                        <m:ctrlPr>
                          <a:rPr lang="it-IT" sz="1800" i="1" dirty="0">
                            <a:latin typeface="Cambria Math" panose="02040503050406030204" pitchFamily="18" charset="0"/>
                          </a:rPr>
                        </m:ctrlPr>
                      </m:sSubSupPr>
                      <m:e>
                        <m:acc>
                          <m:accPr>
                            <m:chr m:val="̂"/>
                            <m:ctrlPr>
                              <a:rPr lang="it-IT" sz="1800" b="1" i="1">
                                <a:latin typeface="Cambria Math" panose="02040503050406030204" pitchFamily="18" charset="0"/>
                              </a:rPr>
                            </m:ctrlPr>
                          </m:accPr>
                          <m:e>
                            <m:r>
                              <a:rPr lang="it-IT" sz="1800" b="1" i="1">
                                <a:latin typeface="Cambria Math" panose="02040503050406030204" pitchFamily="18" charset="0"/>
                              </a:rPr>
                              <m:t>𝒙</m:t>
                            </m:r>
                          </m:e>
                        </m:acc>
                      </m:e>
                      <m:sub>
                        <m:r>
                          <a:rPr lang="it-IT" sz="1800" i="1" dirty="0">
                            <a:latin typeface="Cambria Math" panose="02040503050406030204" pitchFamily="18" charset="0"/>
                          </a:rPr>
                          <m:t>𝑘</m:t>
                        </m:r>
                      </m:sub>
                      <m:sup>
                        <m:r>
                          <a:rPr lang="it-IT" sz="1800" i="1" dirty="0">
                            <a:latin typeface="Cambria Math" panose="02040503050406030204" pitchFamily="18" charset="0"/>
                          </a:rPr>
                          <m:t>+</m:t>
                        </m:r>
                      </m:sup>
                    </m:sSubSup>
                    <m:r>
                      <a:rPr lang="it-IT" sz="1800" i="1" dirty="0">
                        <a:latin typeface="Cambria Math" panose="02040503050406030204" pitchFamily="18" charset="0"/>
                      </a:rPr>
                      <m:t>=</m:t>
                    </m:r>
                    <m:sSubSup>
                      <m:sSubSupPr>
                        <m:ctrlPr>
                          <a:rPr lang="it-IT" sz="1800" i="1" dirty="0">
                            <a:latin typeface="Cambria Math" panose="02040503050406030204" pitchFamily="18" charset="0"/>
                          </a:rPr>
                        </m:ctrlPr>
                      </m:sSubSupPr>
                      <m:e>
                        <m:acc>
                          <m:accPr>
                            <m:chr m:val="̂"/>
                            <m:ctrlPr>
                              <a:rPr lang="it-IT" sz="1800" b="1" i="1" dirty="0">
                                <a:latin typeface="Cambria Math" panose="02040503050406030204" pitchFamily="18" charset="0"/>
                              </a:rPr>
                            </m:ctrlPr>
                          </m:accPr>
                          <m:e>
                            <m:r>
                              <a:rPr lang="it-IT" sz="1800" b="1" i="1" dirty="0">
                                <a:latin typeface="Cambria Math" panose="02040503050406030204" pitchFamily="18" charset="0"/>
                              </a:rPr>
                              <m:t>𝒙</m:t>
                            </m:r>
                          </m:e>
                        </m:acc>
                      </m:e>
                      <m:sub>
                        <m:r>
                          <a:rPr lang="it-IT" sz="1800" i="1" dirty="0">
                            <a:latin typeface="Cambria Math" panose="02040503050406030204" pitchFamily="18" charset="0"/>
                          </a:rPr>
                          <m:t>𝑘</m:t>
                        </m:r>
                      </m:sub>
                      <m:sup>
                        <m:r>
                          <a:rPr lang="it-IT" sz="1800" i="1" dirty="0">
                            <a:latin typeface="Cambria Math" panose="02040503050406030204" pitchFamily="18" charset="0"/>
                          </a:rPr>
                          <m:t>−</m:t>
                        </m:r>
                      </m:sup>
                    </m:sSubSup>
                    <m:r>
                      <a:rPr lang="it-IT" sz="1800" i="1" dirty="0">
                        <a:latin typeface="Cambria Math" panose="02040503050406030204" pitchFamily="18" charset="0"/>
                      </a:rPr>
                      <m:t>⊕</m:t>
                    </m:r>
                    <m:sSubSup>
                      <m:sSubSupPr>
                        <m:ctrlPr>
                          <a:rPr lang="it-IT" sz="1800" i="1" dirty="0">
                            <a:latin typeface="Cambria Math" panose="02040503050406030204" pitchFamily="18" charset="0"/>
                          </a:rPr>
                        </m:ctrlPr>
                      </m:sSubSupPr>
                      <m:e>
                        <m:acc>
                          <m:accPr>
                            <m:chr m:val="̂"/>
                            <m:ctrlPr>
                              <a:rPr lang="it-IT" sz="1800" i="1" dirty="0">
                                <a:latin typeface="Cambria Math" panose="02040503050406030204" pitchFamily="18" charset="0"/>
                              </a:rPr>
                            </m:ctrlPr>
                          </m:accPr>
                          <m:e>
                            <m:r>
                              <a:rPr lang="it-IT" sz="1800" b="1" i="1" dirty="0" smtClean="0">
                                <a:latin typeface="Cambria Math" panose="02040503050406030204" pitchFamily="18" charset="0"/>
                              </a:rPr>
                              <m:t>𝒙</m:t>
                            </m:r>
                          </m:e>
                        </m:acc>
                      </m:e>
                      <m:sub>
                        <m:r>
                          <a:rPr lang="it-IT" sz="1800" i="1" dirty="0">
                            <a:latin typeface="Cambria Math" panose="02040503050406030204" pitchFamily="18" charset="0"/>
                          </a:rPr>
                          <m:t>𝜀</m:t>
                        </m:r>
                        <m:r>
                          <a:rPr lang="it-IT" sz="1800" i="1" dirty="0">
                            <a:latin typeface="Cambria Math" panose="02040503050406030204" pitchFamily="18" charset="0"/>
                          </a:rPr>
                          <m:t>,</m:t>
                        </m:r>
                        <m:r>
                          <a:rPr lang="it-IT" sz="1800" i="1" dirty="0">
                            <a:latin typeface="Cambria Math" panose="02040503050406030204" pitchFamily="18" charset="0"/>
                          </a:rPr>
                          <m:t>𝑘</m:t>
                        </m:r>
                      </m:sub>
                      <m:sup>
                        <m:r>
                          <a:rPr lang="it-IT" sz="1800" i="1" dirty="0">
                            <a:latin typeface="Cambria Math" panose="02040503050406030204" pitchFamily="18" charset="0"/>
                          </a:rPr>
                          <m:t>+</m:t>
                        </m:r>
                      </m:sup>
                    </m:sSubSup>
                    <m:r>
                      <a:rPr lang="it-IT" sz="1800" i="1" dirty="0">
                        <a:latin typeface="Cambria Math" panose="02040503050406030204" pitchFamily="18" charset="0"/>
                      </a:rPr>
                      <m:t>;</m:t>
                    </m:r>
                  </m:oMath>
                </a14:m>
                <a:r>
                  <a:rPr lang="it-IT" sz="1800" dirty="0"/>
                  <a:t>		 </a:t>
                </a:r>
                <a14:m>
                  <m:oMath xmlns:m="http://schemas.openxmlformats.org/officeDocument/2006/math">
                    <m:sSubSup>
                      <m:sSubSupPr>
                        <m:ctrlPr>
                          <a:rPr lang="it-IT" sz="1800" i="1" dirty="0">
                            <a:latin typeface="Cambria Math" panose="02040503050406030204" pitchFamily="18" charset="0"/>
                          </a:rPr>
                        </m:ctrlPr>
                      </m:sSubSupPr>
                      <m:e>
                        <m:acc>
                          <m:accPr>
                            <m:chr m:val="̂"/>
                            <m:ctrlPr>
                              <a:rPr lang="it-IT" sz="1800" i="1" dirty="0">
                                <a:latin typeface="Cambria Math" panose="02040503050406030204" pitchFamily="18" charset="0"/>
                              </a:rPr>
                            </m:ctrlPr>
                          </m:accPr>
                          <m:e>
                            <m:r>
                              <a:rPr lang="it-IT" sz="1800" b="1" i="1" dirty="0">
                                <a:latin typeface="Cambria Math" panose="02040503050406030204" pitchFamily="18" charset="0"/>
                              </a:rPr>
                              <m:t>𝒙</m:t>
                            </m:r>
                          </m:e>
                        </m:acc>
                      </m:e>
                      <m:sub>
                        <m:r>
                          <a:rPr lang="it-IT" sz="1800" i="1" dirty="0">
                            <a:latin typeface="Cambria Math" panose="02040503050406030204" pitchFamily="18" charset="0"/>
                          </a:rPr>
                          <m:t>𝜀</m:t>
                        </m:r>
                        <m:r>
                          <a:rPr lang="it-IT" sz="1800" i="1" dirty="0">
                            <a:latin typeface="Cambria Math" panose="02040503050406030204" pitchFamily="18" charset="0"/>
                          </a:rPr>
                          <m:t>,</m:t>
                        </m:r>
                        <m:r>
                          <a:rPr lang="it-IT" sz="1800" i="1" dirty="0">
                            <a:latin typeface="Cambria Math" panose="02040503050406030204" pitchFamily="18" charset="0"/>
                          </a:rPr>
                          <m:t>𝑘</m:t>
                        </m:r>
                      </m:sub>
                      <m:sup>
                        <m:r>
                          <a:rPr lang="it-IT" sz="1800" i="1" dirty="0">
                            <a:latin typeface="Cambria Math" panose="02040503050406030204" pitchFamily="18" charset="0"/>
                          </a:rPr>
                          <m:t>+</m:t>
                        </m:r>
                      </m:sup>
                    </m:sSubSup>
                    <m:r>
                      <m:rPr>
                        <m:nor/>
                      </m:rPr>
                      <a:rPr lang="it-IT" sz="1800" dirty="0"/>
                      <m:t>=0</m:t>
                    </m:r>
                  </m:oMath>
                </a14:m>
                <a:endParaRPr lang="it-IT" sz="1800" dirty="0"/>
              </a:p>
              <a:p>
                <a:pPr marL="0" indent="0">
                  <a:buNone/>
                </a:pPr>
                <a:endParaRPr lang="it-IT" sz="2000" dirty="0"/>
              </a:p>
            </p:txBody>
          </p:sp>
        </mc:Choice>
        <mc:Fallback xmlns="">
          <p:sp>
            <p:nvSpPr>
              <p:cNvPr id="4" name="Segnaposto contenuto 2">
                <a:extLst>
                  <a:ext uri="{FF2B5EF4-FFF2-40B4-BE49-F238E27FC236}">
                    <a16:creationId xmlns:a16="http://schemas.microsoft.com/office/drawing/2014/main" id="{B3F39A1F-9F44-4BB8-8C97-CDC94DF3CD4F}"/>
                  </a:ext>
                </a:extLst>
              </p:cNvPr>
              <p:cNvSpPr txBox="1">
                <a:spLocks noRot="1" noChangeAspect="1" noMove="1" noResize="1" noEditPoints="1" noAdjustHandles="1" noChangeArrowheads="1" noChangeShapeType="1" noTextEdit="1"/>
              </p:cNvSpPr>
              <p:nvPr/>
            </p:nvSpPr>
            <p:spPr>
              <a:xfrm>
                <a:off x="6184900" y="1551600"/>
                <a:ext cx="5168901" cy="4351338"/>
              </a:xfrm>
              <a:prstGeom prst="rect">
                <a:avLst/>
              </a:prstGeom>
              <a:blipFill>
                <a:blip r:embed="rId3"/>
                <a:stretch>
                  <a:fillRect l="-1061" b="-7714"/>
                </a:stretch>
              </a:blipFill>
            </p:spPr>
            <p:txBody>
              <a:bodyPr/>
              <a:lstStyle/>
              <a:p>
                <a:r>
                  <a:rPr lang="en-GB">
                    <a:noFill/>
                  </a:rPr>
                  <a:t> </a:t>
                </a:r>
              </a:p>
            </p:txBody>
          </p:sp>
        </mc:Fallback>
      </mc:AlternateContent>
    </p:spTree>
    <p:extLst>
      <p:ext uri="{BB962C8B-B14F-4D97-AF65-F5344CB8AC3E}">
        <p14:creationId xmlns:p14="http://schemas.microsoft.com/office/powerpoint/2010/main" val="2632648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1">
                    <a:lumMod val="50000"/>
                  </a:schemeClr>
                </a:solidFill>
              </a:rPr>
              <a:t>Introduction</a:t>
            </a:r>
            <a:endParaRPr lang="it-IT" sz="4000" dirty="0">
              <a:solidFill>
                <a:schemeClr val="accent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400" b="1" dirty="0" err="1"/>
              <a:t>Vehicle</a:t>
            </a:r>
            <a:endParaRPr lang="it-IT" sz="2000" b="1" dirty="0"/>
          </a:p>
          <a:p>
            <a:pPr marL="0" indent="0">
              <a:buNone/>
            </a:pPr>
            <a:r>
              <a:rPr lang="it-IT" sz="2000" dirty="0"/>
              <a:t>Low-speed </a:t>
            </a:r>
            <a:r>
              <a:rPr lang="it-IT" sz="2000" dirty="0" err="1"/>
              <a:t>quadrocopter</a:t>
            </a:r>
            <a:r>
              <a:rPr lang="it-IT" sz="2000" dirty="0"/>
              <a:t> for packages </a:t>
            </a:r>
            <a:r>
              <a:rPr lang="it-IT" sz="2000" dirty="0" err="1"/>
              <a:t>transportation</a:t>
            </a:r>
            <a:endParaRPr lang="it-IT" sz="2000" dirty="0"/>
          </a:p>
          <a:p>
            <a:pPr marL="0" indent="0">
              <a:buNone/>
            </a:pPr>
            <a:endParaRPr lang="it-IT" sz="2000" dirty="0"/>
          </a:p>
          <a:p>
            <a:pPr marL="0" indent="0" algn="ctr">
              <a:buNone/>
            </a:pPr>
            <a:r>
              <a:rPr lang="it-IT" sz="2400" b="1" dirty="0"/>
              <a:t>Environment</a:t>
            </a:r>
            <a:endParaRPr lang="it-IT" sz="2000" b="1" dirty="0"/>
          </a:p>
          <a:p>
            <a:r>
              <a:rPr lang="it-IT" sz="2000" dirty="0" err="1"/>
              <a:t>Confined</a:t>
            </a:r>
            <a:r>
              <a:rPr lang="it-IT" sz="2000" dirty="0"/>
              <a:t> and </a:t>
            </a:r>
            <a:r>
              <a:rPr lang="it-IT" sz="2000" dirty="0" err="1"/>
              <a:t>partially</a:t>
            </a:r>
            <a:r>
              <a:rPr lang="it-IT" sz="2000" dirty="0"/>
              <a:t> </a:t>
            </a:r>
            <a:r>
              <a:rPr lang="it-IT" sz="2000" dirty="0" err="1"/>
              <a:t>unstructured</a:t>
            </a:r>
            <a:r>
              <a:rPr lang="it-IT" sz="2000" dirty="0"/>
              <a:t> </a:t>
            </a:r>
            <a:r>
              <a:rPr lang="it-IT" sz="2000" dirty="0" err="1"/>
              <a:t>environment</a:t>
            </a:r>
            <a:endParaRPr lang="it-IT" sz="2000" dirty="0"/>
          </a:p>
          <a:p>
            <a:r>
              <a:rPr lang="it-IT" sz="2000" dirty="0" err="1"/>
              <a:t>Both</a:t>
            </a:r>
            <a:r>
              <a:rPr lang="it-IT" sz="2000" dirty="0"/>
              <a:t> indoor and outdoor</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Case Study</a:t>
            </a:r>
          </a:p>
        </p:txBody>
      </p:sp>
      <p:sp>
        <p:nvSpPr>
          <p:cNvPr id="5" name="Segnaposto contenuto 2">
            <a:extLst>
              <a:ext uri="{FF2B5EF4-FFF2-40B4-BE49-F238E27FC236}">
                <a16:creationId xmlns:a16="http://schemas.microsoft.com/office/drawing/2014/main" id="{03C72CD8-4432-4FE9-8428-19D0F8F061C8}"/>
              </a:ext>
            </a:extLst>
          </p:cNvPr>
          <p:cNvSpPr txBox="1">
            <a:spLocks/>
          </p:cNvSpPr>
          <p:nvPr/>
        </p:nvSpPr>
        <p:spPr>
          <a:xfrm>
            <a:off x="6172202"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sz="2400" b="1" dirty="0" err="1"/>
              <a:t>Fused</a:t>
            </a:r>
            <a:r>
              <a:rPr lang="it-IT" sz="2000" b="1" dirty="0"/>
              <a:t> </a:t>
            </a:r>
            <a:r>
              <a:rPr lang="it-IT" sz="2000" b="1" dirty="0" err="1"/>
              <a:t>sensors</a:t>
            </a:r>
            <a:endParaRPr lang="it-IT" sz="2000" b="1" dirty="0"/>
          </a:p>
          <a:p>
            <a:pPr marL="457200" indent="-457200">
              <a:buFont typeface="+mj-lt"/>
              <a:buAutoNum type="arabicPeriod"/>
            </a:pPr>
            <a:r>
              <a:rPr lang="it-IT" sz="2000" dirty="0"/>
              <a:t>MARG</a:t>
            </a:r>
          </a:p>
          <a:p>
            <a:pPr marL="457200" indent="-457200">
              <a:buFont typeface="+mj-lt"/>
              <a:buAutoNum type="arabicPeriod"/>
            </a:pPr>
            <a:r>
              <a:rPr lang="it-IT" sz="2000" dirty="0"/>
              <a:t>GPS</a:t>
            </a:r>
          </a:p>
          <a:p>
            <a:pPr marL="457200" indent="-457200">
              <a:buFont typeface="+mj-lt"/>
              <a:buAutoNum type="arabicPeriod"/>
            </a:pPr>
            <a:r>
              <a:rPr lang="it-IT" sz="2000" dirty="0"/>
              <a:t>UWB</a:t>
            </a:r>
          </a:p>
          <a:p>
            <a:pPr marL="457200" indent="-457200">
              <a:buFont typeface="+mj-lt"/>
              <a:buAutoNum type="arabicPeriod"/>
            </a:pPr>
            <a:r>
              <a:rPr lang="it-IT" sz="2000" dirty="0"/>
              <a:t>Computer vision (with </a:t>
            </a:r>
            <a:r>
              <a:rPr lang="it-IT" sz="2000" dirty="0" err="1"/>
              <a:t>ArUco</a:t>
            </a:r>
            <a:r>
              <a:rPr lang="it-IT" sz="2000" dirty="0"/>
              <a:t> Markers)</a:t>
            </a:r>
          </a:p>
          <a:p>
            <a:pPr marL="457200" indent="-457200">
              <a:buFont typeface="+mj-lt"/>
              <a:buAutoNum type="arabicPeriod"/>
            </a:pPr>
            <a:r>
              <a:rPr lang="it-IT" sz="2000" dirty="0" err="1"/>
              <a:t>Barometer</a:t>
            </a:r>
            <a:endParaRPr lang="it-IT" sz="2000" dirty="0"/>
          </a:p>
          <a:p>
            <a:pPr marL="457200" indent="-457200">
              <a:buFont typeface="+mj-lt"/>
              <a:buAutoNum type="arabicPeriod"/>
            </a:pPr>
            <a:r>
              <a:rPr lang="it-IT" sz="2000" dirty="0"/>
              <a:t>Laser </a:t>
            </a:r>
            <a:r>
              <a:rPr lang="it-IT" sz="2000" dirty="0" err="1"/>
              <a:t>altimeter</a:t>
            </a:r>
            <a:endParaRPr lang="it-IT" sz="2000" dirty="0"/>
          </a:p>
        </p:txBody>
      </p:sp>
    </p:spTree>
    <p:extLst>
      <p:ext uri="{BB962C8B-B14F-4D97-AF65-F5344CB8AC3E}">
        <p14:creationId xmlns:p14="http://schemas.microsoft.com/office/powerpoint/2010/main" val="4206297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Sequential</a:t>
            </a:r>
            <a:r>
              <a:rPr lang="it-IT" sz="4000" dirty="0">
                <a:solidFill>
                  <a:schemeClr val="accent4">
                    <a:lumMod val="50000"/>
                  </a:schemeClr>
                </a:solidFill>
              </a:rPr>
              <a:t> </a:t>
            </a:r>
            <a:r>
              <a:rPr lang="it-IT" sz="4000" dirty="0" err="1">
                <a:solidFill>
                  <a:schemeClr val="accent4">
                    <a:lumMod val="50000"/>
                  </a:schemeClr>
                </a:solidFill>
              </a:rPr>
              <a:t>Kalman</a:t>
            </a:r>
            <a:r>
              <a:rPr lang="it-IT" sz="4000" dirty="0">
                <a:solidFill>
                  <a:schemeClr val="accent4">
                    <a:lumMod val="50000"/>
                  </a:schemeClr>
                </a:solidFill>
              </a:rPr>
              <a:t> Filter </a:t>
            </a:r>
            <a:r>
              <a:rPr lang="it-IT" sz="4000" dirty="0" err="1">
                <a:solidFill>
                  <a:schemeClr val="accent4">
                    <a:lumMod val="50000"/>
                  </a:schemeClr>
                </a:solidFill>
              </a:rPr>
              <a:t>Equations</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Initialization:</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𝑘</m:t>
                          </m:r>
                          <m:r>
                            <a:rPr lang="it-IT" sz="2000" i="1">
                              <a:latin typeface="Cambria Math" panose="02040503050406030204" pitchFamily="18" charset="0"/>
                            </a:rPr>
                            <m:t>,0</m:t>
                          </m:r>
                        </m:sub>
                        <m:sup>
                          <m:r>
                            <a:rPr lang="it-IT" sz="2000" i="1">
                              <a:latin typeface="Cambria Math" panose="02040503050406030204" pitchFamily="18" charset="0"/>
                            </a:rPr>
                            <m:t>+</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𝑘</m:t>
                          </m:r>
                        </m:sub>
                        <m:sup>
                          <m:r>
                            <a:rPr lang="it-IT" sz="2000" i="1">
                              <a:latin typeface="Cambria Math" panose="02040503050406030204" pitchFamily="18" charset="0"/>
                            </a:rPr>
                            <m:t>−</m:t>
                          </m:r>
                        </m:sup>
                      </m:sSubSup>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r>
                            <a:rPr lang="it-IT" sz="2000" i="1">
                              <a:latin typeface="Cambria Math" panose="02040503050406030204" pitchFamily="18" charset="0"/>
                            </a:rPr>
                            <m:t>,0</m:t>
                          </m:r>
                        </m:sub>
                        <m:sup>
                          <m:r>
                            <a:rPr lang="it-IT" sz="2000" i="1">
                              <a:latin typeface="Cambria Math" panose="02040503050406030204" pitchFamily="18" charset="0"/>
                            </a:rPr>
                            <m:t>+</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sub>
                        <m:sup>
                          <m:r>
                            <a:rPr lang="it-IT" sz="2000" i="1">
                              <a:latin typeface="Cambria Math" panose="02040503050406030204" pitchFamily="18" charset="0"/>
                            </a:rPr>
                            <m:t>−</m:t>
                          </m:r>
                        </m:sup>
                      </m:sSubSup>
                    </m:oMath>
                  </m:oMathPara>
                </a14:m>
                <a:endParaRPr lang="it-IT" sz="2000" dirty="0"/>
              </a:p>
              <a:p>
                <a:pPr marL="0" indent="0">
                  <a:lnSpc>
                    <a:spcPct val="150000"/>
                  </a:lnSpc>
                  <a:buNone/>
                </a:pPr>
                <a:r>
                  <a:rPr lang="it-IT" sz="2000" dirty="0" err="1"/>
                  <a:t>Cycle</a:t>
                </a:r>
                <a:r>
                  <a:rPr lang="it-IT" sz="2000" dirty="0"/>
                  <a:t> over </a:t>
                </a:r>
                <a14:m>
                  <m:oMath xmlns:m="http://schemas.openxmlformats.org/officeDocument/2006/math">
                    <m:r>
                      <a:rPr lang="it-IT" sz="2000" i="1">
                        <a:latin typeface="Cambria Math" panose="02040503050406030204" pitchFamily="18" charset="0"/>
                      </a:rPr>
                      <m:t>𝑖</m:t>
                    </m:r>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r>
                          <a:rPr lang="it-IT" sz="2000" i="1">
                            <a:latin typeface="Cambria Math" panose="02040503050406030204" pitchFamily="18" charset="0"/>
                          </a:rPr>
                          <m:t>1,…,</m:t>
                        </m:r>
                        <m:r>
                          <a:rPr lang="it-IT" sz="2000" i="1">
                            <a:latin typeface="Cambria Math" panose="02040503050406030204" pitchFamily="18" charset="0"/>
                          </a:rPr>
                          <m:t>𝐷</m:t>
                        </m:r>
                      </m:e>
                    </m:d>
                  </m:oMath>
                </a14:m>
                <a:r>
                  <a:rPr lang="it-IT" sz="2000" dirty="0"/>
                  <a:t> (</a:t>
                </a:r>
                <a:r>
                  <a:rPr lang="it-IT" sz="2000" dirty="0" err="1"/>
                  <a:t>where</a:t>
                </a:r>
                <a:r>
                  <a:rPr lang="it-IT" sz="2000" dirty="0"/>
                  <a:t> D </a:t>
                </a:r>
                <a:r>
                  <a:rPr lang="it-IT" sz="2000" dirty="0" err="1"/>
                  <a:t>is</a:t>
                </a:r>
                <a:r>
                  <a:rPr lang="it-IT" sz="2000" dirty="0"/>
                  <a:t> the </a:t>
                </a:r>
                <a:r>
                  <a:rPr lang="it-IT" sz="2000" dirty="0" err="1"/>
                  <a:t>number</a:t>
                </a:r>
                <a:r>
                  <a:rPr lang="it-IT" sz="2000" dirty="0"/>
                  <a:t> of </a:t>
                </a:r>
                <a:r>
                  <a:rPr lang="it-IT" sz="2000" dirty="0" err="1"/>
                  <a:t>sequential</a:t>
                </a:r>
                <a:r>
                  <a:rPr lang="it-IT" sz="2000" dirty="0"/>
                  <a:t> steps, or of </a:t>
                </a:r>
                <a:r>
                  <a:rPr lang="it-IT" sz="2000" dirty="0" err="1"/>
                  <a:t>independent</a:t>
                </a:r>
                <a:r>
                  <a:rPr lang="it-IT" sz="2000" dirty="0"/>
                  <a:t> </a:t>
                </a:r>
                <a:r>
                  <a:rPr lang="it-IT" sz="2000" dirty="0" err="1"/>
                  <a:t>measurements</a:t>
                </a:r>
                <a:r>
                  <a:rPr lang="it-IT" sz="2000" dirty="0"/>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𝐾</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r>
                            <a:rPr lang="it-IT" sz="2000" i="1">
                              <a:latin typeface="Cambria Math" panose="02040503050406030204" pitchFamily="18" charset="0"/>
                            </a:rPr>
                            <m:t>−1</m:t>
                          </m:r>
                        </m:sub>
                        <m:sup>
                          <m:r>
                            <a:rPr lang="it-IT" sz="2000" i="1">
                              <a:latin typeface="Cambria Math" panose="02040503050406030204" pitchFamily="18" charset="0"/>
                            </a:rPr>
                            <m:t>+</m:t>
                          </m:r>
                        </m:sup>
                      </m:sSubSup>
                      <m:sSubSup>
                        <m:sSubSupPr>
                          <m:ctrlPr>
                            <a:rPr lang="it-IT" sz="2000" i="1">
                              <a:latin typeface="Cambria Math" panose="02040503050406030204" pitchFamily="18" charset="0"/>
                            </a:rPr>
                          </m:ctrlPr>
                        </m:sSubSupPr>
                        <m:e>
                          <m:r>
                            <a:rPr lang="it-IT" sz="2000" i="1">
                              <a:latin typeface="Cambria Math" panose="02040503050406030204" pitchFamily="18" charset="0"/>
                            </a:rPr>
                            <m:t>𝐻</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𝑇</m:t>
                          </m:r>
                        </m:sup>
                      </m:sSubSup>
                      <m:r>
                        <a:rPr lang="it-IT" sz="2000" i="1">
                          <a:latin typeface="Cambria Math" panose="02040503050406030204" pitchFamily="18" charset="0"/>
                        </a:rPr>
                        <m:t> </m:t>
                      </m:r>
                      <m:sSup>
                        <m:sSupPr>
                          <m:ctrlPr>
                            <a:rPr lang="it-IT" sz="2000" i="1">
                              <a:latin typeface="Cambria Math" panose="02040503050406030204" pitchFamily="18" charset="0"/>
                            </a:rPr>
                          </m:ctrlPr>
                        </m:sSupPr>
                        <m:e>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𝐻</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r>
                                    <a:rPr lang="it-IT" sz="2000" i="1">
                                      <a:latin typeface="Cambria Math" panose="02040503050406030204" pitchFamily="18" charset="0"/>
                                    </a:rPr>
                                    <m:t>−1</m:t>
                                  </m:r>
                                </m:sub>
                                <m:sup>
                                  <m:r>
                                    <a:rPr lang="it-IT" sz="2000" i="1">
                                      <a:latin typeface="Cambria Math" panose="02040503050406030204" pitchFamily="18" charset="0"/>
                                    </a:rPr>
                                    <m:t>+</m:t>
                                  </m:r>
                                </m:sup>
                              </m:sSubSup>
                              <m:sSubSup>
                                <m:sSubSupPr>
                                  <m:ctrlPr>
                                    <a:rPr lang="it-IT" sz="2000" i="1">
                                      <a:latin typeface="Cambria Math" panose="02040503050406030204" pitchFamily="18" charset="0"/>
                                    </a:rPr>
                                  </m:ctrlPr>
                                </m:sSubSupPr>
                                <m:e>
                                  <m:r>
                                    <a:rPr lang="it-IT" sz="2000" i="1">
                                      <a:latin typeface="Cambria Math" panose="02040503050406030204" pitchFamily="18" charset="0"/>
                                    </a:rPr>
                                    <m:t>𝐻</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𝑇</m:t>
                                  </m:r>
                                </m:sup>
                              </m:sSub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𝑅</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e>
                          </m:d>
                        </m:e>
                        <m:sup>
                          <m:r>
                            <a:rPr lang="it-IT" sz="2000" i="1">
                              <a:latin typeface="Cambria Math" panose="02040503050406030204" pitchFamily="18" charset="0"/>
                            </a:rPr>
                            <m:t>−1</m:t>
                          </m:r>
                        </m:sup>
                      </m:sSup>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m:t>
                          </m:r>
                        </m:sup>
                      </m:sSubSup>
                      <m:r>
                        <a:rPr lang="it-IT" sz="2000" i="1">
                          <a:latin typeface="Cambria Math" panose="02040503050406030204" pitchFamily="18" charset="0"/>
                        </a:rPr>
                        <m:t>=</m:t>
                      </m:r>
                      <m:sSubSup>
                        <m:sSubSupPr>
                          <m:ctrlPr>
                            <a:rPr lang="it-IT" sz="2000" i="1" strike="sngStrike">
                              <a:latin typeface="Cambria Math" panose="02040503050406030204" pitchFamily="18" charset="0"/>
                            </a:rPr>
                          </m:ctrlPr>
                        </m:sSubSupPr>
                        <m:e>
                          <m:acc>
                            <m:accPr>
                              <m:chr m:val="̂"/>
                              <m:ctrlPr>
                                <a:rPr lang="it-IT" sz="2000" i="1" strike="sngStrike">
                                  <a:latin typeface="Cambria Math" panose="02040503050406030204" pitchFamily="18" charset="0"/>
                                </a:rPr>
                              </m:ctrlPr>
                            </m:accPr>
                            <m:e>
                              <m:r>
                                <a:rPr lang="it-IT" sz="2000" b="1" i="1" strike="sngStrike">
                                  <a:latin typeface="Cambria Math" panose="02040503050406030204" pitchFamily="18" charset="0"/>
                                </a:rPr>
                                <m:t>𝒙</m:t>
                              </m:r>
                            </m:e>
                          </m:acc>
                        </m:e>
                        <m:sub>
                          <m:r>
                            <a:rPr lang="it-IT" sz="2000" i="1" strike="sngStrike">
                              <a:latin typeface="Cambria Math" panose="02040503050406030204" pitchFamily="18" charset="0"/>
                            </a:rPr>
                            <m:t>𝜀</m:t>
                          </m:r>
                          <m:r>
                            <a:rPr lang="it-IT" sz="2000" i="1" strike="sngStrike">
                              <a:latin typeface="Cambria Math" panose="02040503050406030204" pitchFamily="18" charset="0"/>
                            </a:rPr>
                            <m:t>,</m:t>
                          </m:r>
                          <m:r>
                            <a:rPr lang="it-IT" sz="2000" i="1" strike="sngStrike">
                              <a:latin typeface="Cambria Math" panose="02040503050406030204" pitchFamily="18" charset="0"/>
                            </a:rPr>
                            <m:t>𝑘</m:t>
                          </m:r>
                          <m:r>
                            <a:rPr lang="it-IT" sz="2000" i="1" strike="sngStrike">
                              <a:latin typeface="Cambria Math" panose="02040503050406030204" pitchFamily="18" charset="0"/>
                            </a:rPr>
                            <m:t>,</m:t>
                          </m:r>
                          <m:r>
                            <a:rPr lang="it-IT" sz="2000" i="1" strike="sngStrike">
                              <a:latin typeface="Cambria Math" panose="02040503050406030204" pitchFamily="18" charset="0"/>
                            </a:rPr>
                            <m:t>𝑖</m:t>
                          </m:r>
                          <m:r>
                            <a:rPr lang="it-IT" sz="2000" i="1" strike="sngStrike">
                              <a:latin typeface="Cambria Math" panose="02040503050406030204" pitchFamily="18" charset="0"/>
                            </a:rPr>
                            <m:t>−1</m:t>
                          </m:r>
                        </m:sub>
                        <m:sup>
                          <m:r>
                            <a:rPr lang="it-IT" sz="2000" i="1" strike="sngStrike">
                              <a:latin typeface="Cambria Math" panose="02040503050406030204" pitchFamily="18" charset="0"/>
                            </a:rPr>
                            <m:t>+</m:t>
                          </m:r>
                        </m:sup>
                      </m:sSub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𝐾</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b="1" i="1">
                                  <a:latin typeface="Cambria Math" panose="02040503050406030204" pitchFamily="18" charset="0"/>
                                </a:rPr>
                                <m:t>𝒛</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r>
                            <a:rPr lang="it-IT" sz="2000" i="1">
                              <a:latin typeface="Cambria Math" panose="02040503050406030204" pitchFamily="18" charset="0"/>
                            </a:rPr>
                            <m:t>−</m:t>
                          </m:r>
                          <m:sSub>
                            <m:sSubPr>
                              <m:ctrlPr>
                                <a:rPr lang="it-IT" sz="2000" i="1" strike="sngStrike">
                                  <a:latin typeface="Cambria Math" panose="02040503050406030204" pitchFamily="18" charset="0"/>
                                </a:rPr>
                              </m:ctrlPr>
                            </m:sSubPr>
                            <m:e>
                              <m:r>
                                <a:rPr lang="it-IT" sz="2000" i="1" strike="sngStrike">
                                  <a:latin typeface="Cambria Math" panose="02040503050406030204" pitchFamily="18" charset="0"/>
                                </a:rPr>
                                <m:t>𝐻</m:t>
                              </m:r>
                            </m:e>
                            <m:sub>
                              <m:r>
                                <a:rPr lang="it-IT" sz="2000" i="1" strike="sngStrike">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sSubSup>
                            <m:sSubSupPr>
                              <m:ctrlPr>
                                <a:rPr lang="it-IT" sz="2000" i="1" strike="sngStrike">
                                  <a:latin typeface="Cambria Math" panose="02040503050406030204" pitchFamily="18" charset="0"/>
                                </a:rPr>
                              </m:ctrlPr>
                            </m:sSubSupPr>
                            <m:e>
                              <m:acc>
                                <m:accPr>
                                  <m:chr m:val="̂"/>
                                  <m:ctrlPr>
                                    <a:rPr lang="it-IT" sz="2000" i="1" strike="sngStrike">
                                      <a:latin typeface="Cambria Math" panose="02040503050406030204" pitchFamily="18" charset="0"/>
                                    </a:rPr>
                                  </m:ctrlPr>
                                </m:accPr>
                                <m:e>
                                  <m:r>
                                    <a:rPr lang="it-IT" sz="2000" b="1" i="1" strike="sngStrike">
                                      <a:latin typeface="Cambria Math" panose="02040503050406030204" pitchFamily="18" charset="0"/>
                                    </a:rPr>
                                    <m:t>𝒙</m:t>
                                  </m:r>
                                </m:e>
                              </m:acc>
                            </m:e>
                            <m:sub>
                              <m:r>
                                <a:rPr lang="it-IT" sz="2000" i="1" strike="sngStrike">
                                  <a:latin typeface="Cambria Math" panose="02040503050406030204" pitchFamily="18" charset="0"/>
                                </a:rPr>
                                <m:t>𝜀</m:t>
                              </m:r>
                              <m:r>
                                <a:rPr lang="it-IT" sz="2000" i="1" strike="sngStrike">
                                  <a:latin typeface="Cambria Math" panose="02040503050406030204" pitchFamily="18" charset="0"/>
                                </a:rPr>
                                <m:t>,</m:t>
                              </m:r>
                              <m:r>
                                <a:rPr lang="it-IT" sz="2000" i="1" strike="sngStrike">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r>
                                <a:rPr lang="it-IT" sz="2000" i="1">
                                  <a:latin typeface="Cambria Math" panose="02040503050406030204" pitchFamily="18" charset="0"/>
                                </a:rPr>
                                <m:t>−1</m:t>
                              </m:r>
                            </m:sub>
                            <m:sup>
                              <m:r>
                                <a:rPr lang="it-IT" sz="2000" i="1" strike="sngStrike">
                                  <a:latin typeface="Cambria Math" panose="02040503050406030204" pitchFamily="18" charset="0"/>
                                </a:rPr>
                                <m:t>+</m:t>
                              </m:r>
                            </m:sup>
                          </m:sSubSup>
                        </m:e>
                      </m:d>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𝐾</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b="1" i="1">
                              <a:latin typeface="Cambria Math" panose="02040503050406030204" pitchFamily="18" charset="0"/>
                            </a:rPr>
                            <m:t>𝒛</m:t>
                          </m:r>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smtClean="0">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m:t>
                          </m:r>
                        </m:sup>
                      </m:sSubSup>
                      <m:r>
                        <a:rPr lang="it-IT" sz="2000" b="0" i="1" smtClean="0">
                          <a:latin typeface="Cambria Math" panose="02040503050406030204" pitchFamily="18" charset="0"/>
                        </a:rPr>
                        <m:t>=</m:t>
                      </m:r>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r>
                            <a:rPr lang="it-IT" sz="2000" b="0" i="1" smtClean="0">
                              <a:latin typeface="Cambria Math" panose="02040503050406030204" pitchFamily="18" charset="0"/>
                            </a:rPr>
                            <m:t>−1</m:t>
                          </m:r>
                        </m:sub>
                        <m:sup>
                          <m:r>
                            <a:rPr lang="it-IT" sz="2000" i="1">
                              <a:latin typeface="Cambria Math" panose="02040503050406030204" pitchFamily="18" charset="0"/>
                            </a:rPr>
                            <m:t>+</m:t>
                          </m:r>
                        </m:sup>
                      </m:sSubSup>
                      <m:r>
                        <a:rPr lang="it-IT" sz="2000" i="1" dirty="0">
                          <a:latin typeface="Cambria Math" panose="02040503050406030204" pitchFamily="18" charset="0"/>
                        </a:rPr>
                        <m:t>⊕</m:t>
                      </m:r>
                      <m:sSubSup>
                        <m:sSubSupPr>
                          <m:ctrlPr>
                            <a:rPr lang="it-IT" sz="2000" i="1">
                              <a:latin typeface="Cambria Math" panose="02040503050406030204" pitchFamily="18" charset="0"/>
                            </a:rPr>
                          </m:ctrlPr>
                        </m:sSubSupPr>
                        <m:e>
                          <m:acc>
                            <m:accPr>
                              <m:chr m:val="̂"/>
                              <m:ctrlPr>
                                <a:rPr lang="it-IT" sz="2000" i="1">
                                  <a:latin typeface="Cambria Math" panose="02040503050406030204" pitchFamily="18" charset="0"/>
                                </a:rPr>
                              </m:ctrlPr>
                            </m:accPr>
                            <m:e>
                              <m:r>
                                <a:rPr lang="it-IT" sz="2000" b="1" i="1">
                                  <a:latin typeface="Cambria Math" panose="02040503050406030204" pitchFamily="18" charset="0"/>
                                </a:rPr>
                                <m:t>𝒙</m:t>
                              </m:r>
                            </m:e>
                          </m:acc>
                        </m:e>
                        <m:sub>
                          <m:r>
                            <a:rPr lang="it-IT" sz="2000" i="1">
                              <a:latin typeface="Cambria Math" panose="02040503050406030204" pitchFamily="18" charset="0"/>
                            </a:rPr>
                            <m:t>𝜀</m:t>
                          </m:r>
                          <m:r>
                            <a:rPr lang="it-IT" sz="2000" i="1">
                              <a:latin typeface="Cambria Math" panose="02040503050406030204" pitchFamily="18" charset="0"/>
                            </a:rPr>
                            <m:t>,</m:t>
                          </m:r>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m:t>
                          </m:r>
                        </m:sup>
                      </m:sSubSup>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up>
                          <m:r>
                            <a:rPr lang="it-IT" sz="2000" i="1">
                              <a:latin typeface="Cambria Math" panose="02040503050406030204" pitchFamily="18" charset="0"/>
                            </a:rPr>
                            <m:t>+</m:t>
                          </m:r>
                        </m:sup>
                      </m:sSubSup>
                      <m:r>
                        <a:rPr lang="it-IT" sz="2000" i="1">
                          <a:latin typeface="Cambria Math" panose="02040503050406030204" pitchFamily="18" charset="0"/>
                        </a:rPr>
                        <m:t>=</m:t>
                      </m:r>
                      <m:d>
                        <m:dPr>
                          <m:ctrlPr>
                            <a:rPr lang="it-IT" sz="2000" i="1">
                              <a:latin typeface="Cambria Math" panose="02040503050406030204" pitchFamily="18" charset="0"/>
                            </a:rPr>
                          </m:ctrlPr>
                        </m:dPr>
                        <m:e>
                          <m:r>
                            <a:rPr lang="it-IT" sz="2000" i="1">
                              <a:latin typeface="Cambria Math" panose="02040503050406030204" pitchFamily="18" charset="0"/>
                            </a:rPr>
                            <m:t>𝐼</m:t>
                          </m:r>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𝐾</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sSub>
                            <m:sSubPr>
                              <m:ctrlPr>
                                <a:rPr lang="it-IT" sz="2000" i="1">
                                  <a:latin typeface="Cambria Math" panose="02040503050406030204" pitchFamily="18" charset="0"/>
                                </a:rPr>
                              </m:ctrlPr>
                            </m:sSubPr>
                            <m:e>
                              <m:r>
                                <a:rPr lang="it-IT" sz="2000" i="1">
                                  <a:latin typeface="Cambria Math" panose="02040503050406030204" pitchFamily="18" charset="0"/>
                                </a:rPr>
                                <m:t>𝐻</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sub>
                          </m:sSub>
                        </m:e>
                      </m:d>
                      <m:sSubSup>
                        <m:sSubSupPr>
                          <m:ctrlPr>
                            <a:rPr lang="it-IT" sz="2000" i="1">
                              <a:latin typeface="Cambria Math" panose="02040503050406030204" pitchFamily="18" charset="0"/>
                            </a:rPr>
                          </m:ctrlPr>
                        </m:sSubSupPr>
                        <m:e>
                          <m:r>
                            <a:rPr lang="it-IT" sz="2000" i="1">
                              <a:latin typeface="Cambria Math" panose="02040503050406030204" pitchFamily="18" charset="0"/>
                            </a:rPr>
                            <m:t>𝑃</m:t>
                          </m:r>
                        </m:e>
                        <m:sub>
                          <m:r>
                            <a:rPr lang="it-IT" sz="2000" i="1">
                              <a:latin typeface="Cambria Math" panose="02040503050406030204" pitchFamily="18" charset="0"/>
                            </a:rPr>
                            <m:t>𝑘</m:t>
                          </m:r>
                          <m:r>
                            <a:rPr lang="it-IT" sz="2000" i="1">
                              <a:latin typeface="Cambria Math" panose="02040503050406030204" pitchFamily="18" charset="0"/>
                            </a:rPr>
                            <m:t>,</m:t>
                          </m:r>
                          <m:r>
                            <a:rPr lang="it-IT" sz="2000" i="1">
                              <a:latin typeface="Cambria Math" panose="02040503050406030204" pitchFamily="18" charset="0"/>
                            </a:rPr>
                            <m:t>𝑖</m:t>
                          </m:r>
                          <m:r>
                            <a:rPr lang="it-IT" sz="2000" i="1">
                              <a:latin typeface="Cambria Math" panose="02040503050406030204" pitchFamily="18" charset="0"/>
                            </a:rPr>
                            <m:t>−1</m:t>
                          </m:r>
                        </m:sub>
                        <m:sup>
                          <m:r>
                            <a:rPr lang="it-IT" sz="2000" i="1">
                              <a:latin typeface="Cambria Math" panose="02040503050406030204" pitchFamily="18" charset="0"/>
                            </a:rPr>
                            <m:t>+</m:t>
                          </m:r>
                        </m:sup>
                      </m:sSubSup>
                    </m:oMath>
                  </m:oMathPara>
                </a14:m>
                <a:endParaRPr lang="it-IT" sz="2000"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r="-348"/>
                </a:stretch>
              </a:blipFill>
            </p:spPr>
            <p:txBody>
              <a:bodyPr/>
              <a:lstStyle/>
              <a:p>
                <a:r>
                  <a:rPr lang="en-GB">
                    <a:noFill/>
                  </a:rPr>
                  <a:t> </a:t>
                </a:r>
              </a:p>
            </p:txBody>
          </p:sp>
        </mc:Fallback>
      </mc:AlternateContent>
    </p:spTree>
    <p:extLst>
      <p:ext uri="{BB962C8B-B14F-4D97-AF65-F5344CB8AC3E}">
        <p14:creationId xmlns:p14="http://schemas.microsoft.com/office/powerpoint/2010/main" val="2355353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Process</a:t>
            </a:r>
            <a:r>
              <a:rPr lang="it-IT" sz="4000" dirty="0">
                <a:solidFill>
                  <a:schemeClr val="accent4">
                    <a:lumMod val="50000"/>
                  </a:schemeClr>
                </a:solidFill>
              </a:rPr>
              <a:t> </a:t>
            </a:r>
            <a:r>
              <a:rPr lang="it-IT" sz="4000" dirty="0" err="1">
                <a:solidFill>
                  <a:schemeClr val="accent4">
                    <a:lumMod val="50000"/>
                  </a:schemeClr>
                </a:solidFill>
              </a:rPr>
              <a:t>covariance</a:t>
            </a:r>
            <a:r>
              <a:rPr lang="it-IT" sz="4000" dirty="0">
                <a:solidFill>
                  <a:schemeClr val="accent4">
                    <a:lumMod val="50000"/>
                  </a:schemeClr>
                </a:solidFill>
              </a:rPr>
              <a:t> </a:t>
            </a:r>
            <a:r>
              <a:rPr lang="it-IT" sz="4000" dirty="0" err="1">
                <a:solidFill>
                  <a:schemeClr val="accent4">
                    <a:lumMod val="50000"/>
                  </a:schemeClr>
                </a:solidFill>
              </a:rPr>
              <a:t>matrix</a:t>
            </a:r>
            <a:endParaRPr lang="it-IT" sz="4000" dirty="0">
              <a:solidFill>
                <a:schemeClr val="accent4">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683475"/>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it-IT" sz="2000" i="1" smtClean="0">
                          <a:latin typeface="Cambria Math" panose="02040503050406030204" pitchFamily="18" charset="0"/>
                        </a:rPr>
                        <m:t>𝑄</m:t>
                      </m:r>
                      <m:r>
                        <a:rPr lang="it-IT" sz="2000" i="1" smtClean="0">
                          <a:latin typeface="Cambria Math" panose="02040503050406030204" pitchFamily="18" charset="0"/>
                        </a:rPr>
                        <m:t>=</m:t>
                      </m:r>
                      <m:r>
                        <m:rPr>
                          <m:sty m:val="p"/>
                        </m:rPr>
                        <a:rPr lang="it-IT" sz="2000">
                          <a:latin typeface="Cambria Math" panose="02040503050406030204" pitchFamily="18" charset="0"/>
                        </a:rPr>
                        <m:t>diag</m:t>
                      </m:r>
                      <m:d>
                        <m:dPr>
                          <m:ctrlPr>
                            <a:rPr lang="it-IT" sz="2000" i="1" smtClean="0">
                              <a:latin typeface="Cambria Math" panose="02040503050406030204" pitchFamily="18" charset="0"/>
                            </a:rPr>
                          </m:ctrlPr>
                        </m:dPr>
                        <m:e>
                          <m:d>
                            <m:dPr>
                              <m:begChr m:val="["/>
                              <m:endChr m:val="]"/>
                              <m:ctrlPr>
                                <a:rPr lang="it-IT" sz="2000" i="1" smtClean="0">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𝑛</m:t>
                                        </m:r>
                                      </m:e>
                                      <m:sub>
                                        <m:r>
                                          <m:rPr>
                                            <m:sty m:val="p"/>
                                            <m:brk m:alnAt="7"/>
                                          </m:rPr>
                                          <a:rPr lang="it-IT" sz="2000" b="0" i="0" smtClean="0">
                                            <a:latin typeface="Cambria Math" panose="02040503050406030204" pitchFamily="18" charset="0"/>
                                          </a:rPr>
                                          <m:t>g</m:t>
                                        </m:r>
                                        <m:r>
                                          <m:rPr>
                                            <m:sty m:val="p"/>
                                          </m:rPr>
                                          <a:rPr lang="it-IT" sz="2000" b="0" i="0" smtClean="0">
                                            <a:latin typeface="Cambria Math" panose="02040503050406030204" pitchFamily="18" charset="0"/>
                                          </a:rPr>
                                          <m:t>yro</m:t>
                                        </m:r>
                                      </m:sub>
                                    </m:sSub>
                                    <m:r>
                                      <m:rPr>
                                        <m:brk m:alnAt="7"/>
                                      </m:rPr>
                                      <a:rPr lang="it-IT" sz="2000" b="0" i="1" smtClean="0">
                                        <a:latin typeface="Cambria Math" panose="02040503050406030204" pitchFamily="18" charset="0"/>
                                      </a:rPr>
                                      <m:t>⋅</m:t>
                                    </m:r>
                                    <m:r>
                                      <m:rPr>
                                        <m:sty m:val="p"/>
                                      </m:rPr>
                                      <a:rPr lang="it-IT" sz="2000">
                                        <a:latin typeface="Cambria Math" panose="02040503050406030204" pitchFamily="18" charset="0"/>
                                      </a:rPr>
                                      <m:t>Δ</m:t>
                                    </m:r>
                                    <m:sSup>
                                      <m:sSupPr>
                                        <m:ctrlPr>
                                          <a:rPr lang="it-IT" sz="2000" b="0" i="1" smtClean="0">
                                            <a:latin typeface="Cambria Math" panose="02040503050406030204" pitchFamily="18" charset="0"/>
                                          </a:rPr>
                                        </m:ctrlPr>
                                      </m:sSupPr>
                                      <m:e>
                                        <m:r>
                                          <m:rPr>
                                            <m:brk m:alnAt="7"/>
                                          </m:rPr>
                                          <a:rPr lang="it-IT" sz="2000" b="0" i="1" smtClean="0">
                                            <a:latin typeface="Cambria Math" panose="02040503050406030204" pitchFamily="18" charset="0"/>
                                          </a:rPr>
                                          <m:t>𝑡</m:t>
                                        </m:r>
                                      </m:e>
                                      <m:sup>
                                        <m:r>
                                          <m:rPr>
                                            <m:brk m:alnAt="7"/>
                                          </m:rPr>
                                          <a:rPr lang="it-IT" sz="2000" b="0" i="1" smtClean="0">
                                            <a:latin typeface="Cambria Math" panose="02040503050406030204" pitchFamily="18" charset="0"/>
                                          </a:rPr>
                                          <m:t>2</m:t>
                                        </m:r>
                                      </m:sup>
                                    </m:sSup>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3,1</m:t>
                                        </m:r>
                                      </m:sub>
                                    </m:sSub>
                                  </m:e>
                                </m:mr>
                                <m:m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gyro</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bias</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sSup>
                                      <m:sSupPr>
                                        <m:ctrlPr>
                                          <a:rPr lang="it-IT" sz="2000" i="1">
                                            <a:latin typeface="Cambria Math" panose="02040503050406030204" pitchFamily="18" charset="0"/>
                                          </a:rPr>
                                        </m:ctrlPr>
                                      </m:sSupPr>
                                      <m:e>
                                        <m:r>
                                          <m:rPr>
                                            <m:brk m:alnAt="7"/>
                                          </m:rPr>
                                          <a:rPr lang="it-IT" sz="2000" i="1">
                                            <a:latin typeface="Cambria Math" panose="02040503050406030204" pitchFamily="18" charset="0"/>
                                          </a:rPr>
                                          <m:t>𝑡</m:t>
                                        </m:r>
                                      </m:e>
                                      <m:sup>
                                        <m:r>
                                          <m:rPr>
                                            <m:brk m:alnAt="7"/>
                                          </m:rPr>
                                          <a:rPr lang="it-IT" sz="2000" i="1">
                                            <a:latin typeface="Cambria Math" panose="02040503050406030204" pitchFamily="18" charset="0"/>
                                          </a:rPr>
                                          <m:t>2</m:t>
                                        </m:r>
                                      </m:sup>
                                    </m:s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mr>
                                <m:mr>
                                  <m:e>
                                    <m:eqArr>
                                      <m:eqArrPr>
                                        <m:ctrlPr>
                                          <a:rPr lang="it-IT" sz="2000" i="1">
                                            <a:latin typeface="Cambria Math" panose="02040503050406030204" pitchFamily="18" charset="0"/>
                                          </a:rPr>
                                        </m:ctrlPr>
                                      </m:eqArrP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acc</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bias</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r>
                                          <m:rPr>
                                            <m:brk m:alnAt="7"/>
                                          </m:rPr>
                                          <a:rPr lang="it-IT" sz="2000" b="0" i="1" smtClean="0">
                                            <a:latin typeface="Cambria Math" panose="02040503050406030204" pitchFamily="18" charset="0"/>
                                          </a:rPr>
                                          <m:t>𝑡</m:t>
                                        </m:r>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lin</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acc</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r>
                                          <a:rPr lang="it-IT" sz="2000" i="1">
                                            <a:latin typeface="Cambria Math" panose="02040503050406030204" pitchFamily="18" charset="0"/>
                                          </a:rPr>
                                          <m:t>𝑡</m:t>
                                        </m:r>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magn</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dist</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r>
                                          <a:rPr lang="it-IT" sz="2000" i="1">
                                            <a:latin typeface="Cambria Math" panose="02040503050406030204" pitchFamily="18" charset="0"/>
                                          </a:rPr>
                                          <m:t>𝑡</m:t>
                                        </m:r>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pos</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sSup>
                                          <m:sSupPr>
                                            <m:ctrlPr>
                                              <a:rPr lang="it-IT" sz="2000" b="0" i="1" smtClean="0">
                                                <a:latin typeface="Cambria Math" panose="02040503050406030204" pitchFamily="18" charset="0"/>
                                              </a:rPr>
                                            </m:ctrlPr>
                                          </m:sSupPr>
                                          <m:e>
                                            <m:r>
                                              <a:rPr lang="it-IT" sz="2000" i="1">
                                                <a:latin typeface="Cambria Math" panose="02040503050406030204" pitchFamily="18" charset="0"/>
                                              </a:rPr>
                                              <m:t>𝑡</m:t>
                                            </m:r>
                                          </m:e>
                                          <m:sup>
                                            <m:r>
                                              <a:rPr lang="it-IT" sz="2000" b="0" i="1" smtClean="0">
                                                <a:latin typeface="Cambria Math" panose="02040503050406030204" pitchFamily="18" charset="0"/>
                                              </a:rPr>
                                              <m:t>2</m:t>
                                            </m:r>
                                          </m:sup>
                                        </m:s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vel</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r>
                                          <a:rPr lang="it-IT" sz="2000" i="1">
                                            <a:latin typeface="Cambria Math" panose="02040503050406030204" pitchFamily="18" charset="0"/>
                                          </a:rPr>
                                          <m:t>𝑡</m:t>
                                        </m:r>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ground</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height</m:t>
                                            </m:r>
                                          </m:sub>
                                        </m:sSub>
                                        <m:r>
                                          <m:rPr>
                                            <m:brk m:alnAt="7"/>
                                          </m:rPr>
                                          <a:rPr lang="it-IT" sz="2000" i="1">
                                            <a:latin typeface="Cambria Math" panose="02040503050406030204" pitchFamily="18" charset="0"/>
                                          </a:rPr>
                                          <m:t>⋅</m:t>
                                        </m:r>
                                        <m:r>
                                          <m:rPr>
                                            <m:sty m:val="p"/>
                                          </m:rPr>
                                          <a:rPr lang="it-IT" sz="2000">
                                            <a:latin typeface="Cambria Math" panose="02040503050406030204" pitchFamily="18" charset="0"/>
                                          </a:rPr>
                                          <m:t>Δ</m:t>
                                        </m:r>
                                        <m:r>
                                          <a:rPr lang="it-IT" sz="2000" i="1">
                                            <a:latin typeface="Cambria Math" panose="02040503050406030204" pitchFamily="18" charset="0"/>
                                          </a:rPr>
                                          <m:t>𝑡</m:t>
                                        </m:r>
                                      </m:e>
                                    </m:eqArr>
                                  </m:e>
                                </m:mr>
                              </m:m>
                            </m:e>
                          </m:d>
                        </m:e>
                      </m:d>
                    </m:oMath>
                  </m:oMathPara>
                </a14:m>
                <a:endParaRPr lang="it-IT" sz="2000"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683475"/>
                <a:ext cx="10515599" cy="4351338"/>
              </a:xfrm>
              <a:prstGeom prst="rect">
                <a:avLst/>
              </a:prstGeom>
              <a:blipFill>
                <a:blip r:embed="rId2"/>
                <a:stretch>
                  <a:fillRect/>
                </a:stretch>
              </a:blipFill>
            </p:spPr>
            <p:txBody>
              <a:bodyPr/>
              <a:lstStyle/>
              <a:p>
                <a:r>
                  <a:rPr lang="en-GB">
                    <a:noFill/>
                  </a:rPr>
                  <a:t> </a:t>
                </a:r>
              </a:p>
            </p:txBody>
          </p:sp>
        </mc:Fallback>
      </mc:AlternateContent>
      <p:sp>
        <p:nvSpPr>
          <p:cNvPr id="10" name="Segnaposto contenuto 2">
            <a:extLst>
              <a:ext uri="{FF2B5EF4-FFF2-40B4-BE49-F238E27FC236}">
                <a16:creationId xmlns:a16="http://schemas.microsoft.com/office/drawing/2014/main" id="{547A8187-9199-413F-8D9B-3BAC2A55B04D}"/>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The </a:t>
            </a:r>
            <a:r>
              <a:rPr lang="it-IT" sz="2000" dirty="0" err="1"/>
              <a:t>process</a:t>
            </a:r>
            <a:r>
              <a:rPr lang="it-IT" sz="2000" dirty="0"/>
              <a:t> </a:t>
            </a:r>
            <a:r>
              <a:rPr lang="it-IT" sz="2000" dirty="0" err="1"/>
              <a:t>covariance</a:t>
            </a:r>
            <a:r>
              <a:rPr lang="it-IT" sz="2000" dirty="0"/>
              <a:t> </a:t>
            </a:r>
            <a:r>
              <a:rPr lang="it-IT" sz="2000" dirty="0" err="1"/>
              <a:t>matrix</a:t>
            </a:r>
            <a:r>
              <a:rPr lang="it-IT" sz="2000" dirty="0"/>
              <a:t> </a:t>
            </a:r>
            <a:r>
              <a:rPr lang="it-IT" sz="2000" dirty="0" err="1"/>
              <a:t>used</a:t>
            </a:r>
            <a:r>
              <a:rPr lang="it-IT" sz="2000" dirty="0"/>
              <a:t> in the </a:t>
            </a:r>
            <a:r>
              <a:rPr lang="it-IT" sz="2000" dirty="0" err="1"/>
              <a:t>Kalman</a:t>
            </a:r>
            <a:r>
              <a:rPr lang="it-IT" sz="2000" dirty="0"/>
              <a:t> filter </a:t>
            </a:r>
            <a:r>
              <a:rPr lang="it-IT" sz="2000" dirty="0" err="1"/>
              <a:t>is</a:t>
            </a:r>
            <a:r>
              <a:rPr lang="it-IT" sz="2000" dirty="0"/>
              <a:t> </a:t>
            </a:r>
            <a:r>
              <a:rPr lang="it-IT" sz="2000" dirty="0" err="1"/>
              <a:t>diagonal</a:t>
            </a:r>
            <a:r>
              <a:rPr lang="it-IT" sz="2000" dirty="0"/>
              <a:t>.</a:t>
            </a:r>
          </a:p>
          <a:p>
            <a:pPr marL="0" indent="0">
              <a:lnSpc>
                <a:spcPct val="150000"/>
              </a:lnSpc>
              <a:buNone/>
            </a:pPr>
            <a:r>
              <a:rPr lang="it-IT" sz="2000" dirty="0"/>
              <a:t>In </a:t>
            </a:r>
            <a:r>
              <a:rPr lang="it-IT" sz="2000" dirty="0" err="1"/>
              <a:t>addition</a:t>
            </a:r>
            <a:r>
              <a:rPr lang="it-IT" sz="2000" dirty="0"/>
              <a:t>, </a:t>
            </a:r>
            <a:r>
              <a:rPr lang="it-IT" sz="2000" dirty="0" err="1"/>
              <a:t>its</a:t>
            </a:r>
            <a:r>
              <a:rPr lang="it-IT" sz="2000" dirty="0"/>
              <a:t> </a:t>
            </a:r>
            <a:r>
              <a:rPr lang="it-IT" sz="2000" dirty="0" err="1"/>
              <a:t>terms</a:t>
            </a:r>
            <a:r>
              <a:rPr lang="it-IT" sz="2000" dirty="0"/>
              <a:t> are a </a:t>
            </a:r>
            <a:r>
              <a:rPr lang="it-IT" sz="2000" dirty="0" err="1"/>
              <a:t>function</a:t>
            </a:r>
            <a:r>
              <a:rPr lang="it-IT" sz="2000" dirty="0"/>
              <a:t> of time (linear or </a:t>
            </a:r>
            <a:r>
              <a:rPr lang="it-IT" sz="2000" dirty="0" err="1"/>
              <a:t>quadratic</a:t>
            </a:r>
            <a:r>
              <a:rPr lang="it-IT" sz="2000" dirty="0"/>
              <a:t>).</a:t>
            </a:r>
          </a:p>
        </p:txBody>
      </p:sp>
    </p:spTree>
    <p:extLst>
      <p:ext uri="{BB962C8B-B14F-4D97-AF65-F5344CB8AC3E}">
        <p14:creationId xmlns:p14="http://schemas.microsoft.com/office/powerpoint/2010/main" val="3097235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a:t>
            </a:r>
            <a:r>
              <a:rPr lang="it-IT" sz="4000" dirty="0" err="1">
                <a:solidFill>
                  <a:schemeClr val="accent4">
                    <a:lumMod val="50000"/>
                  </a:schemeClr>
                </a:solidFill>
              </a:rPr>
              <a:t>Covariance</a:t>
            </a:r>
            <a:r>
              <a:rPr lang="it-IT" sz="4000" dirty="0">
                <a:solidFill>
                  <a:schemeClr val="accent4">
                    <a:lumMod val="50000"/>
                  </a:schemeClr>
                </a:solidFill>
              </a:rPr>
              <a:t> Matrix</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97543"/>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𝑅</m:t>
                      </m:r>
                      <m:r>
                        <a:rPr lang="it-IT" sz="2000" i="1" smtClean="0">
                          <a:latin typeface="Cambria Math" panose="02040503050406030204" pitchFamily="18" charset="0"/>
                        </a:rPr>
                        <m:t>=</m:t>
                      </m:r>
                      <m:r>
                        <m:rPr>
                          <m:sty m:val="p"/>
                        </m:rPr>
                        <a:rPr lang="it-IT" sz="2000">
                          <a:latin typeface="Cambria Math" panose="02040503050406030204" pitchFamily="18" charset="0"/>
                        </a:rPr>
                        <m:t>diag</m:t>
                      </m:r>
                      <m:d>
                        <m:dPr>
                          <m:ctrlPr>
                            <a:rPr lang="it-IT" sz="2000" i="1" smtClean="0">
                              <a:latin typeface="Cambria Math" panose="02040503050406030204" pitchFamily="18" charset="0"/>
                            </a:rPr>
                          </m:ctrlPr>
                        </m:dPr>
                        <m:e>
                          <m:d>
                            <m:dPr>
                              <m:begChr m:val="["/>
                              <m:endChr m:val="]"/>
                              <m:ctrlPr>
                                <a:rPr lang="it-IT" sz="2000" i="1" smtClean="0">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𝑛</m:t>
                                        </m:r>
                                      </m:e>
                                      <m:sub>
                                        <m:r>
                                          <m:rPr>
                                            <m:sty m:val="p"/>
                                          </m:rPr>
                                          <a:rPr lang="it-IT" sz="2000" b="0" i="0" smtClean="0">
                                            <a:latin typeface="Cambria Math" panose="02040503050406030204" pitchFamily="18" charset="0"/>
                                          </a:rPr>
                                          <m:t>acc</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3,1</m:t>
                                        </m:r>
                                      </m:sub>
                                    </m:sSub>
                                  </m:e>
                                </m:mr>
                                <m:m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mag</m:t>
                                        </m:r>
                                      </m:sub>
                                    </m:sSub>
                                    <m:r>
                                      <m:rPr>
                                        <m:brk m:alnAt="7"/>
                                      </m:rP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mr>
                                <m:mr>
                                  <m:e>
                                    <m:eqArr>
                                      <m:eqArrPr>
                                        <m:ctrlPr>
                                          <a:rPr lang="it-IT" sz="2000" i="1">
                                            <a:latin typeface="Cambria Math" panose="02040503050406030204" pitchFamily="18" charset="0"/>
                                          </a:rPr>
                                        </m:ctrlPr>
                                      </m:eqArrPr>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GPS</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pos</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a:latin typeface="Cambria Math" panose="02040503050406030204" pitchFamily="18" charset="0"/>
                                              </a:rPr>
                                              <m:t>GPS</m:t>
                                            </m:r>
                                            <m:r>
                                              <a:rPr lang="it-IT" sz="2000">
                                                <a:latin typeface="Cambria Math" panose="02040503050406030204" pitchFamily="18" charset="0"/>
                                              </a:rPr>
                                              <m:t>,   </m:t>
                                            </m:r>
                                            <m:r>
                                              <m:rPr>
                                                <m:sty m:val="p"/>
                                              </m:rPr>
                                              <a:rPr lang="it-IT" sz="2000" b="0" i="0" smtClean="0">
                                                <a:latin typeface="Cambria Math" panose="02040503050406030204" pitchFamily="18" charset="0"/>
                                              </a:rPr>
                                              <m:t>vel</m:t>
                                            </m:r>
                                          </m:sub>
                                        </m:sSub>
                                        <m:r>
                                          <m:rPr>
                                            <m:brk m:alnAt="7"/>
                                          </m:rP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UWB</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vis</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pos</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a:latin typeface="Cambria Math" panose="02040503050406030204" pitchFamily="18" charset="0"/>
                                              </a:rPr>
                                              <m:t>vis</m:t>
                                            </m:r>
                                            <m:r>
                                              <a:rPr lang="it-IT" sz="2000">
                                                <a:latin typeface="Cambria Math" panose="02040503050406030204" pitchFamily="18" charset="0"/>
                                              </a:rPr>
                                              <m:t>,   </m:t>
                                            </m:r>
                                            <m:r>
                                              <m:rPr>
                                                <m:sty m:val="p"/>
                                              </m:rPr>
                                              <a:rPr lang="it-IT" sz="2000" b="0" i="0" smtClean="0">
                                                <a:latin typeface="Cambria Math" panose="02040503050406030204" pitchFamily="18" charset="0"/>
                                              </a:rPr>
                                              <m:t>orient</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𝐼</m:t>
                                            </m:r>
                                          </m:e>
                                          <m:sub>
                                            <m:r>
                                              <a:rPr lang="it-IT" sz="2000" i="1">
                                                <a:latin typeface="Cambria Math" panose="02040503050406030204" pitchFamily="18" charset="0"/>
                                              </a:rPr>
                                              <m:t>3,1</m:t>
                                            </m:r>
                                          </m:sub>
                                        </m:sSub>
                                      </m:e>
                                      <m:e>
                                        <m:sSub>
                                          <m:sSubPr>
                                            <m:ctrlPr>
                                              <a:rPr lang="it-IT" sz="2000" i="1">
                                                <a:latin typeface="Cambria Math" panose="02040503050406030204" pitchFamily="18" charset="0"/>
                                              </a:rPr>
                                            </m:ctrlPr>
                                          </m:sSubPr>
                                          <m:e>
                                            <m:r>
                                              <m:rPr>
                                                <m:brk m:alnAt="7"/>
                                              </m:rPr>
                                              <a:rPr lang="it-IT" sz="2000" i="1">
                                                <a:latin typeface="Cambria Math" panose="02040503050406030204" pitchFamily="18" charset="0"/>
                                              </a:rPr>
                                              <m:t>𝑛</m:t>
                                            </m:r>
                                          </m:e>
                                          <m:sub>
                                            <m:r>
                                              <m:rPr>
                                                <m:sty m:val="p"/>
                                              </m:rPr>
                                              <a:rPr lang="it-IT" sz="2000" b="0" i="0" smtClean="0">
                                                <a:latin typeface="Cambria Math" panose="02040503050406030204" pitchFamily="18" charset="0"/>
                                              </a:rPr>
                                              <m:t>bar</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𝑛</m:t>
                                            </m:r>
                                          </m:e>
                                          <m:sub>
                                            <m:r>
                                              <a:rPr lang="it-IT" sz="2000" b="0" i="1" smtClean="0">
                                                <a:latin typeface="Cambria Math" panose="02040503050406030204" pitchFamily="18" charset="0"/>
                                              </a:rPr>
                                              <m:t>𝑎𝑙𝑡</m:t>
                                            </m:r>
                                          </m:sub>
                                        </m:sSub>
                                      </m:e>
                                    </m:eqArr>
                                  </m:e>
                                </m:mr>
                              </m:m>
                            </m:e>
                          </m:d>
                        </m:e>
                      </m:d>
                    </m:oMath>
                  </m:oMathPara>
                </a14:m>
                <a:endParaRPr lang="it-IT" sz="2000" dirty="0"/>
              </a:p>
            </p:txBody>
          </p:sp>
        </mc:Choice>
        <mc:Fallback xmlns="">
          <p:sp>
            <p:nvSpPr>
              <p:cNvPr id="5" name="Segnaposto contenuto 2">
                <a:extLst>
                  <a:ext uri="{FF2B5EF4-FFF2-40B4-BE49-F238E27FC236}">
                    <a16:creationId xmlns:a16="http://schemas.microsoft.com/office/drawing/2014/main" id="{84CBBE4F-D18F-4297-B0D4-9AA806FBCDCA}"/>
                  </a:ext>
                </a:extLst>
              </p:cNvPr>
              <p:cNvSpPr txBox="1">
                <a:spLocks noRot="1" noChangeAspect="1" noMove="1" noResize="1" noEditPoints="1" noAdjustHandles="1" noChangeArrowheads="1" noChangeShapeType="1" noTextEdit="1"/>
              </p:cNvSpPr>
              <p:nvPr/>
            </p:nvSpPr>
            <p:spPr>
              <a:xfrm>
                <a:off x="838199" y="1597543"/>
                <a:ext cx="10515599" cy="4351338"/>
              </a:xfrm>
              <a:prstGeom prst="rect">
                <a:avLst/>
              </a:prstGeom>
              <a:blipFill>
                <a:blip r:embed="rId2"/>
                <a:stretch>
                  <a:fillRect/>
                </a:stretch>
              </a:blipFill>
            </p:spPr>
            <p:txBody>
              <a:bodyPr/>
              <a:lstStyle/>
              <a:p>
                <a:r>
                  <a:rPr lang="en-GB">
                    <a:noFill/>
                  </a:rPr>
                  <a:t> </a:t>
                </a:r>
              </a:p>
            </p:txBody>
          </p:sp>
        </mc:Fallback>
      </mc:AlternateContent>
      <p:sp>
        <p:nvSpPr>
          <p:cNvPr id="10" name="Segnaposto contenuto 2">
            <a:extLst>
              <a:ext uri="{FF2B5EF4-FFF2-40B4-BE49-F238E27FC236}">
                <a16:creationId xmlns:a16="http://schemas.microsoft.com/office/drawing/2014/main" id="{4385D2BA-90B5-4169-89D0-7D676E34912D}"/>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The </a:t>
            </a:r>
            <a:r>
              <a:rPr lang="it-IT" sz="2000" dirty="0" err="1"/>
              <a:t>measurement</a:t>
            </a:r>
            <a:r>
              <a:rPr lang="it-IT" sz="2000" dirty="0"/>
              <a:t> </a:t>
            </a:r>
            <a:r>
              <a:rPr lang="it-IT" sz="2000" dirty="0" err="1"/>
              <a:t>covariance</a:t>
            </a:r>
            <a:r>
              <a:rPr lang="it-IT" sz="2000" dirty="0"/>
              <a:t> </a:t>
            </a:r>
            <a:r>
              <a:rPr lang="it-IT" sz="2000" dirty="0" err="1"/>
              <a:t>matrix</a:t>
            </a:r>
            <a:r>
              <a:rPr lang="it-IT" sz="2000" dirty="0"/>
              <a:t> </a:t>
            </a:r>
            <a:r>
              <a:rPr lang="it-IT" sz="2000" dirty="0" err="1"/>
              <a:t>used</a:t>
            </a:r>
            <a:r>
              <a:rPr lang="it-IT" sz="2000" dirty="0"/>
              <a:t> in the </a:t>
            </a:r>
            <a:r>
              <a:rPr lang="it-IT" sz="2000" dirty="0" err="1"/>
              <a:t>Kalman</a:t>
            </a:r>
            <a:r>
              <a:rPr lang="it-IT" sz="2000" dirty="0"/>
              <a:t> filter </a:t>
            </a:r>
            <a:r>
              <a:rPr lang="it-IT" sz="2000" dirty="0" err="1"/>
              <a:t>is</a:t>
            </a:r>
            <a:r>
              <a:rPr lang="it-IT" sz="2000" dirty="0"/>
              <a:t> </a:t>
            </a:r>
            <a:r>
              <a:rPr lang="it-IT" sz="2000" dirty="0" err="1"/>
              <a:t>diagonal</a:t>
            </a:r>
            <a:r>
              <a:rPr lang="it-IT" sz="2000" dirty="0"/>
              <a:t>.</a:t>
            </a:r>
          </a:p>
          <a:p>
            <a:pPr marL="0" indent="0">
              <a:lnSpc>
                <a:spcPct val="150000"/>
              </a:lnSpc>
              <a:buNone/>
            </a:pPr>
            <a:r>
              <a:rPr lang="it-IT" sz="2000" dirty="0" err="1"/>
              <a:t>This</a:t>
            </a:r>
            <a:r>
              <a:rPr lang="it-IT" sz="2000" dirty="0"/>
              <a:t> </a:t>
            </a:r>
            <a:r>
              <a:rPr lang="it-IT" sz="2000" dirty="0" err="1"/>
              <a:t>choice</a:t>
            </a:r>
            <a:r>
              <a:rPr lang="it-IT" sz="2000" dirty="0"/>
              <a:t> </a:t>
            </a:r>
            <a:r>
              <a:rPr lang="it-IT" sz="2000" dirty="0" err="1"/>
              <a:t>reflects</a:t>
            </a:r>
            <a:r>
              <a:rPr lang="it-IT" sz="2000" dirty="0"/>
              <a:t> the </a:t>
            </a:r>
            <a:r>
              <a:rPr lang="it-IT" sz="2000" dirty="0" err="1"/>
              <a:t>fact</a:t>
            </a:r>
            <a:r>
              <a:rPr lang="it-IT" sz="2000" dirty="0"/>
              <a:t> </a:t>
            </a:r>
            <a:r>
              <a:rPr lang="it-IT" sz="2000" dirty="0" err="1"/>
              <a:t>that</a:t>
            </a:r>
            <a:r>
              <a:rPr lang="it-IT" sz="2000" dirty="0"/>
              <a:t> the </a:t>
            </a:r>
            <a:r>
              <a:rPr lang="it-IT" sz="2000" dirty="0" err="1"/>
              <a:t>measurements</a:t>
            </a:r>
            <a:r>
              <a:rPr lang="it-IT" sz="2000" dirty="0"/>
              <a:t> are </a:t>
            </a:r>
            <a:r>
              <a:rPr lang="it-IT" sz="2000" dirty="0" err="1"/>
              <a:t>assumed</a:t>
            </a:r>
            <a:r>
              <a:rPr lang="it-IT" sz="2000" dirty="0"/>
              <a:t> to be </a:t>
            </a:r>
            <a:r>
              <a:rPr lang="it-IT" sz="2000" i="1" dirty="0" err="1"/>
              <a:t>uncorrelated</a:t>
            </a:r>
            <a:r>
              <a:rPr lang="it-IT" sz="2000" dirty="0"/>
              <a:t>.</a:t>
            </a:r>
          </a:p>
        </p:txBody>
      </p:sp>
    </p:spTree>
    <p:extLst>
      <p:ext uri="{BB962C8B-B14F-4D97-AF65-F5344CB8AC3E}">
        <p14:creationId xmlns:p14="http://schemas.microsoft.com/office/powerpoint/2010/main" val="4271148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ramonto, volando, sole, scuro&#10;&#10;Descrizione generata automaticamente">
            <a:extLst>
              <a:ext uri="{FF2B5EF4-FFF2-40B4-BE49-F238E27FC236}">
                <a16:creationId xmlns:a16="http://schemas.microsoft.com/office/drawing/2014/main" id="{9D8B99D9-09A6-4844-940B-CCD515B1E589}"/>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radius="50"/>
                    </a14:imgEffect>
                  </a14:imgLayer>
                </a14:imgProps>
              </a:ext>
              <a:ext uri="{28A0092B-C50C-407E-A947-70E740481C1C}">
                <a14:useLocalDpi xmlns:a14="http://schemas.microsoft.com/office/drawing/2010/main" val="0"/>
              </a:ext>
            </a:extLst>
          </a:blip>
          <a:stretch>
            <a:fillRect/>
          </a:stretch>
        </p:blipFill>
        <p:spPr>
          <a:xfrm>
            <a:off x="0" y="490"/>
            <a:ext cx="12192000" cy="6857019"/>
          </a:xfrm>
          <a:prstGeom prst="rect">
            <a:avLst/>
          </a:prstGeom>
          <a:effectLst/>
        </p:spPr>
      </p:pic>
      <p:grpSp>
        <p:nvGrpSpPr>
          <p:cNvPr id="6" name="Gruppo 5">
            <a:extLst>
              <a:ext uri="{FF2B5EF4-FFF2-40B4-BE49-F238E27FC236}">
                <a16:creationId xmlns:a16="http://schemas.microsoft.com/office/drawing/2014/main" id="{36EBC19A-6CAF-4B1C-BD7A-49E1AEF25DD0}"/>
              </a:ext>
            </a:extLst>
          </p:cNvPr>
          <p:cNvGrpSpPr/>
          <p:nvPr/>
        </p:nvGrpSpPr>
        <p:grpSpPr>
          <a:xfrm>
            <a:off x="2450199" y="3038996"/>
            <a:ext cx="7291330" cy="780008"/>
            <a:chOff x="4065737" y="3033713"/>
            <a:chExt cx="4046819" cy="780008"/>
          </a:xfrm>
        </p:grpSpPr>
        <p:sp>
          <p:nvSpPr>
            <p:cNvPr id="10" name="CasellaDiTesto 9">
              <a:extLst>
                <a:ext uri="{FF2B5EF4-FFF2-40B4-BE49-F238E27FC236}">
                  <a16:creationId xmlns:a16="http://schemas.microsoft.com/office/drawing/2014/main" id="{F14AE647-8EA7-4557-A734-F8601E1FF9B1}"/>
                </a:ext>
              </a:extLst>
            </p:cNvPr>
            <p:cNvSpPr txBox="1"/>
            <p:nvPr/>
          </p:nvSpPr>
          <p:spPr>
            <a:xfrm>
              <a:off x="4065737" y="3044280"/>
              <a:ext cx="4046819" cy="769441"/>
            </a:xfrm>
            <a:prstGeom prst="rect">
              <a:avLst/>
            </a:prstGeom>
            <a:noFill/>
          </p:spPr>
          <p:txBody>
            <a:bodyPr wrap="none" rtlCol="0">
              <a:spAutoFit/>
            </a:bodyPr>
            <a:lstStyle/>
            <a:p>
              <a:pPr algn="ctr"/>
              <a:r>
                <a:rPr lang="it-IT" sz="4400" dirty="0" err="1">
                  <a:solidFill>
                    <a:schemeClr val="bg1"/>
                  </a:solidFill>
                  <a:latin typeface="Garamond" panose="02020404030301010803" pitchFamily="18" charset="0"/>
                </a:rPr>
                <a:t>Measurement</a:t>
              </a:r>
              <a:r>
                <a:rPr lang="it-IT" sz="4400" dirty="0">
                  <a:solidFill>
                    <a:schemeClr val="bg1"/>
                  </a:solidFill>
                  <a:latin typeface="Garamond" panose="02020404030301010803" pitchFamily="18" charset="0"/>
                </a:rPr>
                <a:t> Models</a:t>
              </a:r>
            </a:p>
          </p:txBody>
        </p:sp>
        <p:cxnSp>
          <p:nvCxnSpPr>
            <p:cNvPr id="11" name="Connettore diritto 10">
              <a:extLst>
                <a:ext uri="{FF2B5EF4-FFF2-40B4-BE49-F238E27FC236}">
                  <a16:creationId xmlns:a16="http://schemas.microsoft.com/office/drawing/2014/main" id="{81BEA530-F07A-40AF-BCC1-AD076DE686D2}"/>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1ECB7041-29B4-4CC3-832E-8A29B1054C56}"/>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83E44F27-24F0-433F-A968-2CFD988FDDDC}"/>
              </a:ext>
            </a:extLst>
          </p:cNvPr>
          <p:cNvSpPr>
            <a:spLocks noGrp="1"/>
          </p:cNvSpPr>
          <p:nvPr>
            <p:ph type="sldNum" sz="quarter" idx="12"/>
          </p:nvPr>
        </p:nvSpPr>
        <p:spPr/>
        <p:txBody>
          <a:bodyPr/>
          <a:lstStyle/>
          <a:p>
            <a:fld id="{DABCF107-DE6B-47E1-9D5C-4C7601200B0D}" type="slidenum">
              <a:rPr lang="it-IT" smtClean="0"/>
              <a:t>43</a:t>
            </a:fld>
            <a:endParaRPr lang="it-IT"/>
          </a:p>
        </p:txBody>
      </p:sp>
    </p:spTree>
    <p:extLst>
      <p:ext uri="{BB962C8B-B14F-4D97-AF65-F5344CB8AC3E}">
        <p14:creationId xmlns:p14="http://schemas.microsoft.com/office/powerpoint/2010/main" val="3226394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p:sp>
        <p:nvSpPr>
          <p:cNvPr id="13" name="Segnaposto contenuto 2">
            <a:extLst>
              <a:ext uri="{FF2B5EF4-FFF2-40B4-BE49-F238E27FC236}">
                <a16:creationId xmlns:a16="http://schemas.microsoft.com/office/drawing/2014/main" id="{155E1D8F-7261-4399-ADD2-339A01504528}"/>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Due to the </a:t>
            </a:r>
            <a:r>
              <a:rPr lang="it-IT" sz="2000" dirty="0" err="1"/>
              <a:t>equations</a:t>
            </a:r>
            <a:r>
              <a:rPr lang="it-IT" sz="2000" dirty="0"/>
              <a:t> </a:t>
            </a:r>
            <a:r>
              <a:rPr lang="it-IT" sz="2000" dirty="0" err="1"/>
              <a:t>considered</a:t>
            </a:r>
            <a:r>
              <a:rPr lang="it-IT" sz="2000" dirty="0"/>
              <a:t>, </a:t>
            </a:r>
            <a:r>
              <a:rPr lang="it-IT" sz="2000" dirty="0" err="1"/>
              <a:t>it</a:t>
            </a:r>
            <a:r>
              <a:rPr lang="it-IT" sz="2000" dirty="0"/>
              <a:t> can be </a:t>
            </a:r>
            <a:r>
              <a:rPr lang="it-IT" sz="2000" dirty="0" err="1"/>
              <a:t>demonstrated</a:t>
            </a:r>
            <a:r>
              <a:rPr lang="it-IT" sz="2000" dirty="0"/>
              <a:t> </a:t>
            </a:r>
            <a:r>
              <a:rPr lang="it-IT" sz="2000" dirty="0" err="1"/>
              <a:t>that</a:t>
            </a:r>
            <a:r>
              <a:rPr lang="it-IT" sz="2000" dirty="0"/>
              <a:t> some </a:t>
            </a:r>
            <a:r>
              <a:rPr lang="it-IT" sz="2000" dirty="0" err="1"/>
              <a:t>measurements</a:t>
            </a:r>
            <a:r>
              <a:rPr lang="it-IT" sz="2000" dirty="0"/>
              <a:t> do not </a:t>
            </a:r>
            <a:r>
              <a:rPr lang="it-IT" sz="2000" dirty="0" err="1"/>
              <a:t>affect</a:t>
            </a:r>
            <a:r>
              <a:rPr lang="it-IT" sz="2000" dirty="0"/>
              <a:t> some </a:t>
            </a:r>
            <a:r>
              <a:rPr lang="it-IT" sz="2000" dirty="0" err="1"/>
              <a:t>states</a:t>
            </a:r>
            <a:r>
              <a:rPr lang="it-IT" sz="2000" dirty="0"/>
              <a:t> (i.e.: the </a:t>
            </a:r>
            <a:r>
              <a:rPr lang="it-IT" sz="2000" dirty="0" err="1"/>
              <a:t>magnetometer</a:t>
            </a:r>
            <a:r>
              <a:rPr lang="it-IT" sz="2000" dirty="0"/>
              <a:t> </a:t>
            </a:r>
            <a:r>
              <a:rPr lang="it-IT" sz="2000" dirty="0" err="1"/>
              <a:t>measurements</a:t>
            </a:r>
            <a:r>
              <a:rPr lang="it-IT" sz="2000" dirty="0"/>
              <a:t> do not </a:t>
            </a:r>
            <a:r>
              <a:rPr lang="it-IT" sz="2000" dirty="0" err="1"/>
              <a:t>influence</a:t>
            </a:r>
            <a:r>
              <a:rPr lang="it-IT" sz="2000" dirty="0"/>
              <a:t> the ground-</a:t>
            </a:r>
            <a:r>
              <a:rPr lang="it-IT" sz="2000" dirty="0" err="1"/>
              <a:t>height</a:t>
            </a:r>
            <a:r>
              <a:rPr lang="it-IT" sz="2000" dirty="0"/>
              <a:t> state, </a:t>
            </a:r>
            <a:r>
              <a:rPr lang="it-IT" sz="2000" dirty="0" err="1"/>
              <a:t>nor</a:t>
            </a:r>
            <a:r>
              <a:rPr lang="it-IT" sz="2000" dirty="0"/>
              <a:t> </a:t>
            </a:r>
            <a:r>
              <a:rPr lang="it-IT" sz="2000" dirty="0" err="1"/>
              <a:t>should</a:t>
            </a:r>
            <a:r>
              <a:rPr lang="it-IT" sz="2000" dirty="0"/>
              <a:t> </a:t>
            </a:r>
            <a:r>
              <a:rPr lang="it-IT" sz="2000" dirty="0" err="1"/>
              <a:t>they</a:t>
            </a:r>
            <a:r>
              <a:rPr lang="it-IT" sz="2000" dirty="0"/>
              <a:t> </a:t>
            </a:r>
            <a:r>
              <a:rPr lang="it-IT" sz="2000" dirty="0" err="1"/>
              <a:t>influence</a:t>
            </a:r>
            <a:r>
              <a:rPr lang="it-IT" sz="2000" dirty="0"/>
              <a:t> </a:t>
            </a:r>
            <a:r>
              <a:rPr lang="it-IT" sz="2000" dirty="0" err="1"/>
              <a:t>it</a:t>
            </a:r>
            <a:r>
              <a:rPr lang="it-IT" sz="2000" dirty="0"/>
              <a:t>).</a:t>
            </a:r>
          </a:p>
          <a:p>
            <a:pPr marL="0" indent="0">
              <a:lnSpc>
                <a:spcPct val="150000"/>
              </a:lnSpc>
              <a:buNone/>
            </a:pPr>
            <a:r>
              <a:rPr lang="it-IT" sz="2000" dirty="0" err="1"/>
              <a:t>Therefore</a:t>
            </a:r>
            <a:r>
              <a:rPr lang="it-IT" sz="2000" dirty="0"/>
              <a:t>, </a:t>
            </a:r>
            <a:r>
              <a:rPr lang="it-IT" sz="2000" dirty="0" err="1"/>
              <a:t>only</a:t>
            </a:r>
            <a:r>
              <a:rPr lang="it-IT" sz="2000" dirty="0"/>
              <a:t> a subset of the state and of the state </a:t>
            </a:r>
            <a:r>
              <a:rPr lang="it-IT" sz="2000" dirty="0" err="1"/>
              <a:t>covariance</a:t>
            </a:r>
            <a:r>
              <a:rPr lang="it-IT" sz="2000" dirty="0"/>
              <a:t> </a:t>
            </a:r>
            <a:r>
              <a:rPr lang="it-IT" sz="2000" dirty="0" err="1"/>
              <a:t>matrix</a:t>
            </a:r>
            <a:r>
              <a:rPr lang="it-IT" sz="2000" dirty="0"/>
              <a:t> </a:t>
            </a:r>
            <a:r>
              <a:rPr lang="it-IT" sz="2000" dirty="0" err="1"/>
              <a:t>is</a:t>
            </a:r>
            <a:r>
              <a:rPr lang="it-IT" sz="2000" dirty="0"/>
              <a:t> </a:t>
            </a:r>
            <a:r>
              <a:rPr lang="it-IT" sz="2000" dirty="0" err="1"/>
              <a:t>considered</a:t>
            </a:r>
            <a:r>
              <a:rPr lang="it-IT" sz="2000" dirty="0"/>
              <a:t> for </a:t>
            </a:r>
            <a:r>
              <a:rPr lang="it-IT" sz="2000" dirty="0" err="1"/>
              <a:t>each</a:t>
            </a:r>
            <a:r>
              <a:rPr lang="it-IT" sz="2000" dirty="0"/>
              <a:t> </a:t>
            </a:r>
            <a:r>
              <a:rPr lang="it-IT" sz="2000" dirty="0" err="1"/>
              <a:t>sensor</a:t>
            </a:r>
            <a:r>
              <a:rPr lang="it-IT" sz="2000" dirty="0"/>
              <a:t> </a:t>
            </a:r>
            <a:r>
              <a:rPr lang="it-IT" sz="2000" dirty="0" err="1"/>
              <a:t>used</a:t>
            </a:r>
            <a:r>
              <a:rPr lang="it-IT" sz="2000" dirty="0"/>
              <a:t>. </a:t>
            </a:r>
            <a:r>
              <a:rPr lang="it-IT" sz="2000" dirty="0" err="1"/>
              <a:t>This</a:t>
            </a:r>
            <a:r>
              <a:rPr lang="it-IT" sz="2000" dirty="0"/>
              <a:t> makes the filter </a:t>
            </a:r>
            <a:r>
              <a:rPr lang="it-IT" sz="2000" dirty="0" err="1"/>
              <a:t>less</a:t>
            </a:r>
            <a:r>
              <a:rPr lang="it-IT" sz="2000" dirty="0"/>
              <a:t> </a:t>
            </a:r>
            <a:r>
              <a:rPr lang="it-IT" sz="2000" dirty="0" err="1"/>
              <a:t>computationally</a:t>
            </a:r>
            <a:r>
              <a:rPr lang="it-IT" sz="2000" dirty="0"/>
              <a:t> </a:t>
            </a:r>
            <a:r>
              <a:rPr lang="it-IT" sz="2000" dirty="0" err="1"/>
              <a:t>expensive</a:t>
            </a:r>
            <a:r>
              <a:rPr lang="it-IT" sz="2000" dirty="0"/>
              <a:t>, </a:t>
            </a:r>
            <a:r>
              <a:rPr lang="it-IT" sz="2000" dirty="0" err="1"/>
              <a:t>without</a:t>
            </a:r>
            <a:r>
              <a:rPr lang="it-IT" sz="2000" dirty="0"/>
              <a:t> </a:t>
            </a:r>
            <a:r>
              <a:rPr lang="it-IT" sz="2000" dirty="0" err="1"/>
              <a:t>any</a:t>
            </a:r>
            <a:r>
              <a:rPr lang="it-IT" sz="2000" dirty="0"/>
              <a:t> </a:t>
            </a:r>
            <a:r>
              <a:rPr lang="it-IT" sz="2000" dirty="0" err="1"/>
              <a:t>loss</a:t>
            </a:r>
            <a:r>
              <a:rPr lang="it-IT" sz="2000" dirty="0"/>
              <a:t> in tracking performance.</a:t>
            </a:r>
          </a:p>
        </p:txBody>
      </p:sp>
    </p:spTree>
    <p:extLst>
      <p:ext uri="{BB962C8B-B14F-4D97-AF65-F5344CB8AC3E}">
        <p14:creationId xmlns:p14="http://schemas.microsoft.com/office/powerpoint/2010/main" val="2345301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13" name="Segnaposto contenuto 2">
                <a:extLst>
                  <a:ext uri="{FF2B5EF4-FFF2-40B4-BE49-F238E27FC236}">
                    <a16:creationId xmlns:a16="http://schemas.microsoft.com/office/drawing/2014/main" id="{155E1D8F-7261-4399-ADD2-339A01504528}"/>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In general, the </a:t>
                </a:r>
                <a:r>
                  <a:rPr lang="it-IT" sz="2000" dirty="0" err="1"/>
                  <a:t>Jacobian</a:t>
                </a:r>
                <a:r>
                  <a:rPr lang="it-IT" sz="2000" dirty="0"/>
                  <a:t> of the </a:t>
                </a:r>
                <a:r>
                  <a:rPr lang="it-IT" sz="2000" dirty="0" err="1"/>
                  <a:t>measurement</a:t>
                </a:r>
                <a:r>
                  <a:rPr lang="it-IT" sz="2000" dirty="0"/>
                  <a:t> </a:t>
                </a:r>
                <a:r>
                  <a:rPr lang="it-IT" sz="2000" dirty="0" err="1"/>
                  <a:t>is</a:t>
                </a:r>
                <a:r>
                  <a:rPr lang="it-IT" sz="2000" dirty="0"/>
                  <a:t> </a:t>
                </a:r>
                <a:r>
                  <a:rPr lang="it-IT" sz="2000" dirty="0" err="1"/>
                  <a:t>calculated</a:t>
                </a:r>
                <a:r>
                  <a:rPr lang="it-IT" sz="2000" dirty="0"/>
                  <a:t> </a:t>
                </a:r>
                <a:r>
                  <a:rPr lang="it-IT" sz="2000" dirty="0" err="1"/>
                  <a:t>as</a:t>
                </a:r>
                <a:r>
                  <a:rPr lang="it-IT" sz="2000" dirty="0"/>
                  <a:t> follows: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𝑯</m:t>
                          </m:r>
                        </m:e>
                        <m:sub>
                          <m:r>
                            <a:rPr lang="it-IT" sz="2000" b="0" i="1" smtClean="0">
                              <a:latin typeface="Cambria Math" panose="02040503050406030204" pitchFamily="18" charset="0"/>
                            </a:rPr>
                            <m:t>𝑘</m:t>
                          </m:r>
                        </m:sub>
                      </m:sSub>
                      <m:r>
                        <a:rPr lang="it-IT" sz="2000" b="0" i="1" smtClean="0">
                          <a:latin typeface="Cambria Math" panose="02040503050406030204" pitchFamily="18" charset="0"/>
                        </a:rPr>
                        <m:t>=</m:t>
                      </m:r>
                      <m:sSub>
                        <m:sSubPr>
                          <m:ctrlPr>
                            <a:rPr lang="it-IT" sz="2000" i="1">
                              <a:latin typeface="Cambria Math" panose="02040503050406030204" pitchFamily="18" charset="0"/>
                            </a:rPr>
                          </m:ctrlPr>
                        </m:sSubPr>
                        <m:e>
                          <m:d>
                            <m:dPr>
                              <m:begChr m:val=""/>
                              <m:endChr m:val="|"/>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𝒛</m:t>
                                      </m:r>
                                    </m:e>
                                    <m:sub>
                                      <m:r>
                                        <a:rPr lang="it-IT" sz="2000" b="0" i="1" smtClean="0">
                                          <a:latin typeface="Cambria Math" panose="02040503050406030204" pitchFamily="18" charset="0"/>
                                        </a:rPr>
                                        <m:t>𝑘</m:t>
                                      </m:r>
                                    </m:sub>
                                  </m:sSub>
                                </m:num>
                                <m:den>
                                  <m:r>
                                    <a:rPr lang="it-IT" sz="2000" i="1">
                                      <a:latin typeface="Cambria Math" panose="02040503050406030204" pitchFamily="18" charset="0"/>
                                    </a:rPr>
                                    <m:t>𝜕</m:t>
                                  </m:r>
                                  <m:sSub>
                                    <m:sSubPr>
                                      <m:ctrlPr>
                                        <a:rPr lang="it-IT" sz="2000" b="1" i="1">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rPr>
                                        <m:t>𝜀</m:t>
                                      </m:r>
                                    </m:sub>
                                  </m:sSub>
                                </m:den>
                              </m:f>
                            </m:e>
                          </m:d>
                        </m:e>
                        <m:sub>
                          <m:r>
                            <a:rPr lang="it-IT" sz="2000" b="1" i="1">
                              <a:latin typeface="Cambria Math" panose="02040503050406030204" pitchFamily="18" charset="0"/>
                            </a:rPr>
                            <m:t>𝒙</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d>
                            <m:dPr>
                              <m:begChr m:val=""/>
                              <m:endChr m:val="|"/>
                              <m:ctrlPr>
                                <a:rPr lang="it-IT" sz="2000" b="0" i="1" smtClean="0">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a:latin typeface="Cambria Math" panose="02040503050406030204" pitchFamily="18" charset="0"/>
                                        </a:rPr>
                                        <m:t>𝒉</m:t>
                                      </m:r>
                                    </m:e>
                                    <m:sub>
                                      <m:r>
                                        <a:rPr lang="it-IT" sz="2000" b="0" i="1" smtClean="0">
                                          <a:latin typeface="Cambria Math" panose="02040503050406030204" pitchFamily="18" charset="0"/>
                                        </a:rPr>
                                        <m:t>𝜀</m:t>
                                      </m:r>
                                    </m:sub>
                                  </m:sSub>
                                </m:num>
                                <m:den>
                                  <m:r>
                                    <a:rPr lang="it-IT" sz="2000" i="1">
                                      <a:latin typeface="Cambria Math" panose="02040503050406030204" pitchFamily="18" charset="0"/>
                                    </a:rPr>
                                    <m:t>𝜕</m:t>
                                  </m:r>
                                  <m:sSub>
                                    <m:sSubPr>
                                      <m:ctrlPr>
                                        <a:rPr lang="it-IT" sz="2000" b="1" i="1" smtClean="0">
                                          <a:latin typeface="Cambria Math" panose="02040503050406030204" pitchFamily="18" charset="0"/>
                                        </a:rPr>
                                      </m:ctrlPr>
                                    </m:sSubPr>
                                    <m:e>
                                      <m:r>
                                        <a:rPr lang="it-IT" sz="2000" b="1" i="1">
                                          <a:latin typeface="Cambria Math" panose="02040503050406030204" pitchFamily="18" charset="0"/>
                                        </a:rPr>
                                        <m:t>𝒙</m:t>
                                      </m:r>
                                    </m:e>
                                    <m:sub>
                                      <m:r>
                                        <a:rPr lang="it-IT" sz="2000" b="0" i="1" smtClean="0">
                                          <a:latin typeface="Cambria Math" panose="02040503050406030204" pitchFamily="18" charset="0"/>
                                        </a:rPr>
                                        <m:t>𝜀</m:t>
                                      </m:r>
                                    </m:sub>
                                  </m:sSub>
                                </m:den>
                              </m:f>
                            </m:e>
                          </m:d>
                        </m:e>
                        <m:sub>
                          <m:r>
                            <a:rPr lang="it-IT" sz="2000" b="1" i="1" smtClean="0">
                              <a:latin typeface="Cambria Math" panose="02040503050406030204" pitchFamily="18" charset="0"/>
                            </a:rPr>
                            <m:t>𝒙</m:t>
                          </m:r>
                        </m:sub>
                      </m:sSub>
                      <m:r>
                        <a:rPr lang="it-IT" sz="2000" b="1" i="1" smtClean="0">
                          <a:latin typeface="Cambria Math" panose="02040503050406030204" pitchFamily="18" charset="0"/>
                        </a:rPr>
                        <m:t>=</m:t>
                      </m:r>
                      <m:sSub>
                        <m:sSubPr>
                          <m:ctrlPr>
                            <a:rPr lang="it-IT" sz="2000" i="1">
                              <a:latin typeface="Cambria Math" panose="02040503050406030204" pitchFamily="18" charset="0"/>
                            </a:rPr>
                          </m:ctrlPr>
                        </m:sSubPr>
                        <m:e>
                          <m:d>
                            <m:dPr>
                              <m:begChr m:val=""/>
                              <m:endChr m:val="|"/>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b="1" i="1">
                                          <a:latin typeface="Cambria Math" panose="02040503050406030204" pitchFamily="18" charset="0"/>
                                        </a:rPr>
                                        <m:t>𝒉</m:t>
                                      </m:r>
                                    </m:e>
                                    <m:sub>
                                      <m:r>
                                        <a:rPr lang="it-IT" sz="2000" i="1">
                                          <a:latin typeface="Cambria Math" panose="02040503050406030204" pitchFamily="18" charset="0"/>
                                        </a:rPr>
                                        <m:t>𝜀</m:t>
                                      </m:r>
                                    </m:sub>
                                  </m:sSub>
                                </m:num>
                                <m:den>
                                  <m:r>
                                    <a:rPr lang="it-IT" sz="2000" i="1">
                                      <a:latin typeface="Cambria Math" panose="02040503050406030204" pitchFamily="18" charset="0"/>
                                    </a:rPr>
                                    <m:t>𝜕</m:t>
                                  </m:r>
                                  <m:r>
                                    <a:rPr lang="it-IT" sz="2000" b="1" i="1">
                                      <a:latin typeface="Cambria Math" panose="02040503050406030204" pitchFamily="18" charset="0"/>
                                    </a:rPr>
                                    <m:t>𝒙</m:t>
                                  </m:r>
                                </m:den>
                              </m:f>
                            </m:e>
                          </m:d>
                        </m:e>
                        <m:sub>
                          <m:r>
                            <a:rPr lang="it-IT" sz="2000" b="1" i="1">
                              <a:latin typeface="Cambria Math" panose="02040503050406030204" pitchFamily="18" charset="0"/>
                            </a:rPr>
                            <m:t>𝒙</m:t>
                          </m:r>
                        </m:sub>
                      </m:sSub>
                      <m:sSub>
                        <m:sSubPr>
                          <m:ctrlPr>
                            <a:rPr lang="it-IT" sz="2000" i="1">
                              <a:latin typeface="Cambria Math" panose="02040503050406030204" pitchFamily="18" charset="0"/>
                            </a:rPr>
                          </m:ctrlPr>
                        </m:sSubPr>
                        <m:e>
                          <m:d>
                            <m:dPr>
                              <m:begChr m:val=""/>
                              <m:endChr m:val="|"/>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r>
                                    <a:rPr lang="it-IT" sz="2000" b="1" i="1" smtClean="0">
                                      <a:latin typeface="Cambria Math" panose="02040503050406030204" pitchFamily="18" charset="0"/>
                                    </a:rPr>
                                    <m:t>𝒙</m:t>
                                  </m:r>
                                </m:num>
                                <m:den>
                                  <m:r>
                                    <a:rPr lang="it-IT" sz="2000" i="1">
                                      <a:latin typeface="Cambria Math" panose="02040503050406030204" pitchFamily="18" charset="0"/>
                                    </a:rPr>
                                    <m:t>𝜕</m:t>
                                  </m:r>
                                  <m:sSub>
                                    <m:sSubPr>
                                      <m:ctrlPr>
                                        <a:rPr lang="it-IT" sz="2000" b="1" i="1">
                                          <a:latin typeface="Cambria Math" panose="02040503050406030204" pitchFamily="18" charset="0"/>
                                        </a:rPr>
                                      </m:ctrlPr>
                                    </m:sSubPr>
                                    <m:e>
                                      <m:r>
                                        <a:rPr lang="it-IT" sz="2000" b="1" i="1">
                                          <a:latin typeface="Cambria Math" panose="02040503050406030204" pitchFamily="18" charset="0"/>
                                        </a:rPr>
                                        <m:t>𝒙</m:t>
                                      </m:r>
                                    </m:e>
                                    <m:sub>
                                      <m:r>
                                        <a:rPr lang="it-IT" sz="2000" i="1">
                                          <a:latin typeface="Cambria Math" panose="02040503050406030204" pitchFamily="18" charset="0"/>
                                        </a:rPr>
                                        <m:t>𝜀</m:t>
                                      </m:r>
                                    </m:sub>
                                  </m:sSub>
                                </m:den>
                              </m:f>
                            </m:e>
                          </m:d>
                        </m:e>
                        <m:sub>
                          <m:r>
                            <a:rPr lang="it-IT" sz="2000" b="1" i="1">
                              <a:latin typeface="Cambria Math" panose="02040503050406030204" pitchFamily="18" charset="0"/>
                            </a:rPr>
                            <m:t>𝒙</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𝑯</m:t>
                          </m:r>
                        </m:e>
                        <m:sub>
                          <m:r>
                            <a:rPr lang="it-IT" sz="2000" b="0" i="1" smtClean="0">
                              <a:latin typeface="Cambria Math" panose="02040503050406030204" pitchFamily="18" charset="0"/>
                            </a:rPr>
                            <m:t>𝑥</m:t>
                          </m:r>
                        </m:sub>
                      </m:sSub>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 </m:t>
                          </m:r>
                          <m:r>
                            <a:rPr lang="it-IT" sz="2000" b="1" i="1" smtClean="0">
                              <a:latin typeface="Cambria Math" panose="02040503050406030204" pitchFamily="18" charset="0"/>
                            </a:rPr>
                            <m:t>𝑿</m:t>
                          </m:r>
                        </m:e>
                        <m:sub>
                          <m:r>
                            <a:rPr lang="it-IT" sz="2000" b="0" i="1" smtClean="0">
                              <a:latin typeface="Cambria Math" panose="02040503050406030204" pitchFamily="18" charset="0"/>
                            </a:rPr>
                            <m:t>𝛿</m:t>
                          </m:r>
                          <m:r>
                            <a:rPr lang="it-IT" sz="2000" b="1" i="1" smtClean="0">
                              <a:latin typeface="Cambria Math" panose="02040503050406030204" pitchFamily="18" charset="0"/>
                            </a:rPr>
                            <m:t>𝒙</m:t>
                          </m:r>
                        </m:sub>
                      </m:sSub>
                    </m:oMath>
                  </m:oMathPara>
                </a14:m>
                <a:endParaRPr lang="it-IT" sz="2000" b="1" dirty="0"/>
              </a:p>
              <a:p>
                <a:pPr marL="0" indent="0">
                  <a:lnSpc>
                    <a:spcPct val="150000"/>
                  </a:lnSpc>
                  <a:buNone/>
                </a:pPr>
                <a:r>
                  <a:rPr lang="it-IT" sz="2000" dirty="0"/>
                  <a:t>With:</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𝑿</m:t>
                          </m:r>
                        </m:e>
                        <m:sub>
                          <m:r>
                            <a:rPr lang="it-IT" sz="2000" b="0" i="1" smtClean="0">
                              <a:latin typeface="Cambria Math" panose="02040503050406030204" pitchFamily="18" charset="0"/>
                            </a:rPr>
                            <m:t>𝛿</m:t>
                          </m:r>
                          <m:r>
                            <a:rPr lang="it-IT" sz="2000" b="0" i="1" smtClean="0">
                              <a:latin typeface="Cambria Math" panose="02040503050406030204" pitchFamily="18" charset="0"/>
                            </a:rPr>
                            <m:t>𝑥</m:t>
                          </m:r>
                        </m:sub>
                      </m:sSub>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m>
                            <m:mPr>
                              <m:mcs>
                                <m:mc>
                                  <m:mcPr>
                                    <m:count m:val="2"/>
                                    <m:mcJc m:val="center"/>
                                  </m:mcPr>
                                </m:mc>
                              </m:mcs>
                              <m:ctrlPr>
                                <a:rPr lang="it-IT" sz="2000" b="0" i="1" smtClean="0">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1" i="1" smtClean="0">
                                        <a:latin typeface="Cambria Math" panose="02040503050406030204" pitchFamily="18" charset="0"/>
                                      </a:rPr>
                                      <m:t>𝑸</m:t>
                                    </m:r>
                                  </m:e>
                                  <m:sub>
                                    <m:r>
                                      <a:rPr lang="it-IT" sz="2000" b="0" i="1" smtClean="0">
                                        <a:latin typeface="Cambria Math" panose="02040503050406030204" pitchFamily="18" charset="0"/>
                                      </a:rPr>
                                      <m:t>𝛿</m:t>
                                    </m:r>
                                    <m:r>
                                      <a:rPr lang="it-IT" sz="2000" b="1" i="1" smtClean="0">
                                        <a:latin typeface="Cambria Math" panose="02040503050406030204" pitchFamily="18" charset="0"/>
                                      </a:rPr>
                                      <m:t>𝜽</m:t>
                                    </m:r>
                                  </m:sub>
                                </m:sSub>
                              </m:e>
                              <m:e>
                                <m:r>
                                  <a:rPr lang="it-IT" sz="2000" b="1" i="1" smtClean="0">
                                    <a:latin typeface="Cambria Math" panose="02040503050406030204" pitchFamily="18" charset="0"/>
                                  </a:rPr>
                                  <m:t>𝟎</m:t>
                                </m:r>
                              </m:e>
                            </m:mr>
                            <m:mr>
                              <m:e>
                                <m:r>
                                  <a:rPr lang="it-IT" sz="2000" b="1" i="1" smtClean="0">
                                    <a:latin typeface="Cambria Math" panose="02040503050406030204" pitchFamily="18" charset="0"/>
                                  </a:rPr>
                                  <m:t>𝟎</m:t>
                                </m:r>
                              </m:e>
                              <m:e>
                                <m:r>
                                  <a:rPr lang="it-IT" sz="2000" b="1" i="1" smtClean="0">
                                    <a:latin typeface="Cambria Math" panose="02040503050406030204" pitchFamily="18" charset="0"/>
                                  </a:rPr>
                                  <m:t>𝑰</m:t>
                                </m:r>
                              </m:e>
                            </m:mr>
                          </m:m>
                        </m:e>
                      </m:d>
                    </m:oMath>
                  </m:oMathPara>
                </a14:m>
                <a:endParaRPr lang="it-IT" sz="2000"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𝑸</m:t>
                          </m:r>
                        </m:e>
                        <m:sub>
                          <m:r>
                            <a:rPr lang="it-IT" sz="2000" b="0" i="1" smtClean="0">
                              <a:latin typeface="Cambria Math" panose="02040503050406030204" pitchFamily="18" charset="0"/>
                            </a:rPr>
                            <m:t>𝛿</m:t>
                          </m:r>
                          <m:r>
                            <a:rPr lang="it-IT" sz="2000" b="1" i="1" smtClean="0">
                              <a:latin typeface="Cambria Math" panose="02040503050406030204" pitchFamily="18" charset="0"/>
                            </a:rPr>
                            <m:t>𝜽</m:t>
                          </m:r>
                        </m:sub>
                      </m:sSub>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m:t>
                          </m:r>
                          <m:d>
                            <m:dPr>
                              <m:ctrlPr>
                                <a:rPr lang="it-IT" sz="2000" b="0" i="1" smtClean="0">
                                  <a:latin typeface="Cambria Math" panose="02040503050406030204" pitchFamily="18" charset="0"/>
                                </a:rPr>
                              </m:ctrlPr>
                            </m:dPr>
                            <m:e>
                              <m:r>
                                <a:rPr lang="it-IT" sz="2000" b="1" i="1" smtClean="0">
                                  <a:latin typeface="Cambria Math" panose="02040503050406030204" pitchFamily="18" charset="0"/>
                                </a:rPr>
                                <m:t>𝒒</m:t>
                              </m:r>
                              <m:r>
                                <a:rPr lang="it-IT" sz="2000" b="0" i="1" smtClean="0">
                                  <a:latin typeface="Cambria Math" panose="02040503050406030204" pitchFamily="18" charset="0"/>
                                </a:rPr>
                                <m:t>⊗</m:t>
                              </m:r>
                              <m:r>
                                <a:rPr lang="it-IT" sz="2000" b="0" i="1" smtClean="0">
                                  <a:latin typeface="Cambria Math" panose="02040503050406030204" pitchFamily="18" charset="0"/>
                                </a:rPr>
                                <m:t>𝛿</m:t>
                              </m:r>
                              <m:r>
                                <a:rPr lang="it-IT" sz="2000" b="1" i="1" smtClean="0">
                                  <a:latin typeface="Cambria Math" panose="02040503050406030204" pitchFamily="18" charset="0"/>
                                </a:rPr>
                                <m:t>𝒒</m:t>
                              </m:r>
                            </m:e>
                          </m:d>
                        </m:num>
                        <m:den>
                          <m:r>
                            <a:rPr lang="it-IT" sz="2000" b="0" i="1" smtClean="0">
                              <a:latin typeface="Cambria Math" panose="02040503050406030204" pitchFamily="18" charset="0"/>
                            </a:rPr>
                            <m:t>𝜕𝛿</m:t>
                          </m:r>
                          <m:r>
                            <a:rPr lang="it-IT" sz="2000" b="1" i="1" smtClean="0">
                              <a:latin typeface="Cambria Math" panose="02040503050406030204" pitchFamily="18" charset="0"/>
                            </a:rPr>
                            <m:t>𝜽</m:t>
                          </m:r>
                        </m:den>
                      </m:f>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d>
                            <m:dPr>
                              <m:begChr m:val=""/>
                              <m:endChr m:val="|"/>
                              <m:ctrlPr>
                                <a:rPr lang="it-IT" sz="2000" i="1" smtClean="0">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d>
                                    <m:dPr>
                                      <m:ctrlPr>
                                        <a:rPr lang="it-IT" sz="2000" i="1">
                                          <a:latin typeface="Cambria Math" panose="02040503050406030204" pitchFamily="18" charset="0"/>
                                        </a:rPr>
                                      </m:ctrlPr>
                                    </m:dPr>
                                    <m:e>
                                      <m:sSub>
                                        <m:sSubPr>
                                          <m:ctrlPr>
                                            <a:rPr lang="it-IT" sz="2000" b="1" i="1">
                                              <a:latin typeface="Cambria Math" panose="02040503050406030204" pitchFamily="18" charset="0"/>
                                            </a:rPr>
                                          </m:ctrlPr>
                                        </m:sSubPr>
                                        <m:e>
                                          <m:d>
                                            <m:dPr>
                                              <m:begChr m:val="["/>
                                              <m:endChr m:val="]"/>
                                              <m:ctrlPr>
                                                <a:rPr lang="it-IT" sz="2000" b="1" i="1">
                                                  <a:latin typeface="Cambria Math" panose="02040503050406030204" pitchFamily="18" charset="0"/>
                                                </a:rPr>
                                              </m:ctrlPr>
                                            </m:dPr>
                                            <m:e>
                                              <m:r>
                                                <a:rPr lang="it-IT" sz="2000" b="1" i="1">
                                                  <a:latin typeface="Cambria Math" panose="02040503050406030204" pitchFamily="18" charset="0"/>
                                                </a:rPr>
                                                <m:t>𝒒</m:t>
                                              </m:r>
                                            </m:e>
                                          </m:d>
                                        </m:e>
                                        <m:sub>
                                          <m:r>
                                            <a:rPr lang="it-IT" sz="2000" i="1">
                                              <a:latin typeface="Cambria Math" panose="02040503050406030204" pitchFamily="18" charset="0"/>
                                            </a:rPr>
                                            <m:t>𝐿</m:t>
                                          </m:r>
                                        </m:sub>
                                      </m:sSub>
                                      <m:r>
                                        <a:rPr lang="it-IT" sz="2000" i="1">
                                          <a:latin typeface="Cambria Math" panose="02040503050406030204" pitchFamily="18" charset="0"/>
                                        </a:rPr>
                                        <m:t>𝛿</m:t>
                                      </m:r>
                                      <m:r>
                                        <a:rPr lang="it-IT" sz="2000" b="1" i="1">
                                          <a:latin typeface="Cambria Math" panose="02040503050406030204" pitchFamily="18" charset="0"/>
                                        </a:rPr>
                                        <m:t>𝒒</m:t>
                                      </m:r>
                                    </m:e>
                                  </m:d>
                                </m:num>
                                <m:den>
                                  <m:r>
                                    <a:rPr lang="it-IT" sz="2000" i="1">
                                      <a:latin typeface="Cambria Math" panose="02040503050406030204" pitchFamily="18" charset="0"/>
                                    </a:rPr>
                                    <m:t>𝜕𝛿</m:t>
                                  </m:r>
                                  <m:r>
                                    <a:rPr lang="it-IT" sz="2000" b="1" i="1">
                                      <a:latin typeface="Cambria Math" panose="02040503050406030204" pitchFamily="18" charset="0"/>
                                    </a:rPr>
                                    <m:t>𝒒</m:t>
                                  </m:r>
                                </m:den>
                              </m:f>
                            </m:e>
                          </m:d>
                        </m:e>
                        <m:sub>
                          <m:r>
                            <a:rPr lang="it-IT" sz="2000" b="1" i="1" smtClean="0">
                              <a:latin typeface="Cambria Math" panose="02040503050406030204" pitchFamily="18" charset="0"/>
                            </a:rPr>
                            <m:t>𝒒</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d>
                            <m:dPr>
                              <m:begChr m:val=""/>
                              <m:endChr m:val="|"/>
                              <m:ctrlPr>
                                <a:rPr lang="it-IT" sz="2000" b="0" i="1" smtClean="0">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m:t>
                                  </m:r>
                                  <m:d>
                                    <m:dPr>
                                      <m:begChr m:val="["/>
                                      <m:endChr m:val="]"/>
                                      <m:ctrlPr>
                                        <a:rPr lang="it-IT" sz="2000" i="1">
                                          <a:latin typeface="Cambria Math" panose="02040503050406030204" pitchFamily="18" charset="0"/>
                                        </a:rPr>
                                      </m:ctrlPr>
                                    </m:dPr>
                                    <m:e>
                                      <m:m>
                                        <m:mPr>
                                          <m:mcs>
                                            <m:mc>
                                              <m:mcPr>
                                                <m:count m:val="1"/>
                                                <m:mcJc m:val="center"/>
                                              </m:mcPr>
                                            </m:mc>
                                          </m:mcs>
                                          <m:ctrlPr>
                                            <a:rPr lang="it-IT" sz="2000" i="1" smtClean="0">
                                              <a:latin typeface="Cambria Math" panose="02040503050406030204" pitchFamily="18" charset="0"/>
                                            </a:rPr>
                                          </m:ctrlPr>
                                        </m:mPr>
                                        <m:mr>
                                          <m:e>
                                            <m:r>
                                              <m:rPr>
                                                <m:brk m:alnAt="7"/>
                                              </m:rPr>
                                              <a:rPr lang="it-IT" sz="2000" b="0" i="1" smtClean="0">
                                                <a:latin typeface="Cambria Math" panose="02040503050406030204" pitchFamily="18" charset="0"/>
                                              </a:rPr>
                                              <m:t>1</m:t>
                                            </m:r>
                                          </m:e>
                                        </m:mr>
                                        <m:mr>
                                          <m:e>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den>
                                            </m:f>
                                            <m:r>
                                              <a:rPr lang="it-IT" sz="2000" b="0" i="1" smtClean="0">
                                                <a:latin typeface="Cambria Math" panose="02040503050406030204" pitchFamily="18" charset="0"/>
                                              </a:rPr>
                                              <m:t>𝛿</m:t>
                                            </m:r>
                                            <m:r>
                                              <a:rPr lang="it-IT" sz="2000" b="1" i="1" smtClean="0">
                                                <a:latin typeface="Cambria Math" panose="02040503050406030204" pitchFamily="18" charset="0"/>
                                              </a:rPr>
                                              <m:t>𝜽</m:t>
                                            </m:r>
                                          </m:e>
                                        </m:mr>
                                      </m:m>
                                    </m:e>
                                  </m:d>
                                </m:num>
                                <m:den>
                                  <m:r>
                                    <a:rPr lang="it-IT" sz="2000" i="1">
                                      <a:latin typeface="Cambria Math" panose="02040503050406030204" pitchFamily="18" charset="0"/>
                                    </a:rPr>
                                    <m:t>𝜕𝛿𝜃</m:t>
                                  </m:r>
                                </m:den>
                              </m:f>
                            </m:e>
                          </m:d>
                        </m:e>
                        <m:sub>
                          <m:r>
                            <a:rPr lang="it-IT" sz="2000" b="0" i="1" smtClean="0">
                              <a:latin typeface="Cambria Math" panose="02040503050406030204" pitchFamily="18" charset="0"/>
                            </a:rPr>
                            <m:t>𝛿</m:t>
                          </m:r>
                          <m:r>
                            <a:rPr lang="it-IT" sz="2000" b="0" i="1" smtClean="0">
                              <a:latin typeface="Cambria Math" panose="02040503050406030204" pitchFamily="18" charset="0"/>
                            </a:rPr>
                            <m:t> </m:t>
                          </m:r>
                          <m:acc>
                            <m:accPr>
                              <m:chr m:val="̂"/>
                              <m:ctrlPr>
                                <a:rPr lang="it-IT" sz="2000" b="0" i="1" smtClean="0">
                                  <a:latin typeface="Cambria Math" panose="02040503050406030204" pitchFamily="18" charset="0"/>
                                </a:rPr>
                              </m:ctrlPr>
                            </m:accPr>
                            <m:e>
                              <m:r>
                                <a:rPr lang="it-IT" sz="2000" b="1" i="1">
                                  <a:latin typeface="Cambria Math" panose="02040503050406030204" pitchFamily="18" charset="0"/>
                                </a:rPr>
                                <m:t>𝜽</m:t>
                              </m:r>
                            </m:e>
                          </m:acc>
                          <m:r>
                            <a:rPr lang="it-IT" sz="2000" b="0" i="1" smtClean="0">
                              <a:latin typeface="Cambria Math" panose="02040503050406030204" pitchFamily="18" charset="0"/>
                            </a:rPr>
                            <m:t>=0</m:t>
                          </m:r>
                        </m:sub>
                      </m:sSub>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m>
                            <m:mPr>
                              <m:mcs>
                                <m:mc>
                                  <m:mcPr>
                                    <m:count m:val="2"/>
                                    <m:mcJc m:val="center"/>
                                  </m:mcPr>
                                </m:mc>
                              </m:mcs>
                              <m:ctrlPr>
                                <a:rPr lang="it-IT" sz="2000" b="0" i="1" smtClean="0">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𝑞</m:t>
                                    </m:r>
                                  </m:e>
                                  <m:sub>
                                    <m:r>
                                      <m:rPr>
                                        <m:brk m:alnAt="7"/>
                                      </m:rPr>
                                      <a:rPr lang="it-IT" sz="2000" b="0" i="1" smtClean="0">
                                        <a:latin typeface="Cambria Math" panose="02040503050406030204" pitchFamily="18" charset="0"/>
                                      </a:rPr>
                                      <m:t>0</m:t>
                                    </m:r>
                                  </m:sub>
                                </m:sSub>
                              </m:e>
                              <m:e>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𝒒</m:t>
                                    </m:r>
                                  </m:e>
                                  <m:sub>
                                    <m:r>
                                      <a:rPr lang="it-IT" sz="2000" b="0" i="1" smtClean="0">
                                        <a:latin typeface="Cambria Math" panose="02040503050406030204" pitchFamily="18" charset="0"/>
                                      </a:rPr>
                                      <m:t>𝑣</m:t>
                                    </m:r>
                                  </m:sub>
                                </m:sSub>
                              </m:e>
                            </m:mr>
                            <m:mr>
                              <m:e>
                                <m:sSubSup>
                                  <m:sSubSupPr>
                                    <m:ctrlPr>
                                      <a:rPr lang="it-IT" sz="2000" b="0" i="1" smtClean="0">
                                        <a:latin typeface="Cambria Math" panose="02040503050406030204" pitchFamily="18" charset="0"/>
                                      </a:rPr>
                                    </m:ctrlPr>
                                  </m:sSubSupPr>
                                  <m:e>
                                    <m:r>
                                      <a:rPr lang="it-IT" sz="2000" b="1" i="1" smtClean="0">
                                        <a:latin typeface="Cambria Math" panose="02040503050406030204" pitchFamily="18" charset="0"/>
                                      </a:rPr>
                                      <m:t>𝒒</m:t>
                                    </m:r>
                                  </m:e>
                                  <m:sub>
                                    <m:r>
                                      <a:rPr lang="it-IT" sz="2000" b="0" i="1" smtClean="0">
                                        <a:latin typeface="Cambria Math" panose="02040503050406030204" pitchFamily="18" charset="0"/>
                                      </a:rPr>
                                      <m:t>𝑣</m:t>
                                    </m:r>
                                  </m:sub>
                                  <m:sup>
                                    <m:r>
                                      <a:rPr lang="it-IT" sz="2000" b="0" i="1" smtClean="0">
                                        <a:latin typeface="Cambria Math" panose="02040503050406030204" pitchFamily="18" charset="0"/>
                                      </a:rPr>
                                      <m:t>𝑇</m:t>
                                    </m:r>
                                  </m:sup>
                                </m:sSubSup>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𝑞</m:t>
                                    </m:r>
                                  </m:e>
                                  <m:sub>
                                    <m:r>
                                      <a:rPr lang="it-IT" sz="2000" b="0" i="1" smtClean="0">
                                        <a:latin typeface="Cambria Math" panose="02040503050406030204" pitchFamily="18" charset="0"/>
                                      </a:rPr>
                                      <m:t>0</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𝐼</m:t>
                                    </m:r>
                                  </m:e>
                                  <m:sub>
                                    <m:r>
                                      <a:rPr lang="it-IT" sz="2000" b="0" i="1" smtClean="0">
                                        <a:latin typeface="Cambria Math" panose="02040503050406030204" pitchFamily="18" charset="0"/>
                                      </a:rPr>
                                      <m:t>3</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𝒒</m:t>
                                            </m:r>
                                          </m:e>
                                          <m:sub>
                                            <m:r>
                                              <a:rPr lang="it-IT" sz="2000" b="0" i="1" smtClean="0">
                                                <a:latin typeface="Cambria Math" panose="02040503050406030204" pitchFamily="18" charset="0"/>
                                              </a:rPr>
                                              <m:t>𝑣</m:t>
                                            </m:r>
                                          </m:sub>
                                        </m:sSub>
                                      </m:e>
                                    </m:d>
                                  </m:e>
                                  <m:sub>
                                    <m:r>
                                      <a:rPr lang="it-IT" sz="2000" b="0" i="1" smtClean="0">
                                        <a:latin typeface="Cambria Math" panose="02040503050406030204" pitchFamily="18" charset="0"/>
                                        <a:ea typeface="Cambria Math" panose="02040503050406030204" pitchFamily="18" charset="0"/>
                                      </a:rPr>
                                      <m:t>×</m:t>
                                    </m:r>
                                  </m:sub>
                                </m:sSub>
                              </m:e>
                            </m:mr>
                          </m:m>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den>
                      </m:f>
                      <m:d>
                        <m:dPr>
                          <m:begChr m:val="["/>
                          <m:endChr m:val="]"/>
                          <m:ctrlPr>
                            <a:rPr lang="it-IT" sz="2000" b="0" i="1" smtClean="0">
                              <a:latin typeface="Cambria Math" panose="02040503050406030204" pitchFamily="18" charset="0"/>
                            </a:rPr>
                          </m:ctrlPr>
                        </m:dPr>
                        <m:e>
                          <m:m>
                            <m:mPr>
                              <m:mcs>
                                <m:mc>
                                  <m:mcPr>
                                    <m:count m:val="1"/>
                                    <m:mcJc m:val="center"/>
                                  </m:mcPr>
                                </m:mc>
                              </m:mcs>
                              <m:ctrlPr>
                                <a:rPr lang="it-IT" sz="2000" b="0" i="1" smtClean="0">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0</m:t>
                                    </m:r>
                                  </m:e>
                                  <m:sub>
                                    <m:r>
                                      <m:rPr>
                                        <m:brk m:alnAt="7"/>
                                      </m:rPr>
                                      <a:rPr lang="it-IT" sz="2000" b="0" i="1" smtClean="0">
                                        <a:latin typeface="Cambria Math" panose="02040503050406030204" pitchFamily="18" charset="0"/>
                                      </a:rPr>
                                      <m:t>1</m:t>
                                    </m:r>
                                    <m:r>
                                      <a:rPr lang="it-IT" sz="2000" b="0" i="1" smtClean="0">
                                        <a:latin typeface="Cambria Math" panose="02040503050406030204" pitchFamily="18" charset="0"/>
                                      </a:rPr>
                                      <m:t>,3</m:t>
                                    </m:r>
                                  </m:sub>
                                </m:sSub>
                              </m:e>
                            </m:mr>
                            <m:m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𝑰</m:t>
                                    </m:r>
                                  </m:e>
                                  <m:sub>
                                    <m:r>
                                      <a:rPr lang="it-IT" sz="2000" b="0" i="1" smtClean="0">
                                        <a:latin typeface="Cambria Math" panose="02040503050406030204" pitchFamily="18" charset="0"/>
                                      </a:rPr>
                                      <m:t>3</m:t>
                                    </m:r>
                                  </m:sub>
                                </m:sSub>
                              </m:e>
                            </m:mr>
                          </m:m>
                        </m:e>
                      </m:d>
                    </m:oMath>
                  </m:oMathPara>
                </a14:m>
                <a:endParaRPr lang="it-IT" sz="2000" b="1" dirty="0"/>
              </a:p>
            </p:txBody>
          </p:sp>
        </mc:Choice>
        <mc:Fallback xmlns="">
          <p:sp>
            <p:nvSpPr>
              <p:cNvPr id="13" name="Segnaposto contenuto 2">
                <a:extLst>
                  <a:ext uri="{FF2B5EF4-FFF2-40B4-BE49-F238E27FC236}">
                    <a16:creationId xmlns:a16="http://schemas.microsoft.com/office/drawing/2014/main" id="{155E1D8F-7261-4399-ADD2-339A01504528}"/>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b="-7293"/>
                </a:stretch>
              </a:blipFill>
            </p:spPr>
            <p:txBody>
              <a:bodyPr/>
              <a:lstStyle/>
              <a:p>
                <a:r>
                  <a:rPr lang="en-GB">
                    <a:noFill/>
                  </a:rPr>
                  <a:t> </a:t>
                </a:r>
              </a:p>
            </p:txBody>
          </p:sp>
        </mc:Fallback>
      </mc:AlternateContent>
    </p:spTree>
    <p:extLst>
      <p:ext uri="{BB962C8B-B14F-4D97-AF65-F5344CB8AC3E}">
        <p14:creationId xmlns:p14="http://schemas.microsoft.com/office/powerpoint/2010/main" val="401084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13" name="Segnaposto contenuto 2">
                <a:extLst>
                  <a:ext uri="{FF2B5EF4-FFF2-40B4-BE49-F238E27FC236}">
                    <a16:creationId xmlns:a16="http://schemas.microsoft.com/office/drawing/2014/main" id="{155E1D8F-7261-4399-ADD2-339A01504528}"/>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Different </a:t>
                </a:r>
                <a:r>
                  <a:rPr lang="it-IT" sz="2000" dirty="0" err="1"/>
                  <a:t>errors</a:t>
                </a:r>
                <a:r>
                  <a:rPr lang="it-IT" sz="2000" dirty="0"/>
                  <a:t> </a:t>
                </a:r>
                <a:r>
                  <a:rPr lang="it-IT" sz="2000" dirty="0" err="1"/>
                  <a:t>have</a:t>
                </a:r>
                <a:r>
                  <a:rPr lang="it-IT" sz="2000" dirty="0"/>
                  <a:t> </a:t>
                </a:r>
                <a:r>
                  <a:rPr lang="it-IT" sz="2000" dirty="0" err="1"/>
                  <a:t>been</a:t>
                </a:r>
                <a:r>
                  <a:rPr lang="it-IT" sz="2000" dirty="0"/>
                  <a:t> </a:t>
                </a:r>
                <a:r>
                  <a:rPr lang="it-IT" sz="2000" dirty="0" err="1"/>
                  <a:t>considered</a:t>
                </a:r>
                <a:r>
                  <a:rPr lang="it-IT" sz="2000" dirty="0"/>
                  <a:t> for the </a:t>
                </a:r>
                <a:r>
                  <a:rPr lang="it-IT" sz="2000" dirty="0" err="1"/>
                  <a:t>various</a:t>
                </a:r>
                <a:r>
                  <a:rPr lang="it-IT" sz="2000" dirty="0"/>
                  <a:t> </a:t>
                </a:r>
                <a:r>
                  <a:rPr lang="it-IT" sz="2000" dirty="0" err="1"/>
                  <a:t>sensors</a:t>
                </a:r>
                <a:r>
                  <a:rPr lang="it-IT" sz="2000" dirty="0"/>
                  <a:t>.</a:t>
                </a:r>
              </a:p>
              <a:p>
                <a:pPr marL="0" indent="0">
                  <a:lnSpc>
                    <a:spcPct val="150000"/>
                  </a:lnSpc>
                  <a:buNone/>
                </a:pPr>
                <a:r>
                  <a:rPr lang="it-IT" sz="2000" dirty="0"/>
                  <a:t>For </a:t>
                </a:r>
                <a:r>
                  <a:rPr lang="it-IT" sz="2000" dirty="0" err="1"/>
                  <a:t>most</a:t>
                </a:r>
                <a:r>
                  <a:rPr lang="it-IT" sz="2000" dirty="0"/>
                  <a:t> </a:t>
                </a:r>
                <a:r>
                  <a:rPr lang="it-IT" sz="2000" dirty="0" err="1"/>
                  <a:t>sensors</a:t>
                </a:r>
                <a:r>
                  <a:rPr lang="it-IT" sz="2000" dirty="0"/>
                  <a:t>, the </a:t>
                </a:r>
                <a:r>
                  <a:rPr lang="it-IT" sz="2000" dirty="0" err="1"/>
                  <a:t>error</a:t>
                </a:r>
                <a:r>
                  <a:rPr lang="it-IT" sz="2000" dirty="0"/>
                  <a:t> </a:t>
                </a:r>
                <a:r>
                  <a:rPr lang="it-IT" sz="2000" dirty="0" err="1"/>
                  <a:t>considered</a:t>
                </a:r>
                <a:r>
                  <a:rPr lang="it-IT" sz="2000" dirty="0"/>
                  <a:t> for the i-</a:t>
                </a:r>
                <a:r>
                  <a:rPr lang="it-IT" sz="2000" dirty="0" err="1"/>
                  <a:t>th</a:t>
                </a:r>
                <a:r>
                  <a:rPr lang="it-IT" sz="2000" dirty="0"/>
                  <a:t> </a:t>
                </a:r>
                <a:r>
                  <a:rPr lang="it-IT" sz="2000" dirty="0" err="1"/>
                  <a:t>sensor</a:t>
                </a:r>
                <a:r>
                  <a:rPr lang="it-IT" sz="2000" dirty="0"/>
                  <a:t> </a:t>
                </a:r>
                <a:r>
                  <a:rPr lang="it-IT" sz="2000" dirty="0" err="1"/>
                  <a:t>sensor</a:t>
                </a:r>
                <a:r>
                  <a:rPr lang="it-IT" sz="2000" dirty="0"/>
                  <a:t> </a:t>
                </a:r>
                <a:r>
                  <a:rPr lang="it-IT" sz="2000" dirty="0" err="1"/>
                  <a:t>at</a:t>
                </a:r>
                <a:r>
                  <a:rPr lang="it-IT" sz="2000" dirty="0"/>
                  <a:t> time k </a:t>
                </a:r>
                <a14:m>
                  <m:oMath xmlns:m="http://schemas.openxmlformats.org/officeDocument/2006/math">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m:t>
                        </m:r>
                        <m:r>
                          <a:rPr lang="it-IT" sz="2000" b="1" i="1" smtClean="0">
                            <a:latin typeface="Cambria Math" panose="02040503050406030204" pitchFamily="18" charset="0"/>
                          </a:rPr>
                          <m:t>𝒛</m:t>
                        </m:r>
                      </m:e>
                      <m:sub>
                        <m:r>
                          <a:rPr lang="it-IT" sz="2000" b="0" i="1" smtClean="0">
                            <a:latin typeface="Cambria Math" panose="02040503050406030204" pitchFamily="18" charset="0"/>
                          </a:rPr>
                          <m:t>𝑖</m:t>
                        </m:r>
                        <m:r>
                          <a:rPr lang="it-IT" sz="2000" b="0" i="1" smtClean="0">
                            <a:latin typeface="Cambria Math" panose="02040503050406030204" pitchFamily="18" charset="0"/>
                          </a:rPr>
                          <m:t>,</m:t>
                        </m:r>
                        <m:r>
                          <a:rPr lang="it-IT" sz="2000" b="0" i="1" smtClean="0">
                            <a:latin typeface="Cambria Math" panose="02040503050406030204" pitchFamily="18" charset="0"/>
                          </a:rPr>
                          <m:t>𝑘</m:t>
                        </m:r>
                      </m:sub>
                    </m:sSub>
                    <m:r>
                      <a:rPr lang="it-IT" sz="2000" b="0" i="1" smtClean="0">
                        <a:latin typeface="Cambria Math" panose="02040503050406030204" pitchFamily="18" charset="0"/>
                      </a:rPr>
                      <m:t>)</m:t>
                    </m:r>
                  </m:oMath>
                </a14:m>
                <a:r>
                  <a:rPr lang="it-IT" sz="2000" b="1" dirty="0"/>
                  <a:t> </a:t>
                </a:r>
                <a:r>
                  <a:rPr lang="it-IT" sz="2000" dirty="0"/>
                  <a:t>is </a:t>
                </a:r>
                <a:r>
                  <a:rPr lang="it-IT" sz="2000" dirty="0" err="1"/>
                  <a:t>computed</a:t>
                </a:r>
                <a:r>
                  <a:rPr lang="it-IT" sz="2000" dirty="0"/>
                  <a:t> </a:t>
                </a:r>
                <a:r>
                  <a:rPr lang="it-IT" sz="2000" dirty="0" err="1"/>
                  <a:t>as</a:t>
                </a:r>
                <a:r>
                  <a:rPr lang="it-IT" sz="2000" dirty="0"/>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1" i="1" smtClean="0">
                              <a:latin typeface="Cambria Math" panose="02040503050406030204" pitchFamily="18" charset="0"/>
                            </a:rPr>
                          </m:ctrlPr>
                        </m:sSubPr>
                        <m:e>
                          <m:r>
                            <a:rPr lang="it-IT" sz="2000" b="1" i="1" smtClean="0">
                              <a:latin typeface="Cambria Math" panose="02040503050406030204" pitchFamily="18" charset="0"/>
                            </a:rPr>
                            <m:t>𝒛</m:t>
                          </m:r>
                        </m:e>
                        <m:sub>
                          <m:r>
                            <a:rPr lang="it-IT" sz="2000" b="0" i="1" smtClean="0">
                              <a:latin typeface="Cambria Math" panose="02040503050406030204" pitchFamily="18" charset="0"/>
                            </a:rPr>
                            <m:t>𝑖</m:t>
                          </m:r>
                          <m:r>
                            <a:rPr lang="it-IT" sz="2000" b="0" i="1" smtClean="0">
                              <a:latin typeface="Cambria Math" panose="02040503050406030204" pitchFamily="18" charset="0"/>
                            </a:rPr>
                            <m:t>,</m:t>
                          </m:r>
                          <m:r>
                            <a:rPr lang="it-IT" sz="2000" b="0" i="1" smtClean="0">
                              <a:latin typeface="Cambria Math" panose="02040503050406030204" pitchFamily="18" charset="0"/>
                            </a:rPr>
                            <m:t>𝑘</m:t>
                          </m:r>
                        </m:sub>
                      </m:sSub>
                      <m:r>
                        <a:rPr lang="it-IT" sz="2000" b="1" i="1" smtClean="0">
                          <a:latin typeface="Cambria Math" panose="02040503050406030204" pitchFamily="18" charset="0"/>
                        </a:rPr>
                        <m:t>=</m:t>
                      </m:r>
                      <m:sSup>
                        <m:sSupPr>
                          <m:ctrlPr>
                            <a:rPr lang="it-IT" sz="2000" b="0" i="1" smtClean="0">
                              <a:latin typeface="Cambria Math" panose="02040503050406030204" pitchFamily="18" charset="0"/>
                            </a:rPr>
                          </m:ctrlPr>
                        </m:sSupPr>
                        <m:e>
                          <m:r>
                            <m:rPr>
                              <m:sty m:val="p"/>
                            </m:rPr>
                            <a:rPr lang="it-IT" sz="2000" b="0" i="0" smtClean="0">
                              <a:latin typeface="Cambria Math" panose="02040503050406030204" pitchFamily="18" charset="0"/>
                            </a:rPr>
                            <m:t>i</m:t>
                          </m:r>
                        </m:e>
                        <m:sup>
                          <m:r>
                            <m:rPr>
                              <m:sty m:val="p"/>
                            </m:rPr>
                            <a:rPr lang="it-IT" sz="2000" b="0" i="0" smtClean="0">
                              <a:latin typeface="Cambria Math" panose="02040503050406030204" pitchFamily="18" charset="0"/>
                            </a:rPr>
                            <m:t>th</m:t>
                          </m:r>
                        </m:sup>
                      </m:sSup>
                      <m:r>
                        <a:rPr lang="it-IT" sz="2000" b="0" i="0" smtClean="0">
                          <a:latin typeface="Cambria Math" panose="02040503050406030204" pitchFamily="18" charset="0"/>
                        </a:rPr>
                        <m:t> </m:t>
                      </m:r>
                      <m:r>
                        <m:rPr>
                          <m:sty m:val="p"/>
                        </m:rPr>
                        <a:rPr lang="it-IT" sz="2000" b="0" i="0" smtClean="0">
                          <a:latin typeface="Cambria Math" panose="02040503050406030204" pitchFamily="18" charset="0"/>
                        </a:rPr>
                        <m:t>sensor</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measurement</m:t>
                      </m:r>
                      <m:r>
                        <a:rPr lang="it-IT" sz="2000" b="0" i="1" smtClean="0">
                          <a:latin typeface="Cambria Math" panose="02040503050406030204" pitchFamily="18" charset="0"/>
                        </a:rPr>
                        <m:t> −</m:t>
                      </m:r>
                      <m:r>
                        <m:rPr>
                          <m:sty m:val="p"/>
                        </m:rPr>
                        <a:rPr lang="it-IT" sz="2000" b="0" i="0" smtClean="0">
                          <a:latin typeface="Cambria Math" panose="02040503050406030204" pitchFamily="18" charset="0"/>
                        </a:rPr>
                        <m:t>predicted</m:t>
                      </m:r>
                      <m:r>
                        <a:rPr lang="it-IT" sz="2000" b="0" i="0" smtClean="0">
                          <a:latin typeface="Cambria Math" panose="02040503050406030204" pitchFamily="18" charset="0"/>
                        </a:rPr>
                        <m:t> </m:t>
                      </m:r>
                      <m:sSup>
                        <m:sSupPr>
                          <m:ctrlPr>
                            <a:rPr lang="it-IT" sz="2000" b="0" i="1" smtClean="0">
                              <a:latin typeface="Cambria Math" panose="02040503050406030204" pitchFamily="18" charset="0"/>
                            </a:rPr>
                          </m:ctrlPr>
                        </m:sSupPr>
                        <m:e>
                          <m:r>
                            <m:rPr>
                              <m:sty m:val="p"/>
                            </m:rPr>
                            <a:rPr lang="it-IT" sz="2000" b="0" i="0" smtClean="0">
                              <a:latin typeface="Cambria Math" panose="02040503050406030204" pitchFamily="18" charset="0"/>
                            </a:rPr>
                            <m:t>i</m:t>
                          </m:r>
                        </m:e>
                        <m:sup>
                          <m:r>
                            <m:rPr>
                              <m:sty m:val="p"/>
                            </m:rPr>
                            <a:rPr lang="it-IT" sz="2000" b="0" i="0" smtClean="0">
                              <a:latin typeface="Cambria Math" panose="02040503050406030204" pitchFamily="18" charset="0"/>
                            </a:rPr>
                            <m:t>th</m:t>
                          </m:r>
                        </m:sup>
                      </m:sSup>
                      <m:r>
                        <a:rPr lang="it-IT" sz="2000" b="0" i="0" smtClean="0">
                          <a:latin typeface="Cambria Math" panose="02040503050406030204" pitchFamily="18" charset="0"/>
                        </a:rPr>
                        <m:t> </m:t>
                      </m:r>
                      <m:r>
                        <m:rPr>
                          <m:sty m:val="p"/>
                        </m:rPr>
                        <a:rPr lang="it-IT" sz="2000" b="0" i="0" smtClean="0">
                          <a:latin typeface="Cambria Math" panose="02040503050406030204" pitchFamily="18" charset="0"/>
                        </a:rPr>
                        <m:t>sensor</m:t>
                      </m:r>
                      <m:r>
                        <a:rPr lang="it-IT" sz="2000" b="0" i="0" smtClean="0">
                          <a:latin typeface="Cambria Math" panose="02040503050406030204" pitchFamily="18" charset="0"/>
                        </a:rPr>
                        <m:t> </m:t>
                      </m:r>
                      <m:r>
                        <m:rPr>
                          <m:sty m:val="p"/>
                        </m:rPr>
                        <a:rPr lang="it-IT" sz="2000" b="0" i="0" smtClean="0">
                          <a:latin typeface="Cambria Math" panose="02040503050406030204" pitchFamily="18" charset="0"/>
                        </a:rPr>
                        <m:t>measurement</m:t>
                      </m:r>
                    </m:oMath>
                  </m:oMathPara>
                </a14:m>
                <a:endParaRPr lang="it-IT" sz="2000" b="1" dirty="0"/>
              </a:p>
            </p:txBody>
          </p:sp>
        </mc:Choice>
        <mc:Fallback>
          <p:sp>
            <p:nvSpPr>
              <p:cNvPr id="13" name="Segnaposto contenuto 2">
                <a:extLst>
                  <a:ext uri="{FF2B5EF4-FFF2-40B4-BE49-F238E27FC236}">
                    <a16:creationId xmlns:a16="http://schemas.microsoft.com/office/drawing/2014/main" id="{155E1D8F-7261-4399-ADD2-339A01504528}"/>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a:stretch>
              </a:blipFill>
            </p:spPr>
            <p:txBody>
              <a:bodyPr/>
              <a:lstStyle/>
              <a:p>
                <a:r>
                  <a:rPr lang="en-GB">
                    <a:noFill/>
                  </a:rPr>
                  <a:t> </a:t>
                </a:r>
              </a:p>
            </p:txBody>
          </p:sp>
        </mc:Fallback>
      </mc:AlternateContent>
    </p:spTree>
    <p:extLst>
      <p:ext uri="{BB962C8B-B14F-4D97-AF65-F5344CB8AC3E}">
        <p14:creationId xmlns:p14="http://schemas.microsoft.com/office/powerpoint/2010/main" val="602758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5F0B9C76-FC62-4B27-B2CB-A692F764D96D}"/>
                  </a:ext>
                </a:extLst>
              </p:cNvPr>
              <p:cNvSpPr txBox="1">
                <a:spLocks/>
              </p:cNvSpPr>
              <p:nvPr/>
            </p:nvSpPr>
            <p:spPr>
              <a:xfrm>
                <a:off x="838200" y="1551600"/>
                <a:ext cx="5181600" cy="4804750"/>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Accelerometers</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𝒙</m:t>
                          </m:r>
                        </m:e>
                        <m:sub>
                          <m:r>
                            <a:rPr lang="it-IT" sz="1800" b="0" i="1" smtClean="0">
                              <a:solidFill>
                                <a:schemeClr val="tx1"/>
                              </a:solidFill>
                              <a:latin typeface="Cambria Math" panose="02040503050406030204" pitchFamily="18" charset="0"/>
                              <a:ea typeface="Cambria Math" panose="02040503050406030204" pitchFamily="18" charset="0"/>
                            </a:rPr>
                            <m:t>𝜀</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𝑘</m:t>
                          </m:r>
                        </m:sub>
                      </m:sSub>
                      <m:r>
                        <a:rPr lang="it-IT" sz="1800" b="0"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d>
                            <m:dPr>
                              <m:begChr m:val="["/>
                              <m:endChr m:val="]"/>
                              <m:ctrlPr>
                                <a:rPr lang="it-IT" sz="1800" b="0" i="1" smtClean="0">
                                  <a:solidFill>
                                    <a:schemeClr val="tx1"/>
                                  </a:solidFill>
                                  <a:latin typeface="Cambria Math" panose="02040503050406030204" pitchFamily="18" charset="0"/>
                                </a:rPr>
                              </m:ctrlPr>
                            </m:dPr>
                            <m:e>
                              <m:m>
                                <m:mPr>
                                  <m:mcs>
                                    <m:mc>
                                      <m:mcPr>
                                        <m:count m:val="6"/>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mr>
                              </m:m>
                            </m:e>
                          </m:d>
                        </m:e>
                        <m:sup>
                          <m:r>
                            <a:rPr lang="it-IT" sz="1800" b="0" i="1" smtClean="0">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err="1">
                    <a:solidFill>
                      <a:schemeClr val="tx1"/>
                    </a:solidFill>
                  </a:rPr>
                  <a:t>Observation</a:t>
                </a:r>
                <a:r>
                  <a:rPr lang="it-IT" sz="1800" dirty="0">
                    <a:solidFill>
                      <a:schemeClr val="tx1"/>
                    </a:solidFill>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𝐴</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Sup>
                        <m:sSubSupPr>
                          <m:ctrlPr>
                            <a:rPr lang="it-IT" sz="1800" b="1" i="1" smtClean="0">
                              <a:solidFill>
                                <a:schemeClr val="tx1"/>
                              </a:solidFill>
                              <a:latin typeface="Cambria Math" panose="02040503050406030204" pitchFamily="18" charset="0"/>
                            </a:rPr>
                          </m:ctrlPr>
                        </m:sSubSupPr>
                        <m:e>
                          <m:r>
                            <a:rPr lang="it-IT" sz="1800" b="1" i="1" smtClean="0">
                              <a:solidFill>
                                <a:schemeClr val="tx1"/>
                              </a:solidFill>
                              <a:latin typeface="Cambria Math" panose="02040503050406030204" pitchFamily="18" charset="0"/>
                            </a:rPr>
                            <m:t>𝒚</m:t>
                          </m:r>
                        </m:e>
                        <m:sub>
                          <m:r>
                            <m:rPr>
                              <m:sty m:val="p"/>
                            </m:rPr>
                            <a:rPr lang="it-IT" sz="1800" b="0" i="0" smtClean="0">
                              <a:solidFill>
                                <a:schemeClr val="tx1"/>
                              </a:solidFill>
                              <a:latin typeface="Cambria Math" panose="02040503050406030204" pitchFamily="18" charset="0"/>
                            </a:rPr>
                            <m:t>A</m:t>
                          </m:r>
                          <m:r>
                            <a:rPr lang="it-IT" sz="1800" b="0" i="0" smtClean="0">
                              <a:solidFill>
                                <a:schemeClr val="tx1"/>
                              </a:solidFill>
                              <a:latin typeface="Cambria Math" panose="02040503050406030204" pitchFamily="18" charset="0"/>
                            </a:rPr>
                            <m:t>,</m:t>
                          </m:r>
                          <m:r>
                            <m:rPr>
                              <m:sty m:val="p"/>
                            </m:rPr>
                            <a:rPr lang="it-IT" sz="1800" b="0" i="0" smtClean="0">
                              <a:solidFill>
                                <a:schemeClr val="tx1"/>
                              </a:solidFill>
                              <a:latin typeface="Cambria Math" panose="02040503050406030204" pitchFamily="18" charset="0"/>
                            </a:rPr>
                            <m:t>k</m:t>
                          </m:r>
                        </m:sub>
                        <m:sup>
                          <m:r>
                            <a:rPr lang="it-IT" sz="1800" b="0" i="1" smtClean="0">
                              <a:solidFill>
                                <a:schemeClr val="tx1"/>
                              </a:solidFill>
                              <a:latin typeface="Cambria Math" panose="02040503050406030204" pitchFamily="18" charset="0"/>
                            </a:rPr>
                            <m:t>𝑠</m:t>
                          </m:r>
                        </m:sup>
                      </m:sSubSup>
                      <m:r>
                        <a:rPr lang="it-IT" sz="1800" b="0" i="1" smtClean="0">
                          <a:solidFill>
                            <a:schemeClr val="tx1"/>
                          </a:solidFill>
                          <a:latin typeface="Cambria Math" panose="02040503050406030204" pitchFamily="18" charset="0"/>
                        </a:rPr>
                        <m:t>−</m:t>
                      </m:r>
                      <m:d>
                        <m:dPr>
                          <m:ctrlPr>
                            <a:rPr lang="it-IT" sz="1800" b="0" i="1" smtClean="0">
                              <a:solidFill>
                                <a:schemeClr val="tx1"/>
                              </a:solidFill>
                              <a:latin typeface="Cambria Math" panose="02040503050406030204" pitchFamily="18" charset="0"/>
                            </a:rPr>
                          </m:ctrlPr>
                        </m:dPr>
                        <m:e>
                          <m:r>
                            <a:rPr lang="it-IT" sz="1800" b="0" i="1" smtClean="0">
                              <a:solidFill>
                                <a:schemeClr val="tx1"/>
                              </a:solidFill>
                              <a:latin typeface="Cambria Math" panose="02040503050406030204" pitchFamily="18" charset="0"/>
                            </a:rPr>
                            <m:t>−</m:t>
                          </m:r>
                          <m:sSubSup>
                            <m:sSubSupPr>
                              <m:ctrlPr>
                                <a:rPr lang="it-IT" sz="1800" b="0" i="1" smtClean="0">
                                  <a:solidFill>
                                    <a:schemeClr val="tx1"/>
                                  </a:solidFill>
                                  <a:latin typeface="Cambria Math" panose="02040503050406030204" pitchFamily="18" charset="0"/>
                                </a:rPr>
                              </m:ctrlPr>
                            </m:sSubSupPr>
                            <m:e>
                              <m:acc>
                                <m:accPr>
                                  <m:chr m:val="̂"/>
                                  <m:ctrlPr>
                                    <a:rPr lang="it-IT" sz="1800" b="1"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𝒂</m:t>
                                  </m:r>
                                </m:e>
                              </m:acc>
                            </m:e>
                            <m:sub>
                              <m:r>
                                <a:rPr lang="it-IT" sz="1800" b="0" i="1" smtClean="0">
                                  <a:solidFill>
                                    <a:schemeClr val="tx1"/>
                                  </a:solidFill>
                                  <a:latin typeface="Cambria Math" panose="02040503050406030204" pitchFamily="18" charset="0"/>
                                </a:rPr>
                                <m:t>𝑘</m:t>
                              </m:r>
                            </m:sub>
                            <m:sup>
                              <m:r>
                                <a:rPr lang="it-IT" sz="1800" b="0" i="1" smtClean="0">
                                  <a:solidFill>
                                    <a:schemeClr val="tx1"/>
                                  </a:solidFill>
                                  <a:latin typeface="Cambria Math" panose="02040503050406030204" pitchFamily="18" charset="0"/>
                                </a:rPr>
                                <m:t>𝑏</m:t>
                              </m:r>
                            </m:sup>
                          </m:sSubSup>
                          <m:r>
                            <a:rPr lang="it-IT" sz="1800" b="1" i="1" smtClean="0">
                              <a:solidFill>
                                <a:schemeClr val="tx1"/>
                              </a:solidFill>
                              <a:latin typeface="Cambria Math" panose="02040503050406030204" pitchFamily="18" charset="0"/>
                            </a:rPr>
                            <m:t>+</m:t>
                          </m:r>
                          <m:sSubSup>
                            <m:sSubSupPr>
                              <m:ctrlPr>
                                <a:rPr lang="it-IT" sz="1800" i="1">
                                  <a:latin typeface="Cambria Math" panose="02040503050406030204" pitchFamily="18" charset="0"/>
                                </a:rPr>
                              </m:ctrlPr>
                            </m:sSubSupPr>
                            <m:e>
                              <m:acc>
                                <m:accPr>
                                  <m:chr m:val="̂"/>
                                  <m:ctrlPr>
                                    <a:rPr lang="it-IT" sz="1800" b="1" i="1">
                                      <a:latin typeface="Cambria Math" panose="02040503050406030204" pitchFamily="18" charset="0"/>
                                    </a:rPr>
                                  </m:ctrlPr>
                                </m:accPr>
                                <m:e>
                                  <m:r>
                                    <a:rPr lang="it-IT" sz="1800" b="1" i="1">
                                      <a:latin typeface="Cambria Math" panose="02040503050406030204" pitchFamily="18" charset="0"/>
                                    </a:rPr>
                                    <m:t>𝒂</m:t>
                                  </m:r>
                                </m:e>
                              </m:acc>
                            </m:e>
                            <m:sub>
                              <m:r>
                                <a:rPr lang="it-IT" sz="1800" b="0" i="1" smtClean="0">
                                  <a:latin typeface="Cambria Math" panose="02040503050406030204" pitchFamily="18" charset="0"/>
                                </a:rPr>
                                <m:t>𝑏</m:t>
                              </m:r>
                              <m:r>
                                <a:rPr lang="it-IT" sz="1800" b="0" i="1" smtClean="0">
                                  <a:latin typeface="Cambria Math" panose="02040503050406030204" pitchFamily="18" charset="0"/>
                                </a:rPr>
                                <m:t>,</m:t>
                              </m:r>
                              <m:r>
                                <a:rPr lang="it-IT" sz="1800" i="1">
                                  <a:latin typeface="Cambria Math" panose="02040503050406030204" pitchFamily="18" charset="0"/>
                                </a:rPr>
                                <m:t>𝑘</m:t>
                              </m:r>
                            </m:sub>
                            <m:sup>
                              <m:r>
                                <a:rPr lang="it-IT" sz="1800" i="1">
                                  <a:latin typeface="Cambria Math" panose="02040503050406030204" pitchFamily="18" charset="0"/>
                                </a:rPr>
                                <m:t>𝑏</m:t>
                              </m:r>
                            </m:sup>
                          </m:sSubSup>
                          <m:r>
                            <a:rPr lang="it-IT" sz="1800" b="1"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acc>
                                <m:accPr>
                                  <m:chr m:val="̂"/>
                                  <m:ctrlPr>
                                    <a:rPr lang="it-IT"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𝒈</m:t>
                                  </m:r>
                                </m:e>
                              </m:acc>
                            </m:e>
                            <m:sup>
                              <m:r>
                                <a:rPr lang="it-IT" sz="1800" b="0" i="1" smtClean="0">
                                  <a:solidFill>
                                    <a:schemeClr val="tx1"/>
                                  </a:solidFill>
                                  <a:latin typeface="Cambria Math" panose="02040503050406030204" pitchFamily="18" charset="0"/>
                                </a:rPr>
                                <m:t>𝑠</m:t>
                              </m:r>
                            </m:sup>
                          </m:sSup>
                        </m:e>
                      </m:d>
                    </m:oMath>
                  </m:oMathPara>
                </a14:m>
                <a:endParaRPr lang="it-IT" sz="1800" dirty="0">
                  <a:solidFill>
                    <a:schemeClr val="tx1"/>
                  </a:solidFill>
                </a:endParaRPr>
              </a:p>
              <a:p>
                <a:pPr marL="0" indent="0">
                  <a:lnSpc>
                    <a:spcPct val="150000"/>
                  </a:lnSpc>
                  <a:buNone/>
                </a:pPr>
                <a:r>
                  <a:rPr lang="it-IT" sz="1800" b="0" dirty="0" err="1">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i="1">
                              <a:solidFill>
                                <a:schemeClr val="tx1"/>
                              </a:solidFill>
                              <a:latin typeface="Cambria Math" panose="02040503050406030204" pitchFamily="18" charset="0"/>
                            </a:rPr>
                          </m:ctrlPr>
                        </m:sSubPr>
                        <m:e>
                          <m:r>
                            <a:rPr lang="it-IT" sz="1800" i="1">
                              <a:solidFill>
                                <a:schemeClr val="tx1"/>
                              </a:solidFill>
                              <a:latin typeface="Cambria Math" panose="02040503050406030204" pitchFamily="18" charset="0"/>
                            </a:rPr>
                            <m:t>𝐻</m:t>
                          </m:r>
                        </m:e>
                        <m:sub>
                          <m:r>
                            <m:rPr>
                              <m:sty m:val="p"/>
                            </m:rPr>
                            <a:rPr lang="it-IT" sz="1800" b="0" i="0" smtClean="0">
                              <a:solidFill>
                                <a:schemeClr val="tx1"/>
                              </a:solidFill>
                              <a:latin typeface="Cambria Math" panose="02040503050406030204" pitchFamily="18" charset="0"/>
                            </a:rPr>
                            <m:t>x</m:t>
                          </m:r>
                          <m:r>
                            <a:rPr lang="it-IT" sz="1800" b="0" i="0" smtClean="0">
                              <a:solidFill>
                                <a:schemeClr val="tx1"/>
                              </a:solidFill>
                              <a:latin typeface="Cambria Math" panose="02040503050406030204" pitchFamily="18" charset="0"/>
                            </a:rPr>
                            <m:t>,</m:t>
                          </m:r>
                          <m:r>
                            <m:rPr>
                              <m:sty m:val="p"/>
                            </m:rPr>
                            <a:rPr lang="it-IT" sz="1800" b="0" i="0" smtClean="0">
                              <a:solidFill>
                                <a:schemeClr val="tx1"/>
                              </a:solidFill>
                              <a:latin typeface="Cambria Math" panose="02040503050406030204" pitchFamily="18" charset="0"/>
                            </a:rPr>
                            <m:t>A</m:t>
                          </m:r>
                        </m:sub>
                      </m:sSub>
                      <m:r>
                        <a:rPr lang="it-IT" sz="1800" i="1">
                          <a:solidFill>
                            <a:schemeClr val="tx1"/>
                          </a:solidFill>
                          <a:latin typeface="Cambria Math" panose="02040503050406030204" pitchFamily="18" charset="0"/>
                        </a:rPr>
                        <m:t>=</m:t>
                      </m:r>
                      <m:sSup>
                        <m:sSupPr>
                          <m:ctrlPr>
                            <a:rPr lang="it-IT" sz="1800" i="1">
                              <a:latin typeface="Cambria Math" panose="02040503050406030204" pitchFamily="18" charset="0"/>
                            </a:rPr>
                          </m:ctrlPr>
                        </m:sSupPr>
                        <m:e>
                          <m:d>
                            <m:dPr>
                              <m:begChr m:val="["/>
                              <m:endChr m:val="]"/>
                              <m:ctrlPr>
                                <a:rPr lang="it-IT" sz="1800" i="1">
                                  <a:latin typeface="Cambria Math" panose="02040503050406030204" pitchFamily="18" charset="0"/>
                                </a:rPr>
                              </m:ctrlPr>
                            </m:dPr>
                            <m:e>
                              <m:m>
                                <m:mPr>
                                  <m:mcs>
                                    <m:mc>
                                      <m:mcPr>
                                        <m:count m:val="6"/>
                                        <m:mcJc m:val="center"/>
                                      </m:mcPr>
                                    </m:mc>
                                  </m:mcs>
                                  <m:ctrlPr>
                                    <a:rPr lang="it-IT" sz="1800" i="1">
                                      <a:latin typeface="Cambria Math" panose="02040503050406030204" pitchFamily="18" charset="0"/>
                                    </a:rPr>
                                  </m:ctrlPr>
                                </m:mPr>
                                <m:mr>
                                  <m:e>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m:t>
                                        </m:r>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m:t>
                                            </m:r>
                                            <m:r>
                                              <a:rPr lang="it-IT" sz="1800" b="1" i="1" smtClean="0">
                                                <a:latin typeface="Cambria Math" panose="02040503050406030204" pitchFamily="18" charset="0"/>
                                              </a:rPr>
                                              <m:t>𝑹</m:t>
                                            </m:r>
                                          </m:e>
                                          <m:sub>
                                            <m:r>
                                              <a:rPr lang="it-IT" sz="1800" b="0" i="1" smtClean="0">
                                                <a:latin typeface="Cambria Math" panose="02040503050406030204" pitchFamily="18" charset="0"/>
                                              </a:rPr>
                                              <m:t>𝑛</m:t>
                                            </m:r>
                                          </m:sub>
                                          <m:sup>
                                            <m:r>
                                              <a:rPr lang="it-IT" sz="1800" b="0" i="1" smtClean="0">
                                                <a:latin typeface="Cambria Math" panose="02040503050406030204" pitchFamily="18" charset="0"/>
                                              </a:rPr>
                                              <m:t>𝑏</m:t>
                                            </m:r>
                                          </m:sup>
                                        </m:sSubSup>
                                        <m:d>
                                          <m:dPr>
                                            <m:ctrlPr>
                                              <a:rPr lang="it-IT" sz="1800" b="0" i="1" smtClean="0">
                                                <a:latin typeface="Cambria Math" panose="02040503050406030204" pitchFamily="18" charset="0"/>
                                              </a:rPr>
                                            </m:ctrlPr>
                                          </m:dPr>
                                          <m:e>
                                            <m:r>
                                              <a:rPr lang="it-IT" sz="1800" b="0" i="1" smtClean="0">
                                                <a:latin typeface="Cambria Math" panose="02040503050406030204" pitchFamily="18" charset="0"/>
                                              </a:rPr>
                                              <m:t>𝑞</m:t>
                                            </m:r>
                                          </m:e>
                                        </m:d>
                                        <m:r>
                                          <a:rPr lang="it-IT" sz="1800" b="1" i="1" smtClean="0">
                                            <a:latin typeface="Cambria Math" panose="02040503050406030204" pitchFamily="18" charset="0"/>
                                          </a:rPr>
                                          <m:t> </m:t>
                                        </m:r>
                                        <m:sSup>
                                          <m:sSupPr>
                                            <m:ctrlPr>
                                              <a:rPr lang="it-IT" sz="1800" b="1" i="1" smtClean="0">
                                                <a:latin typeface="Cambria Math" panose="02040503050406030204" pitchFamily="18" charset="0"/>
                                              </a:rPr>
                                            </m:ctrlPr>
                                          </m:sSupPr>
                                          <m:e>
                                            <m:r>
                                              <a:rPr lang="it-IT" sz="1800" b="1" i="1" smtClean="0">
                                                <a:latin typeface="Cambria Math" panose="02040503050406030204" pitchFamily="18" charset="0"/>
                                              </a:rPr>
                                              <m:t>𝒈</m:t>
                                            </m:r>
                                          </m:e>
                                          <m:sup>
                                            <m:r>
                                              <a:rPr lang="it-IT" sz="1800" b="0" i="1" smtClean="0">
                                                <a:latin typeface="Cambria Math" panose="02040503050406030204" pitchFamily="18" charset="0"/>
                                              </a:rPr>
                                              <m:t>𝑛</m:t>
                                            </m:r>
                                          </m:sup>
                                        </m:sSup>
                                        <m:r>
                                          <a:rPr lang="it-IT" sz="1800" b="0" i="1" smtClean="0">
                                            <a:latin typeface="Cambria Math" panose="02040503050406030204" pitchFamily="18" charset="0"/>
                                          </a:rPr>
                                          <m:t>)</m:t>
                                        </m:r>
                                      </m:num>
                                      <m:den>
                                        <m:r>
                                          <a:rPr lang="it-IT" sz="1800" b="0" i="1" smtClean="0">
                                            <a:latin typeface="Cambria Math" panose="02040503050406030204" pitchFamily="18" charset="0"/>
                                          </a:rPr>
                                          <m:t>𝜕</m:t>
                                        </m:r>
                                        <m:r>
                                          <a:rPr lang="it-IT" sz="1800" b="1" i="1" smtClean="0">
                                            <a:latin typeface="Cambria Math" panose="02040503050406030204" pitchFamily="18" charset="0"/>
                                          </a:rPr>
                                          <m:t>𝒒</m:t>
                                        </m:r>
                                      </m:den>
                                    </m:f>
                                  </m:e>
                                  <m:e>
                                    <m:sSub>
                                      <m:sSubPr>
                                        <m:ctrlPr>
                                          <a:rPr lang="it-IT" sz="1800" b="0" i="1" smtClean="0">
                                            <a:latin typeface="Cambria Math" panose="02040503050406030204" pitchFamily="18" charset="0"/>
                                          </a:rPr>
                                        </m:ctrlPr>
                                      </m:sSubPr>
                                      <m:e>
                                        <m:r>
                                          <a:rPr lang="it-IT" sz="1800" i="1" smtClean="0">
                                            <a:latin typeface="Cambria Math" panose="02040503050406030204" pitchFamily="18" charset="0"/>
                                          </a:rPr>
                                          <m:t>0</m:t>
                                        </m:r>
                                      </m:e>
                                      <m:sub>
                                        <m:r>
                                          <a:rPr lang="it-IT" sz="1800" b="0" i="1" smtClean="0">
                                            <a:latin typeface="Cambria Math" panose="02040503050406030204" pitchFamily="18" charset="0"/>
                                          </a:rPr>
                                          <m:t>3</m:t>
                                        </m:r>
                                      </m:sub>
                                    </m:sSub>
                                  </m:e>
                                  <m:e>
                                    <m:sSub>
                                      <m:sSubPr>
                                        <m:ctrlPr>
                                          <a:rPr lang="it-IT" sz="1800" i="1" smtClean="0">
                                            <a:latin typeface="Cambria Math" panose="02040503050406030204" pitchFamily="18" charset="0"/>
                                          </a:rPr>
                                        </m:ctrlPr>
                                      </m:sSubPr>
                                      <m:e>
                                        <m:r>
                                          <a:rPr lang="it-IT" sz="1800" b="0" i="1" smtClean="0">
                                            <a:latin typeface="Cambria Math" panose="02040503050406030204" pitchFamily="18" charset="0"/>
                                          </a:rPr>
                                          <m:t>𝐼</m:t>
                                        </m:r>
                                      </m:e>
                                      <m:sub>
                                        <m:r>
                                          <a:rPr lang="it-IT" sz="1800" b="0" i="1" smtClean="0">
                                            <a:latin typeface="Cambria Math" panose="02040503050406030204" pitchFamily="18" charset="0"/>
                                          </a:rPr>
                                          <m:t>3</m:t>
                                        </m:r>
                                      </m:sub>
                                    </m:sSub>
                                  </m:e>
                                  <m:e>
                                    <m:r>
                                      <a:rPr lang="it-IT" sz="1800" b="0" i="1" smtClean="0">
                                        <a:latin typeface="Cambria Math" panose="02040503050406030204" pitchFamily="18" charset="0"/>
                                      </a:rPr>
                                      <m:t>−</m:t>
                                    </m:r>
                                    <m:sSub>
                                      <m:sSubPr>
                                        <m:ctrlPr>
                                          <a:rPr lang="it-IT" sz="1800" i="1" smtClean="0">
                                            <a:latin typeface="Cambria Math" panose="02040503050406030204" pitchFamily="18" charset="0"/>
                                          </a:rPr>
                                        </m:ctrlPr>
                                      </m:sSubPr>
                                      <m:e>
                                        <m:r>
                                          <a:rPr lang="it-IT" sz="1800" b="0" i="1" smtClean="0">
                                            <a:latin typeface="Cambria Math" panose="02040503050406030204" pitchFamily="18" charset="0"/>
                                          </a:rPr>
                                          <m:t>𝐼</m:t>
                                        </m:r>
                                      </m:e>
                                      <m:sub>
                                        <m:r>
                                          <a:rPr lang="it-IT" sz="1800" b="0" i="1" smtClean="0">
                                            <a:latin typeface="Cambria Math" panose="02040503050406030204" pitchFamily="18" charset="0"/>
                                          </a:rPr>
                                          <m:t>3</m:t>
                                        </m:r>
                                      </m:sub>
                                    </m:sSub>
                                  </m:e>
                                  <m:e>
                                    <m:sSub>
                                      <m:sSubPr>
                                        <m:ctrlPr>
                                          <a:rPr lang="it-IT" sz="1800" b="0" i="1" smtClean="0">
                                            <a:latin typeface="Cambria Math" panose="02040503050406030204" pitchFamily="18" charset="0"/>
                                          </a:rPr>
                                        </m:ctrlPr>
                                      </m:sSubPr>
                                      <m:e>
                                        <m:r>
                                          <a:rPr lang="it-IT" sz="1800" i="1" smtClean="0">
                                            <a:latin typeface="Cambria Math" panose="02040503050406030204" pitchFamily="18" charset="0"/>
                                          </a:rPr>
                                          <m:t>0</m:t>
                                        </m:r>
                                      </m:e>
                                      <m:sub>
                                        <m:r>
                                          <a:rPr lang="it-IT" sz="1800" b="0" i="1" smtClean="0">
                                            <a:latin typeface="Cambria Math" panose="02040503050406030204" pitchFamily="18" charset="0"/>
                                          </a:rPr>
                                          <m:t>3</m:t>
                                        </m:r>
                                      </m:sub>
                                    </m:sSub>
                                  </m:e>
                                  <m:e>
                                    <m:sSub>
                                      <m:sSubPr>
                                        <m:ctrlPr>
                                          <a:rPr lang="it-IT" sz="1800" b="0" i="1" smtClean="0">
                                            <a:latin typeface="Cambria Math" panose="02040503050406030204" pitchFamily="18" charset="0"/>
                                          </a:rPr>
                                        </m:ctrlPr>
                                      </m:sSubPr>
                                      <m:e>
                                        <m:r>
                                          <a:rPr lang="it-IT" sz="1800" i="1" smtClean="0">
                                            <a:latin typeface="Cambria Math" panose="02040503050406030204" pitchFamily="18" charset="0"/>
                                          </a:rPr>
                                          <m:t>0</m:t>
                                        </m:r>
                                      </m:e>
                                      <m:sub>
                                        <m:r>
                                          <a:rPr lang="it-IT" sz="1800" b="0" i="1" smtClean="0">
                                            <a:latin typeface="Cambria Math" panose="02040503050406030204" pitchFamily="18" charset="0"/>
                                          </a:rPr>
                                          <m:t>3</m:t>
                                        </m:r>
                                      </m:sub>
                                    </m:sSub>
                                  </m:e>
                                </m:mr>
                              </m:m>
                            </m:e>
                          </m:d>
                        </m:e>
                        <m:sup>
                          <m:r>
                            <a:rPr lang="it-IT" sz="1800" i="1">
                              <a:latin typeface="Cambria Math" panose="02040503050406030204" pitchFamily="18" charset="0"/>
                            </a:rPr>
                            <m:t>𝑇</m:t>
                          </m:r>
                        </m:sup>
                      </m:sSup>
                    </m:oMath>
                  </m:oMathPara>
                </a14:m>
                <a:endParaRPr lang="it-IT" sz="1800" b="0" i="1" dirty="0">
                  <a:solidFill>
                    <a:schemeClr val="tx1"/>
                  </a:solidFill>
                  <a:latin typeface="Cambria Math" panose="02040503050406030204" pitchFamily="18" charset="0"/>
                </a:endParaRPr>
              </a:p>
            </p:txBody>
          </p:sp>
        </mc:Choice>
        <mc:Fallback>
          <p:sp>
            <p:nvSpPr>
              <p:cNvPr id="4" name="Segnaposto contenuto 2">
                <a:extLst>
                  <a:ext uri="{FF2B5EF4-FFF2-40B4-BE49-F238E27FC236}">
                    <a16:creationId xmlns:a16="http://schemas.microsoft.com/office/drawing/2014/main" id="{5F0B9C76-FC62-4B27-B2CB-A692F764D96D}"/>
                  </a:ext>
                </a:extLst>
              </p:cNvPr>
              <p:cNvSpPr txBox="1">
                <a:spLocks noRot="1" noChangeAspect="1" noMove="1" noResize="1" noEditPoints="1" noAdjustHandles="1" noChangeArrowheads="1" noChangeShapeType="1" noTextEdit="1"/>
              </p:cNvSpPr>
              <p:nvPr/>
            </p:nvSpPr>
            <p:spPr>
              <a:xfrm>
                <a:off x="838200" y="1551600"/>
                <a:ext cx="5181600" cy="4804750"/>
              </a:xfrm>
              <a:prstGeom prst="rect">
                <a:avLst/>
              </a:prstGeom>
              <a:blipFill>
                <a:blip r:embed="rId2"/>
                <a:stretch>
                  <a:fillRect l="-938"/>
                </a:stretch>
              </a:blipFill>
              <a:ln w="19050">
                <a:solidFill>
                  <a:schemeClr val="accent4">
                    <a:lumMod val="5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6172202" y="1551600"/>
                <a:ext cx="5181600" cy="4804750"/>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Magnetometer</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700" b="0" i="1" smtClean="0">
                          <a:solidFill>
                            <a:schemeClr val="tx1"/>
                          </a:solidFill>
                          <a:latin typeface="Cambria Math" panose="02040503050406030204" pitchFamily="18" charset="0"/>
                        </a:rPr>
                        <m:t>	</m:t>
                      </m:r>
                      <m:r>
                        <a:rPr lang="it-IT" sz="1700" i="1">
                          <a:latin typeface="Cambria Math" panose="02040503050406030204" pitchFamily="18" charset="0"/>
                        </a:rPr>
                        <m:t>	</m:t>
                      </m:r>
                      <m:sSub>
                        <m:sSubPr>
                          <m:ctrlPr>
                            <a:rPr lang="it-IT" sz="1700" i="1">
                              <a:latin typeface="Cambria Math" panose="02040503050406030204" pitchFamily="18" charset="0"/>
                            </a:rPr>
                          </m:ctrlPr>
                        </m:sSubPr>
                        <m:e>
                          <m:r>
                            <a:rPr lang="it-IT" sz="1700" b="1" i="1">
                              <a:latin typeface="Cambria Math" panose="02040503050406030204" pitchFamily="18" charset="0"/>
                            </a:rPr>
                            <m:t>𝒙</m:t>
                          </m:r>
                        </m:e>
                        <m:sub>
                          <m:r>
                            <a:rPr lang="it-IT" sz="1700" i="1">
                              <a:latin typeface="Cambria Math" panose="02040503050406030204" pitchFamily="18" charset="0"/>
                              <a:ea typeface="Cambria Math" panose="02040503050406030204" pitchFamily="18" charset="0"/>
                            </a:rPr>
                            <m:t>𝜀</m:t>
                          </m:r>
                          <m:r>
                            <a:rPr lang="it-IT" sz="1700" i="1">
                              <a:latin typeface="Cambria Math" panose="02040503050406030204" pitchFamily="18" charset="0"/>
                              <a:ea typeface="Cambria Math" panose="02040503050406030204" pitchFamily="18" charset="0"/>
                            </a:rPr>
                            <m:t>,</m:t>
                          </m:r>
                          <m:r>
                            <a:rPr lang="it-IT" sz="1700" i="1">
                              <a:latin typeface="Cambria Math" panose="02040503050406030204" pitchFamily="18" charset="0"/>
                              <a:ea typeface="Cambria Math" panose="02040503050406030204" pitchFamily="18" charset="0"/>
                            </a:rPr>
                            <m:t>𝑘</m:t>
                          </m:r>
                        </m:sub>
                      </m:sSub>
                      <m:r>
                        <a:rPr lang="it-IT" sz="1700" i="1">
                          <a:latin typeface="Cambria Math" panose="02040503050406030204" pitchFamily="18" charset="0"/>
                        </a:rPr>
                        <m:t>=</m:t>
                      </m:r>
                      <m:sSup>
                        <m:sSupPr>
                          <m:ctrlPr>
                            <a:rPr lang="it-IT" sz="1700" i="1">
                              <a:latin typeface="Cambria Math" panose="02040503050406030204" pitchFamily="18" charset="0"/>
                            </a:rPr>
                          </m:ctrlPr>
                        </m:sSupPr>
                        <m:e>
                          <m:d>
                            <m:dPr>
                              <m:begChr m:val="["/>
                              <m:endChr m:val="]"/>
                              <m:ctrlPr>
                                <a:rPr lang="it-IT" sz="1700" i="1">
                                  <a:latin typeface="Cambria Math" panose="02040503050406030204" pitchFamily="18" charset="0"/>
                                </a:rPr>
                              </m:ctrlPr>
                            </m:dPr>
                            <m:e>
                              <m:m>
                                <m:mPr>
                                  <m:mcs>
                                    <m:mc>
                                      <m:mcPr>
                                        <m:count m:val="6"/>
                                        <m:mcJc m:val="center"/>
                                      </m:mcPr>
                                    </m:mc>
                                  </m:mcs>
                                  <m:ctrlPr>
                                    <a:rPr lang="it-IT" sz="1700" i="1">
                                      <a:latin typeface="Cambria Math" panose="02040503050406030204" pitchFamily="18" charset="0"/>
                                    </a:rPr>
                                  </m:ctrlPr>
                                </m:mPr>
                                <m:mr>
                                  <m:e>
                                    <m:sSub>
                                      <m:sSubPr>
                                        <m:ctrlPr>
                                          <a:rPr lang="it-IT" sz="1700" i="1">
                                            <a:latin typeface="Cambria Math" panose="02040503050406030204" pitchFamily="18" charset="0"/>
                                          </a:rPr>
                                        </m:ctrlPr>
                                      </m:sSubPr>
                                      <m:e>
                                        <m:r>
                                          <a:rPr lang="it-IT" sz="1700" b="1" i="1">
                                            <a:latin typeface="Cambria Math" panose="02040503050406030204" pitchFamily="18" charset="0"/>
                                          </a:rPr>
                                          <m:t>𝜽</m:t>
                                        </m:r>
                                      </m:e>
                                      <m:sub>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e>
                                    <m:sSub>
                                      <m:sSubPr>
                                        <m:ctrlPr>
                                          <a:rPr lang="it-IT" sz="1700" i="1">
                                            <a:latin typeface="Cambria Math" panose="02040503050406030204" pitchFamily="18" charset="0"/>
                                          </a:rPr>
                                        </m:ctrlPr>
                                      </m:sSubPr>
                                      <m:e>
                                        <m:r>
                                          <a:rPr lang="it-IT" sz="1700" b="1" i="1">
                                            <a:latin typeface="Cambria Math" panose="02040503050406030204" pitchFamily="18" charset="0"/>
                                          </a:rPr>
                                          <m:t>𝝎</m:t>
                                        </m:r>
                                      </m:e>
                                      <m:sub>
                                        <m:r>
                                          <a:rPr lang="it-IT" sz="1700" i="1">
                                            <a:latin typeface="Cambria Math" panose="02040503050406030204" pitchFamily="18" charset="0"/>
                                          </a:rPr>
                                          <m:t>𝑏</m:t>
                                        </m:r>
                                        <m:r>
                                          <a:rPr lang="it-IT" sz="1700" i="1">
                                            <a:latin typeface="Cambria Math" panose="02040503050406030204" pitchFamily="18" charset="0"/>
                                          </a:rPr>
                                          <m:t>,</m:t>
                                        </m:r>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e>
                                    <m:sSub>
                                      <m:sSubPr>
                                        <m:ctrlPr>
                                          <a:rPr lang="it-IT" sz="1700" b="1" i="1">
                                            <a:latin typeface="Cambria Math" panose="02040503050406030204" pitchFamily="18" charset="0"/>
                                          </a:rPr>
                                        </m:ctrlPr>
                                      </m:sSubPr>
                                      <m:e>
                                        <m:r>
                                          <a:rPr lang="it-IT" sz="1700" b="1" i="1">
                                            <a:latin typeface="Cambria Math" panose="02040503050406030204" pitchFamily="18" charset="0"/>
                                          </a:rPr>
                                          <m:t>𝒂</m:t>
                                        </m:r>
                                      </m:e>
                                      <m:sub>
                                        <m:r>
                                          <a:rPr lang="it-IT" sz="1700" i="1">
                                            <a:latin typeface="Cambria Math" panose="02040503050406030204" pitchFamily="18" charset="0"/>
                                          </a:rPr>
                                          <m:t>𝑏</m:t>
                                        </m:r>
                                        <m:r>
                                          <a:rPr lang="it-IT" sz="1700" i="1">
                                            <a:latin typeface="Cambria Math" panose="02040503050406030204" pitchFamily="18" charset="0"/>
                                          </a:rPr>
                                          <m:t>,</m:t>
                                        </m:r>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e>
                                    <m:sSub>
                                      <m:sSubPr>
                                        <m:ctrlPr>
                                          <a:rPr lang="it-IT" sz="1700" b="1" i="1">
                                            <a:latin typeface="Cambria Math" panose="02040503050406030204" pitchFamily="18" charset="0"/>
                                          </a:rPr>
                                        </m:ctrlPr>
                                      </m:sSubPr>
                                      <m:e>
                                        <m:r>
                                          <a:rPr lang="it-IT" sz="1700" b="1" i="1" smtClean="0">
                                            <a:latin typeface="Cambria Math" panose="02040503050406030204" pitchFamily="18" charset="0"/>
                                          </a:rPr>
                                          <m:t>𝒅</m:t>
                                        </m:r>
                                      </m:e>
                                      <m:sub>
                                        <m:r>
                                          <a:rPr lang="it-IT" sz="1700" b="0" i="1" smtClean="0">
                                            <a:latin typeface="Cambria Math" panose="02040503050406030204" pitchFamily="18" charset="0"/>
                                          </a:rPr>
                                          <m:t>𝑚</m:t>
                                        </m:r>
                                        <m:r>
                                          <a:rPr lang="it-IT" sz="1700" b="0" i="1" smtClean="0">
                                            <a:latin typeface="Cambria Math" panose="02040503050406030204" pitchFamily="18" charset="0"/>
                                          </a:rPr>
                                          <m:t>,</m:t>
                                        </m:r>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e>
                                    <m:sSub>
                                      <m:sSubPr>
                                        <m:ctrlPr>
                                          <a:rPr lang="it-IT" sz="1700" i="1">
                                            <a:latin typeface="Cambria Math" panose="02040503050406030204" pitchFamily="18" charset="0"/>
                                          </a:rPr>
                                        </m:ctrlPr>
                                      </m:sSubPr>
                                      <m:e>
                                        <m:r>
                                          <a:rPr lang="it-IT" sz="1700" b="1" i="1">
                                            <a:latin typeface="Cambria Math" panose="02040503050406030204" pitchFamily="18" charset="0"/>
                                          </a:rPr>
                                          <m:t>𝒑</m:t>
                                        </m:r>
                                      </m:e>
                                      <m:sub>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e>
                                    <m:sSub>
                                      <m:sSubPr>
                                        <m:ctrlPr>
                                          <a:rPr lang="it-IT" sz="1700" i="1">
                                            <a:latin typeface="Cambria Math" panose="02040503050406030204" pitchFamily="18" charset="0"/>
                                          </a:rPr>
                                        </m:ctrlPr>
                                      </m:sSubPr>
                                      <m:e>
                                        <m:r>
                                          <a:rPr lang="it-IT" sz="1700" b="1" i="1">
                                            <a:latin typeface="Cambria Math" panose="02040503050406030204" pitchFamily="18" charset="0"/>
                                          </a:rPr>
                                          <m:t>𝒗</m:t>
                                        </m:r>
                                      </m:e>
                                      <m:sub>
                                        <m:r>
                                          <a:rPr lang="it-IT" sz="1700" i="1">
                                            <a:latin typeface="Cambria Math" panose="02040503050406030204" pitchFamily="18" charset="0"/>
                                          </a:rPr>
                                          <m:t>𝜀</m:t>
                                        </m:r>
                                        <m:r>
                                          <a:rPr lang="it-IT" sz="1700" i="1">
                                            <a:latin typeface="Cambria Math" panose="02040503050406030204" pitchFamily="18" charset="0"/>
                                          </a:rPr>
                                          <m:t>,</m:t>
                                        </m:r>
                                        <m:r>
                                          <a:rPr lang="it-IT" sz="1700" i="1">
                                            <a:latin typeface="Cambria Math" panose="02040503050406030204" pitchFamily="18" charset="0"/>
                                          </a:rPr>
                                          <m:t>𝑘</m:t>
                                        </m:r>
                                      </m:sub>
                                    </m:sSub>
                                  </m:e>
                                </m:mr>
                              </m:m>
                            </m:e>
                          </m:d>
                        </m:e>
                        <m:sup>
                          <m:r>
                            <a:rPr lang="it-IT" sz="1700" i="1">
                              <a:latin typeface="Cambria Math" panose="02040503050406030204" pitchFamily="18" charset="0"/>
                            </a:rPr>
                            <m:t>𝑇</m:t>
                          </m:r>
                        </m:sup>
                      </m:sSup>
                    </m:oMath>
                  </m:oMathPara>
                </a14:m>
                <a:endParaRPr lang="it-IT" sz="1700" dirty="0">
                  <a:solidFill>
                    <a:schemeClr val="tx1"/>
                  </a:solidFill>
                </a:endParaRPr>
              </a:p>
              <a:p>
                <a:pPr marL="0" indent="0">
                  <a:lnSpc>
                    <a:spcPct val="150000"/>
                  </a:lnSpc>
                  <a:buNone/>
                </a:pPr>
                <a:r>
                  <a:rPr lang="it-IT" sz="1800" dirty="0" err="1">
                    <a:solidFill>
                      <a:schemeClr val="tx1"/>
                    </a:solidFill>
                  </a:rPr>
                  <a:t>Observation</a:t>
                </a:r>
                <a:r>
                  <a:rPr lang="it-IT" sz="1800" dirty="0">
                    <a:solidFill>
                      <a:schemeClr val="tx1"/>
                    </a:solidFill>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𝑚</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𝒚</m:t>
                          </m:r>
                        </m:e>
                        <m:sub>
                          <m:r>
                            <m:rPr>
                              <m:sty m:val="p"/>
                            </m:rPr>
                            <a:rPr lang="it-IT" sz="1800" b="0" i="0" smtClean="0">
                              <a:solidFill>
                                <a:schemeClr val="tx1"/>
                              </a:solidFill>
                              <a:latin typeface="Cambria Math" panose="02040503050406030204" pitchFamily="18" charset="0"/>
                            </a:rPr>
                            <m:t>M</m:t>
                          </m:r>
                        </m:sub>
                      </m:sSub>
                      <m:r>
                        <a:rPr lang="it-IT" sz="1800" b="0" i="1" smtClean="0">
                          <a:solidFill>
                            <a:schemeClr val="tx1"/>
                          </a:solidFill>
                          <a:latin typeface="Cambria Math" panose="02040503050406030204" pitchFamily="18" charset="0"/>
                        </a:rPr>
                        <m:t>−</m:t>
                      </m:r>
                      <m:d>
                        <m:dPr>
                          <m:ctrlPr>
                            <a:rPr lang="it-IT" sz="1800" b="0" i="1" smtClean="0">
                              <a:solidFill>
                                <a:schemeClr val="tx1"/>
                              </a:solidFill>
                              <a:latin typeface="Cambria Math" panose="02040503050406030204" pitchFamily="18" charset="0"/>
                            </a:rPr>
                          </m:ctrlPr>
                        </m:dPr>
                        <m:e>
                          <m:sSub>
                            <m:sSubPr>
                              <m:ctrlPr>
                                <a:rPr lang="it-IT" sz="1800" b="0" i="1" smtClean="0">
                                  <a:solidFill>
                                    <a:schemeClr val="tx1"/>
                                  </a:solidFill>
                                  <a:latin typeface="Cambria Math" panose="02040503050406030204" pitchFamily="18" charset="0"/>
                                </a:rPr>
                              </m:ctrlPr>
                            </m:sSubPr>
                            <m:e>
                              <m:sSubSup>
                                <m:sSubSupPr>
                                  <m:ctrlPr>
                                    <a:rPr lang="it-IT" sz="1800" b="1" i="1" dirty="0" smtClean="0">
                                      <a:solidFill>
                                        <a:schemeClr val="tx1"/>
                                      </a:solidFill>
                                      <a:latin typeface="Cambria Math" panose="02040503050406030204" pitchFamily="18" charset="0"/>
                                    </a:rPr>
                                  </m:ctrlPr>
                                </m:sSubSupPr>
                                <m:e>
                                  <m:acc>
                                    <m:accPr>
                                      <m:chr m:val="̂"/>
                                      <m:ctrlPr>
                                        <a:rPr lang="it-IT"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𝒎</m:t>
                                      </m:r>
                                    </m:e>
                                  </m:acc>
                                </m:e>
                                <m:sub>
                                  <m:r>
                                    <a:rPr lang="it-IT" sz="1800" b="0" i="1" dirty="0" smtClean="0">
                                      <a:solidFill>
                                        <a:schemeClr val="tx1"/>
                                      </a:solidFill>
                                      <a:latin typeface="Cambria Math" panose="02040503050406030204" pitchFamily="18" charset="0"/>
                                    </a:rPr>
                                    <m:t>𝑘</m:t>
                                  </m:r>
                                </m:sub>
                                <m:sup>
                                  <m:r>
                                    <a:rPr lang="it-IT" sz="1800" b="0" i="1" dirty="0" smtClean="0">
                                      <a:solidFill>
                                        <a:schemeClr val="tx1"/>
                                      </a:solidFill>
                                      <a:latin typeface="Cambria Math" panose="02040503050406030204" pitchFamily="18" charset="0"/>
                                    </a:rPr>
                                    <m:t>𝑠</m:t>
                                  </m:r>
                                </m:sup>
                              </m:sSubSup>
                              <m:r>
                                <a:rPr lang="it-IT" sz="1800" b="1" i="1" smtClean="0">
                                  <a:solidFill>
                                    <a:schemeClr val="tx1"/>
                                  </a:solidFill>
                                  <a:latin typeface="Cambria Math" panose="02040503050406030204" pitchFamily="18" charset="0"/>
                                </a:rPr>
                                <m:t>+</m:t>
                              </m:r>
                              <m:acc>
                                <m:accPr>
                                  <m:chr m:val="̂"/>
                                  <m:ctrlPr>
                                    <a:rPr lang="it-IT" sz="1800" b="1" i="1" smtClean="0">
                                      <a:solidFill>
                                        <a:schemeClr val="tx1"/>
                                      </a:solidFill>
                                      <a:latin typeface="Cambria Math" panose="02040503050406030204" pitchFamily="18" charset="0"/>
                                    </a:rPr>
                                  </m:ctrlPr>
                                </m:accPr>
                                <m:e>
                                  <m:r>
                                    <a:rPr lang="it-IT" sz="1800" b="1" i="1">
                                      <a:latin typeface="Cambria Math" panose="02040503050406030204" pitchFamily="18" charset="0"/>
                                    </a:rPr>
                                    <m:t>𝒅</m:t>
                                  </m:r>
                                </m:e>
                              </m:acc>
                            </m:e>
                            <m:sub>
                              <m:r>
                                <a:rPr lang="it-IT" sz="1800" b="0" i="1" smtClean="0">
                                  <a:solidFill>
                                    <a:schemeClr val="tx1"/>
                                  </a:solidFill>
                                  <a:latin typeface="Cambria Math" panose="02040503050406030204" pitchFamily="18" charset="0"/>
                                </a:rPr>
                                <m:t>𝑚</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e>
                      </m:d>
                    </m:oMath>
                  </m:oMathPara>
                </a14:m>
                <a:endParaRPr lang="it-IT" sz="180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i="1">
                              <a:latin typeface="Cambria Math" panose="02040503050406030204" pitchFamily="18" charset="0"/>
                            </a:rPr>
                          </m:ctrlPr>
                        </m:sSubPr>
                        <m:e>
                          <m:r>
                            <a:rPr lang="it-IT" sz="1800" i="1">
                              <a:latin typeface="Cambria Math" panose="02040503050406030204" pitchFamily="18" charset="0"/>
                            </a:rPr>
                            <m:t>𝐻</m:t>
                          </m:r>
                        </m:e>
                        <m:sub>
                          <m:r>
                            <m:rPr>
                              <m:sty m:val="p"/>
                            </m:rPr>
                            <a:rPr lang="it-IT" sz="1800">
                              <a:latin typeface="Cambria Math" panose="02040503050406030204" pitchFamily="18" charset="0"/>
                            </a:rPr>
                            <m:t>x</m:t>
                          </m:r>
                          <m:r>
                            <a:rPr lang="it-IT" sz="1800" b="0" i="1" smtClean="0">
                              <a:latin typeface="Cambria Math" panose="02040503050406030204" pitchFamily="18" charset="0"/>
                            </a:rPr>
                            <m:t>,</m:t>
                          </m:r>
                          <m:r>
                            <a:rPr lang="it-IT" sz="1800" b="0" i="1" smtClean="0">
                              <a:latin typeface="Cambria Math" panose="02040503050406030204" pitchFamily="18" charset="0"/>
                            </a:rPr>
                            <m:t>𝑀</m:t>
                          </m:r>
                        </m:sub>
                      </m:sSub>
                      <m:r>
                        <a:rPr lang="it-IT" sz="1800" i="1">
                          <a:latin typeface="Cambria Math" panose="02040503050406030204" pitchFamily="18" charset="0"/>
                        </a:rPr>
                        <m:t>=</m:t>
                      </m:r>
                      <m:sSup>
                        <m:sSupPr>
                          <m:ctrlPr>
                            <a:rPr lang="it-IT" sz="1800" i="1">
                              <a:latin typeface="Cambria Math" panose="02040503050406030204" pitchFamily="18" charset="0"/>
                            </a:rPr>
                          </m:ctrlPr>
                        </m:sSupPr>
                        <m:e>
                          <m:d>
                            <m:dPr>
                              <m:begChr m:val="["/>
                              <m:endChr m:val="]"/>
                              <m:ctrlPr>
                                <a:rPr lang="it-IT" sz="1800" i="1">
                                  <a:latin typeface="Cambria Math" panose="02040503050406030204" pitchFamily="18" charset="0"/>
                                </a:rPr>
                              </m:ctrlPr>
                            </m:dPr>
                            <m:e>
                              <m:m>
                                <m:mPr>
                                  <m:mcs>
                                    <m:mc>
                                      <m:mcPr>
                                        <m:count m:val="6"/>
                                        <m:mcJc m:val="center"/>
                                      </m:mcPr>
                                    </m:mc>
                                  </m:mcs>
                                  <m:ctrlPr>
                                    <a:rPr lang="it-IT" sz="1800" i="1">
                                      <a:latin typeface="Cambria Math" panose="02040503050406030204" pitchFamily="18" charset="0"/>
                                    </a:rPr>
                                  </m:ctrlPr>
                                </m:mPr>
                                <m:mr>
                                  <m:e>
                                    <m:f>
                                      <m:fPr>
                                        <m:ctrlPr>
                                          <a:rPr lang="it-IT" sz="1800" i="1">
                                            <a:latin typeface="Cambria Math" panose="02040503050406030204" pitchFamily="18" charset="0"/>
                                          </a:rPr>
                                        </m:ctrlPr>
                                      </m:fPr>
                                      <m:num>
                                        <m:r>
                                          <a:rPr lang="it-IT" sz="1800" i="1">
                                            <a:latin typeface="Cambria Math" panose="02040503050406030204" pitchFamily="18" charset="0"/>
                                          </a:rPr>
                                          <m:t>𝜕</m:t>
                                        </m:r>
                                        <m:sSubSup>
                                          <m:sSubSupPr>
                                            <m:ctrlPr>
                                              <a:rPr lang="it-IT" sz="1800" i="1">
                                                <a:latin typeface="Cambria Math" panose="02040503050406030204" pitchFamily="18" charset="0"/>
                                              </a:rPr>
                                            </m:ctrlPr>
                                          </m:sSubSupPr>
                                          <m:e>
                                            <m:r>
                                              <a:rPr lang="it-IT" sz="1800" i="1">
                                                <a:latin typeface="Cambria Math" panose="02040503050406030204" pitchFamily="18" charset="0"/>
                                              </a:rPr>
                                              <m:t>(</m:t>
                                            </m:r>
                                            <m:r>
                                              <a:rPr lang="it-IT" sz="1800" b="1" i="1">
                                                <a:latin typeface="Cambria Math" panose="02040503050406030204" pitchFamily="18" charset="0"/>
                                              </a:rPr>
                                              <m:t>𝑹</m:t>
                                            </m:r>
                                          </m:e>
                                          <m:sub>
                                            <m:r>
                                              <a:rPr lang="it-IT" sz="1800" b="0" i="1" smtClean="0">
                                                <a:latin typeface="Cambria Math" panose="02040503050406030204" pitchFamily="18" charset="0"/>
                                              </a:rPr>
                                              <m:t>𝑛</m:t>
                                            </m:r>
                                          </m:sub>
                                          <m:sup>
                                            <m:r>
                                              <a:rPr lang="it-IT" sz="1800" b="0" i="1" smtClean="0">
                                                <a:latin typeface="Cambria Math" panose="02040503050406030204" pitchFamily="18" charset="0"/>
                                              </a:rPr>
                                              <m:t>𝑏</m:t>
                                            </m:r>
                                          </m:sup>
                                        </m:sSubSup>
                                        <m:d>
                                          <m:dPr>
                                            <m:ctrlPr>
                                              <a:rPr lang="it-IT" sz="1800" i="1">
                                                <a:latin typeface="Cambria Math" panose="02040503050406030204" pitchFamily="18" charset="0"/>
                                              </a:rPr>
                                            </m:ctrlPr>
                                          </m:dPr>
                                          <m:e>
                                            <m:r>
                                              <a:rPr lang="it-IT" sz="1800" i="1">
                                                <a:latin typeface="Cambria Math" panose="02040503050406030204" pitchFamily="18" charset="0"/>
                                              </a:rPr>
                                              <m:t>𝑞</m:t>
                                            </m:r>
                                          </m:e>
                                        </m:d>
                                        <m:r>
                                          <a:rPr lang="it-IT" sz="1800" b="1" i="1">
                                            <a:latin typeface="Cambria Math" panose="02040503050406030204" pitchFamily="18" charset="0"/>
                                          </a:rPr>
                                          <m:t> </m:t>
                                        </m:r>
                                        <m:sSup>
                                          <m:sSupPr>
                                            <m:ctrlPr>
                                              <a:rPr lang="it-IT" sz="1800" b="1" i="1">
                                                <a:latin typeface="Cambria Math" panose="02040503050406030204" pitchFamily="18" charset="0"/>
                                              </a:rPr>
                                            </m:ctrlPr>
                                          </m:sSupPr>
                                          <m:e>
                                            <m:r>
                                              <a:rPr lang="it-IT" sz="1800" b="1" i="1" smtClean="0">
                                                <a:latin typeface="Cambria Math" panose="02040503050406030204" pitchFamily="18" charset="0"/>
                                              </a:rPr>
                                              <m:t>𝒎</m:t>
                                            </m:r>
                                          </m:e>
                                          <m:sup>
                                            <m:r>
                                              <a:rPr lang="it-IT" sz="1800" i="1">
                                                <a:latin typeface="Cambria Math" panose="02040503050406030204" pitchFamily="18" charset="0"/>
                                              </a:rPr>
                                              <m:t>𝑛</m:t>
                                            </m:r>
                                          </m:sup>
                                        </m:sSup>
                                        <m:r>
                                          <a:rPr lang="it-IT" sz="1800" i="1">
                                            <a:latin typeface="Cambria Math" panose="02040503050406030204" pitchFamily="18" charset="0"/>
                                          </a:rPr>
                                          <m:t>)</m:t>
                                        </m:r>
                                      </m:num>
                                      <m:den>
                                        <m:r>
                                          <a:rPr lang="it-IT" sz="1800" i="1">
                                            <a:latin typeface="Cambria Math" panose="02040503050406030204" pitchFamily="18" charset="0"/>
                                          </a:rPr>
                                          <m:t>𝜕</m:t>
                                        </m:r>
                                        <m:r>
                                          <a:rPr lang="it-IT" sz="1800" b="1" i="1">
                                            <a:latin typeface="Cambria Math" panose="02040503050406030204" pitchFamily="18" charset="0"/>
                                          </a:rPr>
                                          <m:t>𝒒</m:t>
                                        </m:r>
                                      </m:den>
                                    </m:f>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3</m:t>
                                        </m:r>
                                      </m:sub>
                                    </m:sSub>
                                  </m:e>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0</m:t>
                                        </m:r>
                                      </m:e>
                                      <m:sub>
                                        <m:r>
                                          <a:rPr lang="it-IT" sz="1800" b="0" i="1" smtClean="0">
                                            <a:latin typeface="Cambria Math" panose="02040503050406030204" pitchFamily="18" charset="0"/>
                                          </a:rPr>
                                          <m:t>3</m:t>
                                        </m:r>
                                      </m:sub>
                                    </m:sSub>
                                  </m:e>
                                  <m:e>
                                    <m:sSub>
                                      <m:sSubPr>
                                        <m:ctrlPr>
                                          <a:rPr lang="it-IT" sz="1800" i="1">
                                            <a:latin typeface="Cambria Math" panose="02040503050406030204" pitchFamily="18" charset="0"/>
                                          </a:rPr>
                                        </m:ctrlPr>
                                      </m:sSubPr>
                                      <m:e>
                                        <m:r>
                                          <a:rPr lang="it-IT" sz="1800" i="1">
                                            <a:latin typeface="Cambria Math" panose="02040503050406030204" pitchFamily="18" charset="0"/>
                                          </a:rPr>
                                          <m:t>𝐼</m:t>
                                        </m:r>
                                      </m:e>
                                      <m:sub>
                                        <m:r>
                                          <a:rPr lang="it-IT" sz="1800" i="1">
                                            <a:latin typeface="Cambria Math" panose="02040503050406030204" pitchFamily="18" charset="0"/>
                                          </a:rPr>
                                          <m:t>3</m:t>
                                        </m:r>
                                      </m:sub>
                                    </m:sSub>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3</m:t>
                                        </m:r>
                                      </m:sub>
                                    </m:sSub>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3</m:t>
                                        </m:r>
                                      </m:sub>
                                    </m:sSub>
                                  </m:e>
                                </m:mr>
                              </m:m>
                            </m:e>
                          </m:d>
                        </m:e>
                        <m:sup>
                          <m:r>
                            <a:rPr lang="it-IT" sz="1800" i="1">
                              <a:latin typeface="Cambria Math" panose="02040503050406030204" pitchFamily="18" charset="0"/>
                            </a:rPr>
                            <m:t>𝑇</m:t>
                          </m:r>
                        </m:sup>
                      </m:sSup>
                    </m:oMath>
                  </m:oMathPara>
                </a14:m>
                <a:endParaRPr lang="it-IT" sz="1800" b="0" i="1" dirty="0">
                  <a:solidFill>
                    <a:schemeClr val="tx1"/>
                  </a:solidFill>
                  <a:latin typeface="Cambria Math" panose="02040503050406030204" pitchFamily="18" charset="0"/>
                </a:endParaRPr>
              </a:p>
            </p:txBody>
          </p:sp>
        </mc:Choice>
        <mc:Fallback>
          <p:sp>
            <p:nvSpPr>
              <p:cNvPr id="6" name="Segnaposto contenuto 2">
                <a:extLst>
                  <a:ext uri="{FF2B5EF4-FFF2-40B4-BE49-F238E27FC236}">
                    <a16:creationId xmlns:a16="http://schemas.microsoft.com/office/drawing/2014/main" id="{BCCE06B6-EEF2-42CA-AD70-B9740532F7A7}"/>
                  </a:ext>
                </a:extLst>
              </p:cNvPr>
              <p:cNvSpPr txBox="1">
                <a:spLocks noRot="1" noChangeAspect="1" noMove="1" noResize="1" noEditPoints="1" noAdjustHandles="1" noChangeArrowheads="1" noChangeShapeType="1" noTextEdit="1"/>
              </p:cNvSpPr>
              <p:nvPr/>
            </p:nvSpPr>
            <p:spPr>
              <a:xfrm>
                <a:off x="6172202" y="1551600"/>
                <a:ext cx="5181600" cy="4804750"/>
              </a:xfrm>
              <a:prstGeom prst="rect">
                <a:avLst/>
              </a:prstGeom>
              <a:blipFill>
                <a:blip r:embed="rId3"/>
                <a:stretch>
                  <a:fillRect l="-938"/>
                </a:stretch>
              </a:blipFill>
              <a:ln w="19050">
                <a:solidFill>
                  <a:schemeClr val="accent4">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4091528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5F0B9C76-FC62-4B27-B2CB-A692F764D96D}"/>
                  </a:ext>
                </a:extLst>
              </p:cNvPr>
              <p:cNvSpPr txBox="1">
                <a:spLocks/>
              </p:cNvSpPr>
              <p:nvPr/>
            </p:nvSpPr>
            <p:spPr>
              <a:xfrm>
                <a:off x="838200" y="1551600"/>
                <a:ext cx="5181600" cy="4804750"/>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GPS</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𝒙</m:t>
                          </m:r>
                        </m:e>
                        <m:sub>
                          <m:r>
                            <a:rPr lang="it-IT" sz="1800" b="0" i="1" smtClean="0">
                              <a:solidFill>
                                <a:schemeClr val="tx1"/>
                              </a:solidFill>
                              <a:latin typeface="Cambria Math" panose="02040503050406030204" pitchFamily="18" charset="0"/>
                              <a:ea typeface="Cambria Math" panose="02040503050406030204" pitchFamily="18" charset="0"/>
                            </a:rPr>
                            <m:t>𝜀</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𝑘</m:t>
                          </m:r>
                        </m:sub>
                      </m:sSub>
                      <m:r>
                        <a:rPr lang="it-IT" sz="1800" b="0"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d>
                            <m:dPr>
                              <m:begChr m:val="["/>
                              <m:endChr m:val="]"/>
                              <m:ctrlPr>
                                <a:rPr lang="it-IT" sz="1800" i="1">
                                  <a:latin typeface="Cambria Math" panose="02040503050406030204" pitchFamily="18" charset="0"/>
                                </a:rPr>
                              </m:ctrlPr>
                            </m:dPr>
                            <m:e>
                              <m:m>
                                <m:mPr>
                                  <m:mcs>
                                    <m:mc>
                                      <m:mcPr>
                                        <m:count m:val="5"/>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mr>
                              </m:m>
                            </m:e>
                          </m:d>
                        </m:e>
                        <m:sup>
                          <m:r>
                            <a:rPr lang="it-IT" sz="1800" b="0" i="1" smtClean="0">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m:rPr>
                              <m:sty m:val="p"/>
                            </m:rPr>
                            <a:rPr lang="it-IT" sz="1800" b="0" i="0" smtClean="0">
                              <a:solidFill>
                                <a:schemeClr val="tx1"/>
                              </a:solidFill>
                              <a:latin typeface="Cambria Math" panose="02040503050406030204" pitchFamily="18" charset="0"/>
                            </a:rPr>
                            <m:t>pGPS</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𝒑</m:t>
                          </m:r>
                        </m:e>
                        <m:sub>
                          <m:r>
                            <m:rPr>
                              <m:sty m:val="p"/>
                            </m:rPr>
                            <a:rPr lang="it-IT" sz="1800" b="0" i="0" smtClean="0">
                              <a:solidFill>
                                <a:schemeClr val="tx1"/>
                              </a:solidFill>
                              <a:latin typeface="Cambria Math" panose="02040503050406030204" pitchFamily="18" charset="0"/>
                            </a:rPr>
                            <m:t>GPS</m:t>
                          </m:r>
                          <m:r>
                            <a:rPr lang="it-IT" sz="1800" b="0" i="0"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acc>
                            <m:accPr>
                              <m:chr m:val="̂"/>
                              <m:ctrlPr>
                                <a:rPr lang="it-IT"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𝒑</m:t>
                              </m:r>
                            </m:e>
                          </m:acc>
                        </m:e>
                        <m:sub>
                          <m:r>
                            <a:rPr lang="it-IT" sz="1800" b="0" i="1" smtClean="0">
                              <a:solidFill>
                                <a:schemeClr val="tx1"/>
                              </a:solidFill>
                              <a:latin typeface="Cambria Math" panose="02040503050406030204" pitchFamily="18" charset="0"/>
                            </a:rPr>
                            <m:t>𝑘</m:t>
                          </m:r>
                        </m:sub>
                      </m:sSub>
                    </m:oMath>
                  </m:oMathPara>
                </a14:m>
                <a:endParaRPr lang="it-IT"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i="1" smtClean="0">
                              <a:solidFill>
                                <a:schemeClr val="tx1"/>
                              </a:solidFill>
                              <a:latin typeface="Cambria Math" panose="02040503050406030204" pitchFamily="18" charset="0"/>
                            </a:rPr>
                          </m:ctrlPr>
                        </m:sSubPr>
                        <m:e>
                          <m:r>
                            <a:rPr lang="it-IT" sz="1800" b="1" i="1">
                              <a:solidFill>
                                <a:schemeClr val="tx1"/>
                              </a:solidFill>
                              <a:latin typeface="Cambria Math" panose="02040503050406030204" pitchFamily="18" charset="0"/>
                            </a:rPr>
                            <m:t>𝒛</m:t>
                          </m:r>
                        </m:e>
                        <m:sub>
                          <m:r>
                            <m:rPr>
                              <m:sty m:val="p"/>
                            </m:rPr>
                            <a:rPr lang="it-IT" sz="1800" b="0" i="0" smtClean="0">
                              <a:solidFill>
                                <a:schemeClr val="tx1"/>
                              </a:solidFill>
                              <a:latin typeface="Cambria Math" panose="02040503050406030204" pitchFamily="18" charset="0"/>
                            </a:rPr>
                            <m:t>v</m:t>
                          </m:r>
                          <m:r>
                            <m:rPr>
                              <m:sty m:val="p"/>
                            </m:rPr>
                            <a:rPr lang="it-IT" sz="1800">
                              <a:solidFill>
                                <a:schemeClr val="tx1"/>
                              </a:solidFill>
                              <a:latin typeface="Cambria Math" panose="02040503050406030204" pitchFamily="18" charset="0"/>
                            </a:rPr>
                            <m:t>GPS</m:t>
                          </m:r>
                          <m:r>
                            <a:rPr lang="it-IT" sz="1800" i="1">
                              <a:solidFill>
                                <a:schemeClr val="tx1"/>
                              </a:solidFill>
                              <a:latin typeface="Cambria Math" panose="02040503050406030204" pitchFamily="18" charset="0"/>
                            </a:rPr>
                            <m:t>,</m:t>
                          </m:r>
                          <m:r>
                            <a:rPr lang="it-IT" sz="1800" i="1">
                              <a:solidFill>
                                <a:schemeClr val="tx1"/>
                              </a:solidFill>
                              <a:latin typeface="Cambria Math" panose="02040503050406030204" pitchFamily="18" charset="0"/>
                            </a:rPr>
                            <m:t>𝑘</m:t>
                          </m:r>
                        </m:sub>
                      </m:sSub>
                      <m:r>
                        <a:rPr lang="it-IT" sz="1800" i="1">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𝒗</m:t>
                          </m:r>
                        </m:e>
                        <m:sub>
                          <m:r>
                            <m:rPr>
                              <m:sty m:val="p"/>
                            </m:rPr>
                            <a:rPr lang="it-IT" sz="1800">
                              <a:solidFill>
                                <a:schemeClr val="tx1"/>
                              </a:solidFill>
                              <a:latin typeface="Cambria Math" panose="02040503050406030204" pitchFamily="18" charset="0"/>
                            </a:rPr>
                            <m:t>GPS</m:t>
                          </m:r>
                          <m:r>
                            <a:rPr lang="it-IT" sz="1800">
                              <a:solidFill>
                                <a:schemeClr val="tx1"/>
                              </a:solidFill>
                              <a:latin typeface="Cambria Math" panose="02040503050406030204" pitchFamily="18" charset="0"/>
                            </a:rPr>
                            <m:t>,</m:t>
                          </m:r>
                          <m:r>
                            <a:rPr lang="it-IT" sz="1800" i="1">
                              <a:solidFill>
                                <a:schemeClr val="tx1"/>
                              </a:solidFill>
                              <a:latin typeface="Cambria Math" panose="02040503050406030204" pitchFamily="18" charset="0"/>
                            </a:rPr>
                            <m:t>𝑘</m:t>
                          </m:r>
                        </m:sub>
                      </m:sSub>
                      <m:r>
                        <a:rPr lang="it-IT" sz="1800" i="1">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𝒗</m:t>
                              </m:r>
                            </m:e>
                          </m:acc>
                        </m:e>
                        <m:sub>
                          <m:r>
                            <a:rPr lang="it-IT" sz="1800" i="1">
                              <a:solidFill>
                                <a:schemeClr val="tx1"/>
                              </a:solidFill>
                              <a:latin typeface="Cambria Math" panose="02040503050406030204" pitchFamily="18" charset="0"/>
                            </a:rPr>
                            <m:t>𝑘</m:t>
                          </m:r>
                        </m:sub>
                      </m:sSub>
                    </m:oMath>
                  </m:oMathPara>
                </a14:m>
                <a:endParaRPr lang="it-IT" sz="180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𝐻</m:t>
                          </m:r>
                        </m:e>
                        <m:sub>
                          <m:r>
                            <a:rPr lang="it-IT" sz="1800" b="0" i="1" smtClean="0">
                              <a:solidFill>
                                <a:schemeClr val="tx1"/>
                              </a:solidFill>
                              <a:latin typeface="Cambria Math" panose="02040503050406030204" pitchFamily="18" charset="0"/>
                            </a:rPr>
                            <m:t>𝑥</m:t>
                          </m:r>
                          <m:r>
                            <a:rPr lang="it-IT" sz="1800" b="0" i="1" smtClean="0">
                              <a:solidFill>
                                <a:schemeClr val="tx1"/>
                              </a:solidFill>
                              <a:latin typeface="Cambria Math" panose="02040503050406030204" pitchFamily="18" charset="0"/>
                            </a:rPr>
                            <m:t>,</m:t>
                          </m:r>
                          <m:r>
                            <m:rPr>
                              <m:sty m:val="p"/>
                            </m:rPr>
                            <a:rPr lang="it-IT" sz="1800" b="0" i="0" smtClean="0">
                              <a:solidFill>
                                <a:schemeClr val="tx1"/>
                              </a:solidFill>
                              <a:latin typeface="Cambria Math" panose="02040503050406030204" pitchFamily="18" charset="0"/>
                            </a:rPr>
                            <m:t>GPS</m:t>
                          </m:r>
                        </m:sub>
                      </m:sSub>
                      <m:r>
                        <a:rPr lang="it-IT" sz="1800" b="0" i="1" smtClean="0">
                          <a:solidFill>
                            <a:schemeClr val="tx1"/>
                          </a:solidFill>
                          <a:latin typeface="Cambria Math" panose="02040503050406030204" pitchFamily="18" charset="0"/>
                        </a:rPr>
                        <m:t>=</m:t>
                      </m:r>
                      <m:d>
                        <m:dPr>
                          <m:begChr m:val="["/>
                          <m:endChr m:val="]"/>
                          <m:ctrlPr>
                            <a:rPr lang="it-IT" sz="1800" b="0" i="1" smtClean="0">
                              <a:solidFill>
                                <a:schemeClr val="tx1"/>
                              </a:solidFill>
                              <a:latin typeface="Cambria Math" panose="02040503050406030204" pitchFamily="18" charset="0"/>
                            </a:rPr>
                          </m:ctrlPr>
                        </m:dPr>
                        <m:e>
                          <m:m>
                            <m:mPr>
                              <m:mcs>
                                <m:mc>
                                  <m:mcPr>
                                    <m:count m:val="5"/>
                                    <m:mcJc m:val="center"/>
                                  </m:mcPr>
                                </m:mc>
                              </m:mcs>
                              <m:ctrlPr>
                                <a:rPr lang="it-IT" sz="1800" b="0" i="1" smtClean="0">
                                  <a:solidFill>
                                    <a:schemeClr val="tx1"/>
                                  </a:solidFill>
                                  <a:latin typeface="Cambria Math" panose="02040503050406030204" pitchFamily="18" charset="0"/>
                                </a:rPr>
                              </m:ctrlPr>
                            </m:mPr>
                            <m:mr>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𝐼</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mr>
                            <m:mr>
                              <m:e>
                                <m:sSub>
                                  <m:sSubPr>
                                    <m:ctrlPr>
                                      <a:rPr lang="it-IT" sz="1800" i="1">
                                        <a:solidFill>
                                          <a:schemeClr val="tx1"/>
                                        </a:solidFill>
                                        <a:latin typeface="Cambria Math" panose="02040503050406030204" pitchFamily="18" charset="0"/>
                                      </a:rPr>
                                    </m:ctrlPr>
                                  </m:sSubPr>
                                  <m:e>
                                    <m:r>
                                      <a:rPr lang="it-IT" sz="1800" i="1">
                                        <a:solidFill>
                                          <a:schemeClr val="tx1"/>
                                        </a:solidFill>
                                        <a:latin typeface="Cambria Math" panose="02040503050406030204" pitchFamily="18" charset="0"/>
                                      </a:rPr>
                                      <m:t>0</m:t>
                                    </m:r>
                                  </m:e>
                                  <m:sub>
                                    <m:r>
                                      <a:rPr lang="it-IT" sz="1800" i="1">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a:rPr lang="it-IT" sz="1800" i="1">
                                        <a:solidFill>
                                          <a:schemeClr val="tx1"/>
                                        </a:solidFill>
                                        <a:latin typeface="Cambria Math" panose="02040503050406030204" pitchFamily="18" charset="0"/>
                                      </a:rPr>
                                      <m:t>0</m:t>
                                    </m:r>
                                  </m:e>
                                  <m:sub>
                                    <m:r>
                                      <a:rPr lang="it-IT" sz="1800" i="1">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𝐼</m:t>
                                    </m:r>
                                  </m:e>
                                  <m:sub>
                                    <m:r>
                                      <a:rPr lang="it-IT" sz="1800" b="0" i="1" smtClean="0">
                                        <a:solidFill>
                                          <a:schemeClr val="tx1"/>
                                        </a:solidFill>
                                        <a:latin typeface="Cambria Math" panose="02040503050406030204" pitchFamily="18" charset="0"/>
                                      </a:rPr>
                                      <m:t>3</m:t>
                                    </m:r>
                                  </m:sub>
                                </m:sSub>
                              </m:e>
                            </m:mr>
                          </m:m>
                        </m:e>
                      </m:d>
                    </m:oMath>
                  </m:oMathPara>
                </a14:m>
                <a:endParaRPr lang="it-IT" sz="1800" dirty="0">
                  <a:solidFill>
                    <a:schemeClr val="tx1"/>
                  </a:solidFill>
                </a:endParaRPr>
              </a:p>
            </p:txBody>
          </p:sp>
        </mc:Choice>
        <mc:Fallback>
          <p:sp>
            <p:nvSpPr>
              <p:cNvPr id="4" name="Segnaposto contenuto 2">
                <a:extLst>
                  <a:ext uri="{FF2B5EF4-FFF2-40B4-BE49-F238E27FC236}">
                    <a16:creationId xmlns:a16="http://schemas.microsoft.com/office/drawing/2014/main" id="{5F0B9C76-FC62-4B27-B2CB-A692F764D96D}"/>
                  </a:ext>
                </a:extLst>
              </p:cNvPr>
              <p:cNvSpPr txBox="1">
                <a:spLocks noRot="1" noChangeAspect="1" noMove="1" noResize="1" noEditPoints="1" noAdjustHandles="1" noChangeArrowheads="1" noChangeShapeType="1" noTextEdit="1"/>
              </p:cNvSpPr>
              <p:nvPr/>
            </p:nvSpPr>
            <p:spPr>
              <a:xfrm>
                <a:off x="838200" y="1551600"/>
                <a:ext cx="5181600" cy="4804750"/>
              </a:xfrm>
              <a:prstGeom prst="rect">
                <a:avLst/>
              </a:prstGeom>
              <a:blipFill>
                <a:blip r:embed="rId2"/>
                <a:stretch>
                  <a:fillRect l="-938"/>
                </a:stretch>
              </a:blipFill>
              <a:ln w="19050">
                <a:solidFill>
                  <a:schemeClr val="accent4">
                    <a:lumMod val="5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6172202" y="1551599"/>
                <a:ext cx="5181600" cy="4804749"/>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UWB (</a:t>
                </a:r>
                <a:r>
                  <a:rPr lang="it-IT" sz="1800" b="1" dirty="0" err="1">
                    <a:solidFill>
                      <a:schemeClr val="accent4">
                        <a:lumMod val="50000"/>
                      </a:schemeClr>
                    </a:solidFill>
                  </a:rPr>
                  <a:t>known</a:t>
                </a:r>
                <a:r>
                  <a:rPr lang="it-IT" sz="1800" b="1" dirty="0">
                    <a:solidFill>
                      <a:schemeClr val="accent4">
                        <a:lumMod val="50000"/>
                      </a:schemeClr>
                    </a:solidFill>
                  </a:rPr>
                  <a:t> beacon position)</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i="1">
                              <a:solidFill>
                                <a:schemeClr val="tx1"/>
                              </a:solidFill>
                              <a:latin typeface="Cambria Math" panose="02040503050406030204" pitchFamily="18" charset="0"/>
                            </a:rPr>
                          </m:ctrlPr>
                        </m:sSubPr>
                        <m:e>
                          <m:r>
                            <a:rPr lang="it-IT" sz="1800" b="1" i="1">
                              <a:solidFill>
                                <a:schemeClr val="tx1"/>
                              </a:solidFill>
                              <a:latin typeface="Cambria Math" panose="02040503050406030204" pitchFamily="18" charset="0"/>
                            </a:rPr>
                            <m:t>𝒙</m:t>
                          </m:r>
                        </m:e>
                        <m:sub>
                          <m:r>
                            <a:rPr lang="it-IT" sz="1800" i="1">
                              <a:solidFill>
                                <a:schemeClr val="tx1"/>
                              </a:solidFill>
                              <a:latin typeface="Cambria Math" panose="02040503050406030204" pitchFamily="18" charset="0"/>
                              <a:ea typeface="Cambria Math" panose="02040503050406030204" pitchFamily="18" charset="0"/>
                            </a:rPr>
                            <m:t>𝜀</m:t>
                          </m:r>
                          <m:r>
                            <a:rPr lang="it-IT" sz="1800" i="1">
                              <a:solidFill>
                                <a:schemeClr val="tx1"/>
                              </a:solidFill>
                              <a:latin typeface="Cambria Math" panose="02040503050406030204" pitchFamily="18" charset="0"/>
                              <a:ea typeface="Cambria Math" panose="02040503050406030204" pitchFamily="18" charset="0"/>
                            </a:rPr>
                            <m:t>,</m:t>
                          </m:r>
                          <m:r>
                            <a:rPr lang="it-IT" sz="1800" i="1">
                              <a:solidFill>
                                <a:schemeClr val="tx1"/>
                              </a:solidFill>
                              <a:latin typeface="Cambria Math" panose="02040503050406030204" pitchFamily="18" charset="0"/>
                              <a:ea typeface="Cambria Math" panose="02040503050406030204" pitchFamily="18" charset="0"/>
                            </a:rPr>
                            <m:t>𝑘</m:t>
                          </m:r>
                        </m:sub>
                      </m:sSub>
                      <m:r>
                        <a:rPr lang="it-IT" sz="1800" i="1">
                          <a:solidFill>
                            <a:schemeClr val="tx1"/>
                          </a:solidFill>
                          <a:latin typeface="Cambria Math" panose="02040503050406030204" pitchFamily="18" charset="0"/>
                        </a:rPr>
                        <m:t>=</m:t>
                      </m:r>
                      <m:sSup>
                        <m:sSupPr>
                          <m:ctrlPr>
                            <a:rPr lang="it-IT" sz="1800" i="1">
                              <a:solidFill>
                                <a:schemeClr val="tx1"/>
                              </a:solidFill>
                              <a:latin typeface="Cambria Math" panose="02040503050406030204" pitchFamily="18" charset="0"/>
                            </a:rPr>
                          </m:ctrlPr>
                        </m:sSupPr>
                        <m:e>
                          <m:d>
                            <m:dPr>
                              <m:begChr m:val="["/>
                              <m:endChr m:val="]"/>
                              <m:ctrlPr>
                                <a:rPr lang="it-IT" sz="1800" i="1">
                                  <a:solidFill>
                                    <a:schemeClr val="tx1"/>
                                  </a:solidFill>
                                  <a:latin typeface="Cambria Math" panose="02040503050406030204" pitchFamily="18" charset="0"/>
                                </a:rPr>
                              </m:ctrlPr>
                            </m:dPr>
                            <m:e>
                              <m:m>
                                <m:mPr>
                                  <m:mcs>
                                    <m:mc>
                                      <m:mcPr>
                                        <m:count m:val="5"/>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mr>
                              </m:m>
                            </m:e>
                          </m:d>
                        </m:e>
                        <m:sup>
                          <m:r>
                            <a:rPr lang="it-IT" sz="1800" i="1">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𝑈𝑊𝐵</m:t>
                          </m:r>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𝑎</m:t>
                              </m:r>
                            </m:e>
                            <m:sub>
                              <m:r>
                                <a:rPr lang="it-IT" sz="1800" b="0" i="1" smtClean="0">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𝒅</m:t>
                          </m:r>
                        </m:e>
                        <m:sub>
                          <m:r>
                            <a:rPr lang="it-IT" sz="1800" b="0" i="1" smtClean="0">
                              <a:solidFill>
                                <a:schemeClr val="tx1"/>
                              </a:solidFill>
                              <a:latin typeface="Cambria Math" panose="02040503050406030204" pitchFamily="18" charset="0"/>
                            </a:rPr>
                            <m:t>𝑈𝑊𝐵</m:t>
                          </m:r>
                          <m:r>
                            <a:rPr lang="it-IT" sz="1800" b="0" i="1" smtClean="0">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r>
                                <a:rPr lang="it-IT" sz="1800" b="1" i="1">
                                  <a:solidFill>
                                    <a:schemeClr val="tx1"/>
                                  </a:solidFill>
                                  <a:latin typeface="Cambria Math" panose="02040503050406030204" pitchFamily="18" charset="0"/>
                                </a:rPr>
                                <m:t>𝒂</m:t>
                              </m:r>
                            </m:e>
                            <m:sub>
                              <m:r>
                                <a:rPr lang="it-IT" sz="1800" i="1">
                                  <a:solidFill>
                                    <a:schemeClr val="tx1"/>
                                  </a:solidFill>
                                  <a:latin typeface="Cambria Math" panose="02040503050406030204" pitchFamily="18" charset="0"/>
                                </a:rPr>
                                <m:t>𝑖</m:t>
                              </m:r>
                            </m:sub>
                          </m:sSub>
                          <m:r>
                            <a:rPr lang="it-IT" sz="1800" i="1">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𝒅</m:t>
                              </m:r>
                            </m:e>
                          </m:acc>
                        </m:e>
                        <m:sub>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𝒂</m:t>
                              </m:r>
                            </m:e>
                            <m:sub>
                              <m:r>
                                <a:rPr lang="it-IT" sz="1800" b="0" i="1" smtClean="0">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oMath>
                  </m:oMathPara>
                </a14:m>
                <a:endParaRPr lang="it-IT" sz="1800" b="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𝐻</m:t>
                          </m:r>
                        </m:e>
                        <m:sub>
                          <m:r>
                            <a:rPr lang="it-IT" sz="1600" b="0" i="1" smtClean="0">
                              <a:solidFill>
                                <a:schemeClr val="tx1"/>
                              </a:solidFill>
                              <a:latin typeface="Cambria Math" panose="02040503050406030204" pitchFamily="18" charset="0"/>
                            </a:rPr>
                            <m:t>𝑥</m:t>
                          </m:r>
                          <m:r>
                            <a:rPr lang="it-IT" sz="1600" b="0" i="0" smtClean="0">
                              <a:solidFill>
                                <a:schemeClr val="tx1"/>
                              </a:solidFill>
                              <a:latin typeface="Cambria Math" panose="02040503050406030204" pitchFamily="18" charset="0"/>
                            </a:rPr>
                            <m:t>,</m:t>
                          </m:r>
                          <m:r>
                            <m:rPr>
                              <m:sty m:val="p"/>
                            </m:rPr>
                            <a:rPr lang="it-IT" sz="1600" b="0" i="0" smtClean="0">
                              <a:solidFill>
                                <a:schemeClr val="tx1"/>
                              </a:solidFill>
                              <a:latin typeface="Cambria Math" panose="02040503050406030204" pitchFamily="18" charset="0"/>
                            </a:rPr>
                            <m:t>UWB</m:t>
                          </m:r>
                        </m:sub>
                      </m:sSub>
                      <m:r>
                        <a:rPr lang="it-IT" sz="1600" b="0" i="1" smtClean="0">
                          <a:solidFill>
                            <a:schemeClr val="tx1"/>
                          </a:solidFill>
                          <a:latin typeface="Cambria Math" panose="02040503050406030204" pitchFamily="18" charset="0"/>
                        </a:rPr>
                        <m:t>=</m:t>
                      </m:r>
                    </m:oMath>
                  </m:oMathPara>
                </a14:m>
                <a:endParaRPr lang="it-IT" sz="16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it-IT" sz="1400" b="0" i="1" smtClean="0">
                              <a:solidFill>
                                <a:schemeClr val="tx1"/>
                              </a:solidFill>
                              <a:latin typeface="Cambria Math" panose="02040503050406030204" pitchFamily="18" charset="0"/>
                            </a:rPr>
                          </m:ctrlPr>
                        </m:dPr>
                        <m:e>
                          <m:m>
                            <m:mPr>
                              <m:mcs>
                                <m:mc>
                                  <m:mcPr>
                                    <m:count m:val="5"/>
                                    <m:mcJc m:val="center"/>
                                  </m:mcPr>
                                </m:mc>
                              </m:mcs>
                              <m:ctrlPr>
                                <a:rPr lang="it-IT" sz="1400" b="0" i="1" smtClean="0">
                                  <a:solidFill>
                                    <a:schemeClr val="tx1"/>
                                  </a:solidFill>
                                  <a:latin typeface="Cambria Math" panose="02040503050406030204" pitchFamily="18" charset="0"/>
                                </a:rPr>
                              </m:ctrlPr>
                            </m:mPr>
                            <m:mr>
                              <m:e>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0</m:t>
                                    </m:r>
                                  </m:e>
                                  <m:sub>
                                    <m:r>
                                      <a:rPr lang="it-IT" sz="1400" b="0" i="1" smtClean="0">
                                        <a:solidFill>
                                          <a:schemeClr val="tx1"/>
                                        </a:solidFill>
                                        <a:latin typeface="Cambria Math" panose="02040503050406030204" pitchFamily="18" charset="0"/>
                                      </a:rPr>
                                      <m:t>𝑑</m:t>
                                    </m:r>
                                    <m:r>
                                      <a:rPr lang="it-IT" sz="1400" b="0" i="1" smtClean="0">
                                        <a:solidFill>
                                          <a:schemeClr val="tx1"/>
                                        </a:solidFill>
                                        <a:latin typeface="Cambria Math" panose="02040503050406030204" pitchFamily="18" charset="0"/>
                                      </a:rPr>
                                      <m:t>,3</m:t>
                                    </m:r>
                                  </m:sub>
                                </m:sSub>
                              </m:e>
                              <m:e>
                                <m:sSub>
                                  <m:sSubPr>
                                    <m:ctrlPr>
                                      <a:rPr lang="it-IT" sz="1400" i="1">
                                        <a:latin typeface="Cambria Math" panose="02040503050406030204" pitchFamily="18" charset="0"/>
                                      </a:rPr>
                                    </m:ctrlPr>
                                  </m:sSubPr>
                                  <m:e>
                                    <m:r>
                                      <a:rPr lang="it-IT" sz="1400" i="1">
                                        <a:latin typeface="Cambria Math" panose="02040503050406030204" pitchFamily="18" charset="0"/>
                                      </a:rPr>
                                      <m:t>0</m:t>
                                    </m:r>
                                  </m:e>
                                  <m:sub>
                                    <m:r>
                                      <a:rPr lang="it-IT" sz="1400" i="1">
                                        <a:latin typeface="Cambria Math" panose="02040503050406030204" pitchFamily="18" charset="0"/>
                                      </a:rPr>
                                      <m:t>𝑑</m:t>
                                    </m:r>
                                    <m:r>
                                      <a:rPr lang="it-IT" sz="1400" i="1">
                                        <a:latin typeface="Cambria Math" panose="02040503050406030204" pitchFamily="18" charset="0"/>
                                      </a:rPr>
                                      <m:t>,3</m:t>
                                    </m:r>
                                  </m:sub>
                                </m:sSub>
                              </m:e>
                              <m:e>
                                <m:sSub>
                                  <m:sSubPr>
                                    <m:ctrlPr>
                                      <a:rPr lang="it-IT" sz="1400" i="1">
                                        <a:latin typeface="Cambria Math" panose="02040503050406030204" pitchFamily="18" charset="0"/>
                                      </a:rPr>
                                    </m:ctrlPr>
                                  </m:sSubPr>
                                  <m:e>
                                    <m:r>
                                      <a:rPr lang="it-IT" sz="1400" i="1">
                                        <a:latin typeface="Cambria Math" panose="02040503050406030204" pitchFamily="18" charset="0"/>
                                      </a:rPr>
                                      <m:t>0</m:t>
                                    </m:r>
                                  </m:e>
                                  <m:sub>
                                    <m:r>
                                      <a:rPr lang="it-IT" sz="1400" i="1">
                                        <a:latin typeface="Cambria Math" panose="02040503050406030204" pitchFamily="18" charset="0"/>
                                      </a:rPr>
                                      <m:t>𝑑</m:t>
                                    </m:r>
                                    <m:r>
                                      <a:rPr lang="it-IT" sz="1400" i="1">
                                        <a:latin typeface="Cambria Math" panose="02040503050406030204" pitchFamily="18" charset="0"/>
                                      </a:rPr>
                                      <m:t>,3</m:t>
                                    </m:r>
                                  </m:sub>
                                </m:sSub>
                              </m:e>
                              <m:e>
                                <m:d>
                                  <m:dPr>
                                    <m:begChr m:val="["/>
                                    <m:endChr m:val="]"/>
                                    <m:ctrlPr>
                                      <a:rPr lang="it-IT" sz="1400" i="1" smtClean="0">
                                        <a:solidFill>
                                          <a:schemeClr val="tx1"/>
                                        </a:solidFill>
                                        <a:latin typeface="Cambria Math" panose="02040503050406030204" pitchFamily="18" charset="0"/>
                                      </a:rPr>
                                    </m:ctrlPr>
                                  </m:dPr>
                                  <m:e>
                                    <m:m>
                                      <m:mPr>
                                        <m:mcs>
                                          <m:mc>
                                            <m:mcPr>
                                              <m:count m:val="3"/>
                                              <m:mcJc m:val="center"/>
                                            </m:mcPr>
                                          </m:mc>
                                        </m:mcs>
                                        <m:ctrlPr>
                                          <a:rPr lang="it-IT" sz="1400" b="0" i="1" smtClean="0">
                                            <a:solidFill>
                                              <a:schemeClr val="tx1"/>
                                            </a:solidFill>
                                            <a:latin typeface="Cambria Math" panose="02040503050406030204" pitchFamily="18" charset="0"/>
                                          </a:rPr>
                                        </m:ctrlPr>
                                      </m:mPr>
                                      <m:mr>
                                        <m:e>
                                          <m:f>
                                            <m:fPr>
                                              <m:ctrlPr>
                                                <a:rPr lang="it-IT" sz="1400" b="0" i="1" smtClean="0">
                                                  <a:solidFill>
                                                    <a:schemeClr val="tx1"/>
                                                  </a:solidFill>
                                                  <a:latin typeface="Cambria Math" panose="02040503050406030204" pitchFamily="18" charset="0"/>
                                                </a:rPr>
                                              </m:ctrlPr>
                                            </m:fPr>
                                            <m:num>
                                              <m:sSub>
                                                <m:sSubPr>
                                                  <m:ctrlPr>
                                                    <a:rPr lang="it-IT" sz="1400" b="0" i="1" smtClean="0">
                                                      <a:solidFill>
                                                        <a:schemeClr val="tx1"/>
                                                      </a:solidFill>
                                                      <a:latin typeface="Cambria Math" panose="02040503050406030204" pitchFamily="18" charset="0"/>
                                                    </a:rPr>
                                                  </m:ctrlPr>
                                                </m:sSubPr>
                                                <m:e>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𝑥</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𝑥</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1" i="1">
                                                      <a:latin typeface="Cambria Math" panose="02040503050406030204" pitchFamily="18" charset="0"/>
                                                    </a:rPr>
                                                    <m:t>𝒅</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solidFill>
                                                    <a:schemeClr val="tx1"/>
                                                  </a:solidFill>
                                                  <a:latin typeface="Cambria Math" panose="02040503050406030204" pitchFamily="18" charset="0"/>
                                                </a:rPr>
                                              </m:ctrlPr>
                                            </m:fPr>
                                            <m:num>
                                              <m:sSub>
                                                <m:sSubPr>
                                                  <m:ctrlPr>
                                                    <a:rPr lang="it-IT" sz="1400" i="1">
                                                      <a:solidFill>
                                                        <a:schemeClr val="tx1"/>
                                                      </a:solidFill>
                                                      <a:latin typeface="Cambria Math" panose="02040503050406030204" pitchFamily="18" charset="0"/>
                                                    </a:rPr>
                                                  </m:ctrlPr>
                                                </m:sSubPr>
                                                <m:e>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𝑦</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r>
                                                    <a:rPr lang="it-IT" sz="1400" b="0" i="1">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𝑦</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1" i="1">
                                                      <a:latin typeface="Cambria Math" panose="02040503050406030204" pitchFamily="18" charset="0"/>
                                                    </a:rPr>
                                                    <m:t>𝒅</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solidFill>
                                                    <a:schemeClr val="tx1"/>
                                                  </a:solidFill>
                                                  <a:latin typeface="Cambria Math" panose="02040503050406030204" pitchFamily="18" charset="0"/>
                                                </a:rPr>
                                              </m:ctrlPr>
                                            </m:fPr>
                                            <m:num>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𝑧</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sSub>
                                                <m:sSubPr>
                                                  <m:ctrlPr>
                                                    <a:rPr lang="it-IT" sz="1400" i="1">
                                                      <a:solidFill>
                                                        <a:schemeClr val="tx1"/>
                                                      </a:solidFill>
                                                      <a:latin typeface="Cambria Math" panose="02040503050406030204" pitchFamily="18" charset="0"/>
                                                    </a:rPr>
                                                  </m:ctrlPr>
                                                </m:sSubPr>
                                                <m:e>
                                                  <m:r>
                                                    <a:rPr lang="it-IT" sz="1400" b="0" i="1">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𝑧</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1" i="1">
                                                      <a:latin typeface="Cambria Math" panose="02040503050406030204" pitchFamily="18" charset="0"/>
                                                    </a:rPr>
                                                    <m:t>𝒅</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mr>
                                      <m:mr>
                                        <m:e>
                                          <m:r>
                                            <a:rPr lang="it-IT" sz="1400" i="1" smtClean="0">
                                              <a:solidFill>
                                                <a:schemeClr val="tx1"/>
                                              </a:solidFill>
                                              <a:latin typeface="Cambria Math" panose="02040503050406030204" pitchFamily="18" charset="0"/>
                                            </a:rPr>
                                            <m:t>⋮</m:t>
                                          </m:r>
                                        </m:e>
                                        <m:e>
                                          <m:r>
                                            <a:rPr lang="it-IT" sz="1400" i="1">
                                              <a:solidFill>
                                                <a:schemeClr val="tx1"/>
                                              </a:solidFill>
                                              <a:latin typeface="Cambria Math" panose="02040503050406030204" pitchFamily="18" charset="0"/>
                                            </a:rPr>
                                            <m:t>⋮</m:t>
                                          </m:r>
                                        </m:e>
                                        <m:e>
                                          <m:r>
                                            <a:rPr lang="it-IT" sz="1400" i="1">
                                              <a:solidFill>
                                                <a:schemeClr val="tx1"/>
                                              </a:solidFill>
                                              <a:latin typeface="Cambria Math" panose="02040503050406030204" pitchFamily="18" charset="0"/>
                                            </a:rPr>
                                            <m:t>⋮</m:t>
                                          </m:r>
                                        </m:e>
                                      </m:mr>
                                    </m:m>
                                  </m:e>
                                </m:d>
                              </m:e>
                              <m:e>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0</m:t>
                                    </m:r>
                                  </m:e>
                                  <m:sub>
                                    <m:r>
                                      <a:rPr lang="it-IT" sz="1400" b="0" i="1" smtClean="0">
                                        <a:solidFill>
                                          <a:schemeClr val="tx1"/>
                                        </a:solidFill>
                                        <a:latin typeface="Cambria Math" panose="02040503050406030204" pitchFamily="18" charset="0"/>
                                      </a:rPr>
                                      <m:t>𝑑</m:t>
                                    </m:r>
                                    <m:r>
                                      <a:rPr lang="it-IT" sz="1400" i="1">
                                        <a:solidFill>
                                          <a:schemeClr val="tx1"/>
                                        </a:solidFill>
                                        <a:latin typeface="Cambria Math" panose="02040503050406030204" pitchFamily="18" charset="0"/>
                                      </a:rPr>
                                      <m:t>,3</m:t>
                                    </m:r>
                                  </m:sub>
                                </m:sSub>
                              </m:e>
                            </m:mr>
                          </m:m>
                        </m:e>
                      </m:d>
                    </m:oMath>
                  </m:oMathPara>
                </a14:m>
                <a:endParaRPr lang="it-IT" sz="1400" dirty="0">
                  <a:solidFill>
                    <a:schemeClr val="tx1"/>
                  </a:solidFill>
                </a:endParaRPr>
              </a:p>
              <a:p>
                <a:pPr marL="0" indent="0">
                  <a:lnSpc>
                    <a:spcPct val="150000"/>
                  </a:lnSpc>
                  <a:buNone/>
                </a:pPr>
                <a14:m>
                  <m:oMath xmlns:m="http://schemas.openxmlformats.org/officeDocument/2006/math">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𝑥</m:t>
                        </m:r>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𝑖</m:t>
                        </m:r>
                      </m:sub>
                    </m:sSub>
                    <m:r>
                      <a:rPr lang="it-IT" sz="1400" b="0" i="1" smtClean="0">
                        <a:solidFill>
                          <a:schemeClr val="tx1"/>
                        </a:solidFill>
                        <a:latin typeface="Cambria Math" panose="02040503050406030204" pitchFamily="18" charset="0"/>
                      </a:rPr>
                      <m:t>=</m:t>
                    </m:r>
                  </m:oMath>
                </a14:m>
                <a:r>
                  <a:rPr lang="it-IT" sz="1400" dirty="0">
                    <a:solidFill>
                      <a:schemeClr val="tx1"/>
                    </a:solidFill>
                  </a:rPr>
                  <a:t>  x component of the i-</a:t>
                </a:r>
                <a:r>
                  <a:rPr lang="it-IT" sz="1400" dirty="0" err="1">
                    <a:solidFill>
                      <a:schemeClr val="tx1"/>
                    </a:solidFill>
                  </a:rPr>
                  <a:t>th</a:t>
                </a:r>
                <a:r>
                  <a:rPr lang="it-IT" sz="1400" dirty="0">
                    <a:solidFill>
                      <a:schemeClr val="tx1"/>
                    </a:solidFill>
                  </a:rPr>
                  <a:t> anchor (</a:t>
                </a:r>
                <a:r>
                  <a:rPr lang="it-IT" sz="1400" dirty="0" err="1">
                    <a:solidFill>
                      <a:schemeClr val="tx1"/>
                    </a:solidFill>
                  </a:rPr>
                  <a:t>known</a:t>
                </a:r>
                <a:r>
                  <a:rPr lang="it-IT" sz="1400" dirty="0">
                    <a:solidFill>
                      <a:schemeClr val="tx1"/>
                    </a:solidFill>
                  </a:rPr>
                  <a:t>)</a:t>
                </a:r>
              </a:p>
            </p:txBody>
          </p:sp>
        </mc:Choice>
        <mc:Fallback>
          <p:sp>
            <p:nvSpPr>
              <p:cNvPr id="6" name="Segnaposto contenuto 2">
                <a:extLst>
                  <a:ext uri="{FF2B5EF4-FFF2-40B4-BE49-F238E27FC236}">
                    <a16:creationId xmlns:a16="http://schemas.microsoft.com/office/drawing/2014/main" id="{BCCE06B6-EEF2-42CA-AD70-B9740532F7A7}"/>
                  </a:ext>
                </a:extLst>
              </p:cNvPr>
              <p:cNvSpPr txBox="1">
                <a:spLocks noRot="1" noChangeAspect="1" noMove="1" noResize="1" noEditPoints="1" noAdjustHandles="1" noChangeArrowheads="1" noChangeShapeType="1" noTextEdit="1"/>
              </p:cNvSpPr>
              <p:nvPr/>
            </p:nvSpPr>
            <p:spPr>
              <a:xfrm>
                <a:off x="6172202" y="1551599"/>
                <a:ext cx="5181600" cy="4804749"/>
              </a:xfrm>
              <a:prstGeom prst="rect">
                <a:avLst/>
              </a:prstGeom>
              <a:blipFill>
                <a:blip r:embed="rId3"/>
                <a:stretch>
                  <a:fillRect l="-938" b="-2276"/>
                </a:stretch>
              </a:blipFill>
              <a:ln w="19050">
                <a:solidFill>
                  <a:schemeClr val="accent4">
                    <a:lumMod val="50000"/>
                  </a:schemeClr>
                </a:solidFill>
              </a:ln>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56E0EACC-5D67-4FA5-81E4-9BFA98DC9419}"/>
              </a:ext>
            </a:extLst>
          </p:cNvPr>
          <p:cNvCxnSpPr>
            <a:cxnSpLocks/>
          </p:cNvCxnSpPr>
          <p:nvPr/>
        </p:nvCxnSpPr>
        <p:spPr>
          <a:xfrm flipH="1">
            <a:off x="9696450" y="3950494"/>
            <a:ext cx="223839" cy="126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35ED844-50E1-4F21-AAC7-BC4A6A0EC7D9}"/>
              </a:ext>
            </a:extLst>
          </p:cNvPr>
          <p:cNvCxnSpPr>
            <a:cxnSpLocks/>
          </p:cNvCxnSpPr>
          <p:nvPr/>
        </p:nvCxnSpPr>
        <p:spPr>
          <a:xfrm flipH="1" flipV="1">
            <a:off x="8642351" y="3470275"/>
            <a:ext cx="120651" cy="212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7D363AC-717C-4570-8A61-977258B07882}"/>
              </a:ext>
            </a:extLst>
          </p:cNvPr>
          <p:cNvSpPr txBox="1"/>
          <p:nvPr/>
        </p:nvSpPr>
        <p:spPr>
          <a:xfrm>
            <a:off x="8043546" y="4039958"/>
            <a:ext cx="3042821" cy="261610"/>
          </a:xfrm>
          <a:prstGeom prst="rect">
            <a:avLst/>
          </a:prstGeom>
          <a:noFill/>
        </p:spPr>
        <p:txBody>
          <a:bodyPr wrap="none" rtlCol="0">
            <a:spAutoFit/>
          </a:bodyPr>
          <a:lstStyle/>
          <a:p>
            <a:r>
              <a:rPr lang="it-IT" sz="1100" dirty="0" err="1"/>
              <a:t>Vector</a:t>
            </a:r>
            <a:r>
              <a:rPr lang="it-IT" sz="1100" dirty="0"/>
              <a:t> of </a:t>
            </a:r>
            <a:r>
              <a:rPr lang="it-IT" sz="1100" dirty="0" err="1"/>
              <a:t>distances</a:t>
            </a:r>
            <a:r>
              <a:rPr lang="it-IT" sz="1100" dirty="0"/>
              <a:t> </a:t>
            </a:r>
            <a:r>
              <a:rPr lang="it-IT" sz="1100" dirty="0" err="1"/>
              <a:t>predicted</a:t>
            </a:r>
            <a:r>
              <a:rPr lang="it-IT" sz="1100" dirty="0"/>
              <a:t> with the </a:t>
            </a:r>
            <a:r>
              <a:rPr lang="it-IT" sz="1100" dirty="0" err="1"/>
              <a:t>nominal</a:t>
            </a:r>
            <a:r>
              <a:rPr lang="it-IT" sz="1100" dirty="0"/>
              <a:t> state</a:t>
            </a:r>
            <a:endParaRPr lang="en-GB" dirty="0"/>
          </a:p>
        </p:txBody>
      </p:sp>
      <p:sp>
        <p:nvSpPr>
          <p:cNvPr id="17" name="TextBox 16">
            <a:extLst>
              <a:ext uri="{FF2B5EF4-FFF2-40B4-BE49-F238E27FC236}">
                <a16:creationId xmlns:a16="http://schemas.microsoft.com/office/drawing/2014/main" id="{BA9E7DF6-3A65-4A4B-BBC4-C26988654D2B}"/>
              </a:ext>
            </a:extLst>
          </p:cNvPr>
          <p:cNvSpPr txBox="1"/>
          <p:nvPr/>
        </p:nvSpPr>
        <p:spPr>
          <a:xfrm>
            <a:off x="7616889" y="3217568"/>
            <a:ext cx="2642070" cy="261610"/>
          </a:xfrm>
          <a:prstGeom prst="rect">
            <a:avLst/>
          </a:prstGeom>
          <a:noFill/>
        </p:spPr>
        <p:txBody>
          <a:bodyPr wrap="none" rtlCol="0">
            <a:spAutoFit/>
          </a:bodyPr>
          <a:lstStyle/>
          <a:p>
            <a:r>
              <a:rPr lang="it-IT" sz="1100" dirty="0" err="1"/>
              <a:t>Vector</a:t>
            </a:r>
            <a:r>
              <a:rPr lang="it-IT" sz="1100" dirty="0"/>
              <a:t> of </a:t>
            </a:r>
            <a:r>
              <a:rPr lang="it-IT" sz="1100" dirty="0" err="1"/>
              <a:t>distances</a:t>
            </a:r>
            <a:r>
              <a:rPr lang="it-IT" sz="1100" dirty="0"/>
              <a:t> </a:t>
            </a:r>
            <a:r>
              <a:rPr lang="it-IT" sz="1100" dirty="0" err="1"/>
              <a:t>measured</a:t>
            </a:r>
            <a:r>
              <a:rPr lang="it-IT" sz="1100" dirty="0"/>
              <a:t> by the anchors</a:t>
            </a:r>
            <a:endParaRPr lang="en-GB" sz="1400" dirty="0"/>
          </a:p>
        </p:txBody>
      </p:sp>
    </p:spTree>
    <p:extLst>
      <p:ext uri="{BB962C8B-B14F-4D97-AF65-F5344CB8AC3E}">
        <p14:creationId xmlns:p14="http://schemas.microsoft.com/office/powerpoint/2010/main" val="455230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49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838200" y="1551599"/>
            <a:ext cx="10515602" cy="4804749"/>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Unknown UWB</a:t>
            </a:r>
          </a:p>
          <a:p>
            <a:pPr marL="0" indent="0">
              <a:lnSpc>
                <a:spcPct val="150000"/>
              </a:lnSpc>
              <a:buNone/>
            </a:pPr>
            <a:r>
              <a:rPr lang="it-IT" sz="1800" dirty="0">
                <a:solidFill>
                  <a:schemeClr val="tx1"/>
                </a:solidFill>
              </a:rPr>
              <a:t>Two </a:t>
            </a:r>
            <a:r>
              <a:rPr lang="it-IT" sz="1800" dirty="0" err="1">
                <a:solidFill>
                  <a:schemeClr val="tx1"/>
                </a:solidFill>
              </a:rPr>
              <a:t>different</a:t>
            </a:r>
            <a:r>
              <a:rPr lang="it-IT" sz="1800" dirty="0">
                <a:solidFill>
                  <a:schemeClr val="tx1"/>
                </a:solidFill>
              </a:rPr>
              <a:t> </a:t>
            </a:r>
            <a:r>
              <a:rPr lang="it-IT" sz="1800" dirty="0" err="1">
                <a:solidFill>
                  <a:schemeClr val="tx1"/>
                </a:solidFill>
              </a:rPr>
              <a:t>methods</a:t>
            </a:r>
            <a:r>
              <a:rPr lang="it-IT" sz="1800" dirty="0">
                <a:solidFill>
                  <a:schemeClr val="tx1"/>
                </a:solidFill>
              </a:rPr>
              <a:t> are </a:t>
            </a:r>
            <a:r>
              <a:rPr lang="it-IT" sz="1800" dirty="0" err="1">
                <a:solidFill>
                  <a:schemeClr val="tx1"/>
                </a:solidFill>
              </a:rPr>
              <a:t>used</a:t>
            </a:r>
            <a:r>
              <a:rPr lang="it-IT" sz="1800" dirty="0">
                <a:solidFill>
                  <a:schemeClr val="tx1"/>
                </a:solidFill>
              </a:rPr>
              <a:t> </a:t>
            </a:r>
            <a:r>
              <a:rPr lang="it-IT" sz="1800" dirty="0" err="1">
                <a:solidFill>
                  <a:schemeClr val="tx1"/>
                </a:solidFill>
              </a:rPr>
              <a:t>when</a:t>
            </a:r>
            <a:r>
              <a:rPr lang="it-IT" sz="1800" dirty="0">
                <a:solidFill>
                  <a:schemeClr val="tx1"/>
                </a:solidFill>
              </a:rPr>
              <a:t> </a:t>
            </a:r>
            <a:r>
              <a:rPr lang="it-IT" sz="1800" dirty="0" err="1">
                <a:solidFill>
                  <a:schemeClr val="tx1"/>
                </a:solidFill>
              </a:rPr>
              <a:t>dealing</a:t>
            </a:r>
            <a:r>
              <a:rPr lang="it-IT" sz="1800" dirty="0">
                <a:solidFill>
                  <a:schemeClr val="tx1"/>
                </a:solidFill>
              </a:rPr>
              <a:t> with UWB beacons with </a:t>
            </a:r>
            <a:r>
              <a:rPr lang="it-IT" sz="1800" dirty="0" err="1">
                <a:solidFill>
                  <a:schemeClr val="tx1"/>
                </a:solidFill>
              </a:rPr>
              <a:t>unknown</a:t>
            </a:r>
            <a:r>
              <a:rPr lang="it-IT" sz="1800" dirty="0">
                <a:solidFill>
                  <a:schemeClr val="tx1"/>
                </a:solidFill>
              </a:rPr>
              <a:t> position:</a:t>
            </a:r>
          </a:p>
          <a:p>
            <a:pPr marL="342900" indent="-342900">
              <a:lnSpc>
                <a:spcPct val="150000"/>
              </a:lnSpc>
              <a:buFont typeface="+mj-lt"/>
              <a:buAutoNum type="arabicPeriod"/>
            </a:pPr>
            <a:r>
              <a:rPr lang="it-IT" sz="1800" dirty="0" err="1">
                <a:latin typeface="Courier New" panose="02070309020205020404" pitchFamily="49" charset="0"/>
                <a:cs typeface="Courier New" panose="02070309020205020404" pitchFamily="49" charset="0"/>
              </a:rPr>
              <a:t>fuse_unkn_uwb</a:t>
            </a:r>
            <a:r>
              <a:rPr lang="it-IT" sz="1800" dirty="0"/>
              <a:t>: the </a:t>
            </a:r>
            <a:r>
              <a:rPr lang="it-IT" sz="1800" dirty="0" err="1"/>
              <a:t>Kalman</a:t>
            </a:r>
            <a:r>
              <a:rPr lang="it-IT" sz="1800" dirty="0"/>
              <a:t> filter </a:t>
            </a:r>
            <a:r>
              <a:rPr lang="it-IT" sz="1800" dirty="0" err="1"/>
              <a:t>estimates</a:t>
            </a:r>
            <a:r>
              <a:rPr lang="it-IT" sz="1800" dirty="0"/>
              <a:t> </a:t>
            </a:r>
            <a:r>
              <a:rPr lang="it-IT" sz="1800" dirty="0" err="1"/>
              <a:t>both</a:t>
            </a:r>
            <a:r>
              <a:rPr lang="it-IT" sz="1800" dirty="0"/>
              <a:t> the drone </a:t>
            </a:r>
            <a:r>
              <a:rPr lang="it-IT" sz="1800" dirty="0" err="1"/>
              <a:t>states</a:t>
            </a:r>
            <a:r>
              <a:rPr lang="it-IT" sz="1800" dirty="0"/>
              <a:t> and </a:t>
            </a:r>
            <a:r>
              <a:rPr lang="it-IT" sz="1800" dirty="0" err="1"/>
              <a:t>sensor</a:t>
            </a:r>
            <a:r>
              <a:rPr lang="it-IT" sz="1800" dirty="0"/>
              <a:t> </a:t>
            </a:r>
            <a:r>
              <a:rPr lang="it-IT" sz="1800" dirty="0" err="1"/>
              <a:t>biases</a:t>
            </a:r>
            <a:r>
              <a:rPr lang="it-IT" sz="1800" dirty="0"/>
              <a:t> AND the beacon position, </a:t>
            </a:r>
            <a:r>
              <a:rPr lang="it-IT" sz="1800" dirty="0" err="1"/>
              <a:t>simultaneously</a:t>
            </a:r>
            <a:r>
              <a:rPr lang="it-IT" sz="1800" dirty="0"/>
              <a:t>. In </a:t>
            </a:r>
            <a:r>
              <a:rPr lang="it-IT" sz="1800" dirty="0" err="1"/>
              <a:t>this</a:t>
            </a:r>
            <a:r>
              <a:rPr lang="it-IT" sz="1800" dirty="0"/>
              <a:t> case, global </a:t>
            </a:r>
            <a:r>
              <a:rPr lang="it-IT" sz="1800" dirty="0" err="1"/>
              <a:t>stability</a:t>
            </a:r>
            <a:r>
              <a:rPr lang="it-IT" sz="1800" dirty="0"/>
              <a:t> of the </a:t>
            </a:r>
            <a:r>
              <a:rPr lang="it-IT" sz="1800" dirty="0" err="1"/>
              <a:t>algorithm</a:t>
            </a:r>
            <a:r>
              <a:rPr lang="it-IT" sz="1800" dirty="0"/>
              <a:t> </a:t>
            </a:r>
            <a:r>
              <a:rPr lang="it-IT" sz="1800" dirty="0" err="1"/>
              <a:t>is</a:t>
            </a:r>
            <a:r>
              <a:rPr lang="it-IT" sz="1800" dirty="0"/>
              <a:t> not </a:t>
            </a:r>
            <a:r>
              <a:rPr lang="it-IT" sz="1800" dirty="0" err="1"/>
              <a:t>guaranteed</a:t>
            </a:r>
            <a:r>
              <a:rPr lang="it-IT" sz="1800" dirty="0"/>
              <a:t> and </a:t>
            </a:r>
            <a:r>
              <a:rPr lang="it-IT" sz="1800" dirty="0" err="1"/>
              <a:t>is</a:t>
            </a:r>
            <a:r>
              <a:rPr lang="it-IT" sz="1800" dirty="0"/>
              <a:t> </a:t>
            </a:r>
            <a:r>
              <a:rPr lang="it-IT" sz="1800" dirty="0" err="1"/>
              <a:t>heavily</a:t>
            </a:r>
            <a:r>
              <a:rPr lang="it-IT" sz="1800" dirty="0"/>
              <a:t> </a:t>
            </a:r>
            <a:r>
              <a:rPr lang="it-IT" sz="1800" dirty="0" err="1"/>
              <a:t>influenced</a:t>
            </a:r>
            <a:r>
              <a:rPr lang="it-IT" sz="1800" dirty="0"/>
              <a:t> by the </a:t>
            </a:r>
            <a:r>
              <a:rPr lang="it-IT" sz="1800" dirty="0" err="1"/>
              <a:t>initial</a:t>
            </a:r>
            <a:r>
              <a:rPr lang="it-IT" sz="1800" dirty="0"/>
              <a:t> </a:t>
            </a:r>
            <a:r>
              <a:rPr lang="it-IT" sz="1800" dirty="0" err="1"/>
              <a:t>accuracy</a:t>
            </a:r>
            <a:r>
              <a:rPr lang="it-IT" sz="1800" dirty="0"/>
              <a:t> of the relative position of the UWB anchor w.r.t. the drone </a:t>
            </a:r>
            <a:r>
              <a:rPr lang="it-IT" sz="1800" dirty="0" err="1"/>
              <a:t>at</a:t>
            </a:r>
            <a:r>
              <a:rPr lang="it-IT" sz="1800" dirty="0"/>
              <a:t> the end of the </a:t>
            </a:r>
            <a:r>
              <a:rPr lang="it-IT" sz="1800" dirty="0" err="1"/>
              <a:t>initialization</a:t>
            </a:r>
            <a:r>
              <a:rPr lang="it-IT" sz="1800" dirty="0"/>
              <a:t> </a:t>
            </a:r>
            <a:r>
              <a:rPr lang="it-IT" sz="1800" dirty="0" err="1"/>
              <a:t>phase</a:t>
            </a:r>
            <a:r>
              <a:rPr lang="it-IT" sz="1800" dirty="0"/>
              <a:t>.</a:t>
            </a:r>
          </a:p>
          <a:p>
            <a:pPr marL="342900" indent="-342900">
              <a:lnSpc>
                <a:spcPct val="150000"/>
              </a:lnSpc>
              <a:buFont typeface="+mj-lt"/>
              <a:buAutoNum type="arabicPeriod"/>
            </a:pPr>
            <a:r>
              <a:rPr lang="it-IT" sz="1800" dirty="0" err="1">
                <a:latin typeface="Courier New" panose="02070309020205020404" pitchFamily="49" charset="0"/>
                <a:cs typeface="Courier New" panose="02070309020205020404" pitchFamily="49" charset="0"/>
              </a:rPr>
              <a:t>d</a:t>
            </a:r>
            <a:r>
              <a:rPr lang="it-IT" sz="1800" dirty="0" err="1">
                <a:solidFill>
                  <a:schemeClr val="tx1"/>
                </a:solidFill>
                <a:latin typeface="Courier New" panose="02070309020205020404" pitchFamily="49" charset="0"/>
                <a:cs typeface="Courier New" panose="02070309020205020404" pitchFamily="49" charset="0"/>
              </a:rPr>
              <a:t>etect_unkn_uwb</a:t>
            </a:r>
            <a:r>
              <a:rPr lang="it-IT" sz="1800" dirty="0">
                <a:solidFill>
                  <a:schemeClr val="tx1"/>
                </a:solidFill>
              </a:rPr>
              <a:t>: the </a:t>
            </a:r>
            <a:r>
              <a:rPr lang="it-IT" sz="1800" dirty="0" err="1">
                <a:solidFill>
                  <a:schemeClr val="tx1"/>
                </a:solidFill>
              </a:rPr>
              <a:t>Kalman</a:t>
            </a:r>
            <a:r>
              <a:rPr lang="it-IT" sz="1800" dirty="0">
                <a:solidFill>
                  <a:schemeClr val="tx1"/>
                </a:solidFill>
              </a:rPr>
              <a:t> filter </a:t>
            </a:r>
            <a:r>
              <a:rPr lang="it-IT" sz="1800" dirty="0" err="1">
                <a:solidFill>
                  <a:schemeClr val="tx1"/>
                </a:solidFill>
              </a:rPr>
              <a:t>only</a:t>
            </a:r>
            <a:r>
              <a:rPr lang="it-IT" sz="1800" dirty="0">
                <a:solidFill>
                  <a:schemeClr val="tx1"/>
                </a:solidFill>
              </a:rPr>
              <a:t> </a:t>
            </a:r>
            <a:r>
              <a:rPr lang="it-IT" sz="1800" dirty="0" err="1">
                <a:solidFill>
                  <a:schemeClr val="tx1"/>
                </a:solidFill>
              </a:rPr>
              <a:t>estimates</a:t>
            </a:r>
            <a:r>
              <a:rPr lang="it-IT" sz="1800" dirty="0">
                <a:solidFill>
                  <a:schemeClr val="tx1"/>
                </a:solidFill>
              </a:rPr>
              <a:t> the </a:t>
            </a:r>
            <a:r>
              <a:rPr lang="it-IT" sz="1800" dirty="0" err="1">
                <a:solidFill>
                  <a:schemeClr val="tx1"/>
                </a:solidFill>
              </a:rPr>
              <a:t>unknown</a:t>
            </a:r>
            <a:r>
              <a:rPr lang="it-IT" sz="1800" dirty="0">
                <a:solidFill>
                  <a:schemeClr val="tx1"/>
                </a:solidFill>
              </a:rPr>
              <a:t> UWB beacon position, </a:t>
            </a:r>
            <a:r>
              <a:rPr lang="it-IT" sz="1800" dirty="0" err="1">
                <a:solidFill>
                  <a:schemeClr val="tx1"/>
                </a:solidFill>
              </a:rPr>
              <a:t>without</a:t>
            </a:r>
            <a:r>
              <a:rPr lang="it-IT" sz="1800" dirty="0">
                <a:solidFill>
                  <a:schemeClr val="tx1"/>
                </a:solidFill>
              </a:rPr>
              <a:t> </a:t>
            </a:r>
            <a:r>
              <a:rPr lang="it-IT" sz="1800" dirty="0" err="1">
                <a:solidFill>
                  <a:schemeClr val="tx1"/>
                </a:solidFill>
              </a:rPr>
              <a:t>influencing</a:t>
            </a:r>
            <a:r>
              <a:rPr lang="it-IT" sz="1800" dirty="0">
                <a:solidFill>
                  <a:schemeClr val="tx1"/>
                </a:solidFill>
              </a:rPr>
              <a:t> the drone </a:t>
            </a:r>
            <a:r>
              <a:rPr lang="it-IT" sz="1800" dirty="0" err="1">
                <a:solidFill>
                  <a:schemeClr val="tx1"/>
                </a:solidFill>
              </a:rPr>
              <a:t>states</a:t>
            </a:r>
            <a:r>
              <a:rPr lang="it-IT" sz="1800" dirty="0">
                <a:solidFill>
                  <a:schemeClr val="tx1"/>
                </a:solidFill>
              </a:rPr>
              <a:t>. </a:t>
            </a:r>
            <a:r>
              <a:rPr lang="it-IT" sz="1800" dirty="0"/>
              <a:t>A </a:t>
            </a:r>
            <a:r>
              <a:rPr lang="it-IT" sz="1800" dirty="0" err="1"/>
              <a:t>total</a:t>
            </a:r>
            <a:r>
              <a:rPr lang="it-IT" sz="1800" dirty="0"/>
              <a:t> of </a:t>
            </a:r>
            <a:r>
              <a:rPr lang="it-IT" sz="1800" dirty="0" err="1"/>
              <a:t>four</a:t>
            </a:r>
            <a:r>
              <a:rPr lang="it-IT" sz="1800" dirty="0"/>
              <a:t> </a:t>
            </a:r>
            <a:r>
              <a:rPr lang="it-IT" sz="1800" dirty="0" err="1"/>
              <a:t>states</a:t>
            </a:r>
            <a:r>
              <a:rPr lang="it-IT" sz="1800" dirty="0"/>
              <a:t> are </a:t>
            </a:r>
            <a:r>
              <a:rPr lang="it-IT" sz="1800" dirty="0" err="1"/>
              <a:t>considered</a:t>
            </a:r>
            <a:r>
              <a:rPr lang="it-IT" sz="1800" dirty="0"/>
              <a:t>: the anchor position </a:t>
            </a:r>
            <a:r>
              <a:rPr lang="it-IT" sz="1800" dirty="0" err="1"/>
              <a:t>coordinates</a:t>
            </a:r>
            <a:r>
              <a:rPr lang="it-IT" sz="1800" dirty="0"/>
              <a:t> and the sum of the </a:t>
            </a:r>
            <a:r>
              <a:rPr lang="it-IT" sz="1800" dirty="0" err="1"/>
              <a:t>squares</a:t>
            </a:r>
            <a:r>
              <a:rPr lang="it-IT" sz="1800" dirty="0"/>
              <a:t> of the </a:t>
            </a:r>
            <a:r>
              <a:rPr lang="it-IT" sz="1800" dirty="0" err="1"/>
              <a:t>coordinates</a:t>
            </a:r>
            <a:r>
              <a:rPr lang="it-IT" sz="1800" dirty="0"/>
              <a:t>. </a:t>
            </a:r>
            <a:r>
              <a:rPr lang="it-IT" sz="1800" dirty="0" err="1"/>
              <a:t>This</a:t>
            </a:r>
            <a:r>
              <a:rPr lang="it-IT" sz="1800" dirty="0"/>
              <a:t> </a:t>
            </a:r>
            <a:r>
              <a:rPr lang="it-IT" sz="1800" dirty="0" err="1"/>
              <a:t>fourth</a:t>
            </a:r>
            <a:r>
              <a:rPr lang="it-IT" sz="1800" dirty="0"/>
              <a:t> state </a:t>
            </a:r>
            <a:r>
              <a:rPr lang="it-IT" sz="1800" dirty="0" err="1"/>
              <a:t>is</a:t>
            </a:r>
            <a:r>
              <a:rPr lang="it-IT" sz="1800" dirty="0"/>
              <a:t> </a:t>
            </a:r>
            <a:r>
              <a:rPr lang="it-IT" sz="1800" dirty="0" err="1"/>
              <a:t>used</a:t>
            </a:r>
            <a:r>
              <a:rPr lang="it-IT" sz="1800" dirty="0"/>
              <a:t> in </a:t>
            </a:r>
            <a:r>
              <a:rPr lang="it-IT" sz="1800" dirty="0" err="1"/>
              <a:t>order</a:t>
            </a:r>
            <a:r>
              <a:rPr lang="it-IT" sz="1800" dirty="0"/>
              <a:t> to </a:t>
            </a:r>
            <a:r>
              <a:rPr lang="it-IT" sz="1800" dirty="0" err="1"/>
              <a:t>implement</a:t>
            </a:r>
            <a:r>
              <a:rPr lang="it-IT" sz="1800" dirty="0"/>
              <a:t> a </a:t>
            </a:r>
            <a:r>
              <a:rPr lang="it-IT" sz="1800" dirty="0" err="1"/>
              <a:t>spherical</a:t>
            </a:r>
            <a:r>
              <a:rPr lang="it-IT" sz="1800" dirty="0"/>
              <a:t> </a:t>
            </a:r>
            <a:r>
              <a:rPr lang="it-IT" sz="1800" dirty="0" err="1"/>
              <a:t>constraint</a:t>
            </a:r>
            <a:r>
              <a:rPr lang="it-IT" sz="1800" dirty="0"/>
              <a:t> in the filtering </a:t>
            </a:r>
            <a:r>
              <a:rPr lang="it-IT" sz="1800" dirty="0" err="1"/>
              <a:t>algorithm</a:t>
            </a:r>
            <a:r>
              <a:rPr lang="it-IT" sz="1800" dirty="0"/>
              <a:t>, </a:t>
            </a:r>
            <a:r>
              <a:rPr lang="it-IT" sz="1800" dirty="0" err="1"/>
              <a:t>ensuring</a:t>
            </a:r>
            <a:r>
              <a:rPr lang="it-IT" sz="1800" dirty="0"/>
              <a:t> global </a:t>
            </a:r>
            <a:r>
              <a:rPr lang="it-IT" sz="1800" dirty="0" err="1"/>
              <a:t>stability</a:t>
            </a:r>
            <a:r>
              <a:rPr lang="it-IT" sz="1800" dirty="0"/>
              <a:t>.</a:t>
            </a:r>
            <a:endParaRPr lang="it-IT" sz="1800" dirty="0">
              <a:solidFill>
                <a:schemeClr val="tx1"/>
              </a:solidFill>
            </a:endParaRPr>
          </a:p>
        </p:txBody>
      </p:sp>
    </p:spTree>
    <p:extLst>
      <p:ext uri="{BB962C8B-B14F-4D97-AF65-F5344CB8AC3E}">
        <p14:creationId xmlns:p14="http://schemas.microsoft.com/office/powerpoint/2010/main" val="384578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rba, esterni, campo, piccolo&#10;&#10;Descrizione generata automaticamente">
            <a:extLst>
              <a:ext uri="{FF2B5EF4-FFF2-40B4-BE49-F238E27FC236}">
                <a16:creationId xmlns:a16="http://schemas.microsoft.com/office/drawing/2014/main" id="{82D8AE69-ED7C-4200-97FE-FDE5E28BFA92}"/>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
                    </a14:imgEffect>
                  </a14:imgLayer>
                </a14:imgProps>
              </a:ext>
              <a:ext uri="{28A0092B-C50C-407E-A947-70E740481C1C}">
                <a14:useLocalDpi xmlns:a14="http://schemas.microsoft.com/office/drawing/2010/main" val="0"/>
              </a:ext>
            </a:extLst>
          </a:blip>
          <a:stretch>
            <a:fillRect/>
          </a:stretch>
        </p:blipFill>
        <p:spPr>
          <a:xfrm flipH="1">
            <a:off x="1363553" y="-4193"/>
            <a:ext cx="10828447" cy="6497068"/>
          </a:xfrm>
          <a:prstGeom prst="rect">
            <a:avLst/>
          </a:prstGeom>
          <a:noFill/>
          <a:ln>
            <a:noFill/>
          </a:ln>
        </p:spPr>
      </p:pic>
      <p:sp>
        <p:nvSpPr>
          <p:cNvPr id="6" name="Rettangolo 5">
            <a:extLst>
              <a:ext uri="{FF2B5EF4-FFF2-40B4-BE49-F238E27FC236}">
                <a16:creationId xmlns:a16="http://schemas.microsoft.com/office/drawing/2014/main" id="{7F728FAC-3E43-4F42-9DBC-5830C96F059F}"/>
              </a:ext>
            </a:extLst>
          </p:cNvPr>
          <p:cNvSpPr/>
          <p:nvPr/>
        </p:nvSpPr>
        <p:spPr>
          <a:xfrm>
            <a:off x="1363553" y="0"/>
            <a:ext cx="10828447" cy="6483575"/>
          </a:xfrm>
          <a:prstGeom prst="rect">
            <a:avLst/>
          </a:prstGeom>
          <a:gradFill flip="none" rotWithShape="1">
            <a:gsLst>
              <a:gs pos="30000">
                <a:srgbClr val="FFFFFF">
                  <a:alpha val="0"/>
                </a:srgbClr>
              </a:gs>
              <a:gs pos="80000">
                <a:srgbClr val="FFFFFF"/>
              </a:gs>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1">
                    <a:lumMod val="50000"/>
                  </a:schemeClr>
                </a:solidFill>
              </a:rPr>
              <a:t>Problems</a:t>
            </a:r>
            <a:r>
              <a:rPr lang="it-IT" sz="4000" dirty="0">
                <a:solidFill>
                  <a:schemeClr val="accent1">
                    <a:lumMod val="50000"/>
                  </a:schemeClr>
                </a:solidFill>
              </a:rPr>
              <a:t> and </a:t>
            </a:r>
            <a:r>
              <a:rPr lang="it-IT" sz="4000" dirty="0" err="1">
                <a:solidFill>
                  <a:schemeClr val="accent1">
                    <a:lumMod val="50000"/>
                  </a:schemeClr>
                </a:solidFill>
              </a:rPr>
              <a:t>Difficulties</a:t>
            </a:r>
            <a:endParaRPr lang="it-IT" sz="4000" dirty="0">
              <a:solidFill>
                <a:schemeClr val="accent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Integration of multiple </a:t>
            </a:r>
            <a:r>
              <a:rPr lang="it-IT" sz="2000" dirty="0" err="1"/>
              <a:t>sensors</a:t>
            </a:r>
            <a:r>
              <a:rPr lang="it-IT" sz="2000" dirty="0"/>
              <a:t> with:</a:t>
            </a:r>
          </a:p>
          <a:p>
            <a:pPr marL="0" indent="0">
              <a:buNone/>
            </a:pPr>
            <a:endParaRPr lang="it-IT" sz="2000" dirty="0"/>
          </a:p>
          <a:p>
            <a:r>
              <a:rPr lang="it-IT" sz="2000" dirty="0"/>
              <a:t> </a:t>
            </a:r>
            <a:r>
              <a:rPr lang="it-IT" sz="2000" dirty="0" err="1"/>
              <a:t>Different</a:t>
            </a:r>
            <a:r>
              <a:rPr lang="it-IT" sz="2000" dirty="0"/>
              <a:t> frames:</a:t>
            </a:r>
          </a:p>
          <a:p>
            <a:pPr marL="800100" lvl="1" indent="-342900">
              <a:buFont typeface="+mj-lt"/>
              <a:buAutoNum type="arabicPeriod"/>
            </a:pPr>
            <a:r>
              <a:rPr lang="it-IT" sz="1800" dirty="0" err="1"/>
              <a:t>rotated</a:t>
            </a:r>
            <a:r>
              <a:rPr lang="it-IT" sz="1800" dirty="0"/>
              <a:t> </a:t>
            </a:r>
            <a:r>
              <a:rPr lang="it-IT" sz="1800" dirty="0" err="1"/>
              <a:t>sensor</a:t>
            </a:r>
            <a:r>
              <a:rPr lang="it-IT" sz="1800" dirty="0"/>
              <a:t> </a:t>
            </a:r>
            <a:r>
              <a:rPr lang="it-IT" sz="1800" dirty="0" err="1"/>
              <a:t>reference</a:t>
            </a:r>
            <a:r>
              <a:rPr lang="it-IT" sz="1800" dirty="0"/>
              <a:t> frames</a:t>
            </a:r>
          </a:p>
          <a:p>
            <a:pPr marL="800100" lvl="1" indent="-342900">
              <a:buFont typeface="+mj-lt"/>
              <a:buAutoNum type="arabicPeriod"/>
            </a:pPr>
            <a:r>
              <a:rPr lang="it-IT" sz="1800" dirty="0" err="1"/>
              <a:t>sensor</a:t>
            </a:r>
            <a:r>
              <a:rPr lang="it-IT" sz="1800" dirty="0"/>
              <a:t> offset relative to body frame</a:t>
            </a:r>
          </a:p>
          <a:p>
            <a:pPr marL="800100" lvl="1" indent="-342900">
              <a:buFont typeface="+mj-lt"/>
              <a:buAutoNum type="arabicPeriod"/>
            </a:pPr>
            <a:r>
              <a:rPr lang="it-IT" sz="1800" dirty="0" err="1"/>
              <a:t>altimeter</a:t>
            </a:r>
            <a:r>
              <a:rPr lang="it-IT" sz="1800" dirty="0"/>
              <a:t> </a:t>
            </a:r>
            <a:r>
              <a:rPr lang="it-IT" sz="1800" dirty="0" err="1"/>
              <a:t>measurement</a:t>
            </a:r>
            <a:r>
              <a:rPr lang="it-IT" sz="1800" dirty="0"/>
              <a:t> </a:t>
            </a:r>
            <a:r>
              <a:rPr lang="it-IT" sz="1800" dirty="0" err="1"/>
              <a:t>dependent</a:t>
            </a:r>
            <a:r>
              <a:rPr lang="it-IT" sz="1800" dirty="0"/>
              <a:t> on ground </a:t>
            </a:r>
            <a:r>
              <a:rPr lang="it-IT" sz="1800" dirty="0" err="1"/>
              <a:t>height</a:t>
            </a:r>
            <a:endParaRPr lang="it-IT" sz="1800" dirty="0"/>
          </a:p>
          <a:p>
            <a:pPr marL="800100" lvl="1" indent="-342900">
              <a:buFont typeface="+mj-lt"/>
              <a:buAutoNum type="arabicPeriod"/>
            </a:pPr>
            <a:endParaRPr lang="it-IT" sz="1800" dirty="0"/>
          </a:p>
          <a:p>
            <a:r>
              <a:rPr lang="it-IT" sz="2000" dirty="0" err="1"/>
              <a:t>Unknown</a:t>
            </a:r>
            <a:r>
              <a:rPr lang="it-IT" sz="2000" dirty="0"/>
              <a:t> frames:</a:t>
            </a:r>
          </a:p>
          <a:p>
            <a:pPr lvl="1"/>
            <a:r>
              <a:rPr lang="it-IT" sz="1800" dirty="0"/>
              <a:t>UWB beacons can </a:t>
            </a:r>
            <a:r>
              <a:rPr lang="it-IT" sz="1800" dirty="0" err="1"/>
              <a:t>have</a:t>
            </a:r>
            <a:r>
              <a:rPr lang="it-IT" sz="1800" dirty="0"/>
              <a:t> </a:t>
            </a:r>
            <a:r>
              <a:rPr lang="it-IT" sz="1800" dirty="0" err="1"/>
              <a:t>unknown</a:t>
            </a:r>
            <a:r>
              <a:rPr lang="it-IT" sz="1800" dirty="0"/>
              <a:t> positions</a:t>
            </a:r>
          </a:p>
          <a:p>
            <a:pPr lvl="1"/>
            <a:r>
              <a:rPr lang="it-IT" sz="1800" dirty="0" err="1"/>
              <a:t>ArUco</a:t>
            </a:r>
            <a:r>
              <a:rPr lang="it-IT" sz="1800" dirty="0"/>
              <a:t> markers can </a:t>
            </a:r>
            <a:r>
              <a:rPr lang="it-IT" sz="1800" dirty="0" err="1"/>
              <a:t>have</a:t>
            </a:r>
            <a:r>
              <a:rPr lang="it-IT" sz="1800" dirty="0"/>
              <a:t> </a:t>
            </a:r>
            <a:r>
              <a:rPr lang="it-IT" sz="1800" dirty="0" err="1"/>
              <a:t>unknown</a:t>
            </a:r>
            <a:r>
              <a:rPr lang="it-IT" sz="1800" dirty="0"/>
              <a:t> positions</a:t>
            </a:r>
            <a:endParaRPr lang="it-IT" sz="1600" dirty="0"/>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Case Study</a:t>
            </a:r>
          </a:p>
        </p:txBody>
      </p:sp>
    </p:spTree>
    <p:extLst>
      <p:ext uri="{BB962C8B-B14F-4D97-AF65-F5344CB8AC3E}">
        <p14:creationId xmlns:p14="http://schemas.microsoft.com/office/powerpoint/2010/main" val="2308155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838200" y="1551599"/>
                <a:ext cx="10515602" cy="4804749"/>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err="1">
                    <a:solidFill>
                      <a:schemeClr val="accent4">
                        <a:lumMod val="50000"/>
                      </a:schemeClr>
                    </a:solidFill>
                  </a:rPr>
                  <a:t>Unknown</a:t>
                </a:r>
                <a:r>
                  <a:rPr lang="it-IT" sz="1800" b="1" dirty="0">
                    <a:solidFill>
                      <a:schemeClr val="accent4">
                        <a:lumMod val="50000"/>
                      </a:schemeClr>
                    </a:solidFill>
                  </a:rPr>
                  <a:t> UWB – </a:t>
                </a:r>
                <a:r>
                  <a:rPr lang="it-IT" sz="1800" b="1" dirty="0" err="1">
                    <a:solidFill>
                      <a:schemeClr val="accent4">
                        <a:lumMod val="50000"/>
                      </a:schemeClr>
                    </a:solidFill>
                  </a:rPr>
                  <a:t>fuse_unknown_uwb</a:t>
                </a:r>
                <a:endParaRPr lang="it-IT" sz="1800" b="1" dirty="0">
                  <a:solidFill>
                    <a:schemeClr val="accent4">
                      <a:lumMod val="50000"/>
                    </a:schemeClr>
                  </a:solidFill>
                </a:endParaRP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i="1">
                              <a:solidFill>
                                <a:schemeClr val="tx1"/>
                              </a:solidFill>
                              <a:latin typeface="Cambria Math" panose="02040503050406030204" pitchFamily="18" charset="0"/>
                            </a:rPr>
                          </m:ctrlPr>
                        </m:sSubPr>
                        <m:e>
                          <m:r>
                            <a:rPr lang="it-IT" sz="1800" b="1" i="1">
                              <a:solidFill>
                                <a:schemeClr val="tx1"/>
                              </a:solidFill>
                              <a:latin typeface="Cambria Math" panose="02040503050406030204" pitchFamily="18" charset="0"/>
                            </a:rPr>
                            <m:t>𝒙</m:t>
                          </m:r>
                        </m:e>
                        <m:sub>
                          <m:r>
                            <a:rPr lang="it-IT" sz="1800" i="1">
                              <a:solidFill>
                                <a:schemeClr val="tx1"/>
                              </a:solidFill>
                              <a:latin typeface="Cambria Math" panose="02040503050406030204" pitchFamily="18" charset="0"/>
                              <a:ea typeface="Cambria Math" panose="02040503050406030204" pitchFamily="18" charset="0"/>
                            </a:rPr>
                            <m:t>𝜀</m:t>
                          </m:r>
                          <m:r>
                            <a:rPr lang="it-IT" sz="1800" i="1">
                              <a:solidFill>
                                <a:schemeClr val="tx1"/>
                              </a:solidFill>
                              <a:latin typeface="Cambria Math" panose="02040503050406030204" pitchFamily="18" charset="0"/>
                              <a:ea typeface="Cambria Math" panose="02040503050406030204" pitchFamily="18" charset="0"/>
                            </a:rPr>
                            <m:t>,</m:t>
                          </m:r>
                          <m:r>
                            <a:rPr lang="it-IT" sz="1800" i="1">
                              <a:solidFill>
                                <a:schemeClr val="tx1"/>
                              </a:solidFill>
                              <a:latin typeface="Cambria Math" panose="02040503050406030204" pitchFamily="18" charset="0"/>
                              <a:ea typeface="Cambria Math" panose="02040503050406030204" pitchFamily="18" charset="0"/>
                            </a:rPr>
                            <m:t>𝑘</m:t>
                          </m:r>
                        </m:sub>
                      </m:sSub>
                      <m:r>
                        <a:rPr lang="it-IT" sz="1800" i="1">
                          <a:solidFill>
                            <a:schemeClr val="tx1"/>
                          </a:solidFill>
                          <a:latin typeface="Cambria Math" panose="02040503050406030204" pitchFamily="18" charset="0"/>
                        </a:rPr>
                        <m:t>=</m:t>
                      </m:r>
                      <m:sSup>
                        <m:sSupPr>
                          <m:ctrlPr>
                            <a:rPr lang="it-IT" sz="1800" i="1">
                              <a:solidFill>
                                <a:schemeClr val="tx1"/>
                              </a:solidFill>
                              <a:latin typeface="Cambria Math" panose="02040503050406030204" pitchFamily="18" charset="0"/>
                            </a:rPr>
                          </m:ctrlPr>
                        </m:sSupPr>
                        <m:e>
                          <m:d>
                            <m:dPr>
                              <m:begChr m:val="["/>
                              <m:endChr m:val="]"/>
                              <m:ctrlPr>
                                <a:rPr lang="it-IT" sz="1800" i="1">
                                  <a:solidFill>
                                    <a:schemeClr val="tx1"/>
                                  </a:solidFill>
                                  <a:latin typeface="Cambria Math" panose="02040503050406030204" pitchFamily="18" charset="0"/>
                                </a:rPr>
                              </m:ctrlPr>
                            </m:dPr>
                            <m:e>
                              <m:m>
                                <m:mPr>
                                  <m:mcs>
                                    <m:mc>
                                      <m:mcPr>
                                        <m:count m:val="6"/>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0" i="1" smtClean="0">
                                            <a:latin typeface="Cambria Math" panose="02040503050406030204" pitchFamily="18" charset="0"/>
                                          </a:rPr>
                                        </m:ctrlPr>
                                      </m:sSubPr>
                                      <m:e>
                                        <m:r>
                                          <a:rPr lang="it-IT" sz="1800" b="1" i="1" smtClean="0">
                                            <a:latin typeface="Cambria Math" panose="02040503050406030204" pitchFamily="18" charset="0"/>
                                          </a:rPr>
                                          <m:t>𝒂</m:t>
                                        </m:r>
                                      </m:e>
                                      <m:sub>
                                        <m:r>
                                          <m:rPr>
                                            <m:sty m:val="p"/>
                                          </m:rPr>
                                          <a:rPr lang="it-IT" sz="1800" b="0" i="0" smtClean="0">
                                            <a:latin typeface="Cambria Math" panose="02040503050406030204" pitchFamily="18" charset="0"/>
                                          </a:rPr>
                                          <m:t>unkn</m:t>
                                        </m:r>
                                        <m:r>
                                          <a:rPr lang="it-IT" sz="1800" b="0" i="1" smtClean="0">
                                            <a:latin typeface="Cambria Math" panose="02040503050406030204" pitchFamily="18" charset="0"/>
                                          </a:rPr>
                                          <m:t>,</m:t>
                                        </m:r>
                                        <m:r>
                                          <a:rPr lang="it-IT" sz="1800" b="0" i="1" smtClean="0">
                                            <a:latin typeface="Cambria Math" panose="02040503050406030204" pitchFamily="18" charset="0"/>
                                          </a:rPr>
                                          <m:t>𝑖</m:t>
                                        </m:r>
                                      </m:sub>
                                    </m:sSub>
                                  </m:e>
                                </m:mr>
                              </m:m>
                            </m:e>
                          </m:d>
                        </m:e>
                        <m:sup>
                          <m:r>
                            <a:rPr lang="it-IT" sz="1800" i="1">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𝑈𝑊𝐵</m:t>
                          </m:r>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𝑎</m:t>
                              </m:r>
                            </m:e>
                            <m:sub>
                              <m:r>
                                <a:rPr lang="it-IT" sz="1800" b="0" i="1" smtClean="0">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i="1">
                              <a:latin typeface="Cambria Math" panose="02040503050406030204" pitchFamily="18" charset="0"/>
                            </a:rPr>
                          </m:ctrlPr>
                        </m:sSubPr>
                        <m:e>
                          <m:r>
                            <a:rPr lang="it-IT" sz="1800" b="1" i="1">
                              <a:latin typeface="Cambria Math" panose="02040503050406030204" pitchFamily="18" charset="0"/>
                            </a:rPr>
                            <m:t>𝒅</m:t>
                          </m:r>
                        </m:e>
                        <m:sub>
                          <m:r>
                            <a:rPr lang="it-IT" sz="1800" i="1">
                              <a:latin typeface="Cambria Math" panose="02040503050406030204" pitchFamily="18" charset="0"/>
                            </a:rPr>
                            <m:t>𝑈𝑊𝐵</m:t>
                          </m:r>
                          <m:r>
                            <a:rPr lang="it-IT" sz="1800" i="1">
                              <a:latin typeface="Cambria Math" panose="02040503050406030204" pitchFamily="18" charset="0"/>
                            </a:rPr>
                            <m:t>,</m:t>
                          </m:r>
                          <m:sSub>
                            <m:sSubPr>
                              <m:ctrlPr>
                                <a:rPr lang="it-IT" sz="1800"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𝑖</m:t>
                              </m:r>
                            </m:sub>
                          </m:sSub>
                          <m:r>
                            <a:rPr lang="it-IT" sz="1800" i="1">
                              <a:latin typeface="Cambria Math" panose="02040503050406030204" pitchFamily="18" charset="0"/>
                            </a:rPr>
                            <m:t>,</m:t>
                          </m:r>
                          <m:r>
                            <a:rPr lang="it-IT" sz="1800" i="1">
                              <a:latin typeface="Cambria Math" panose="02040503050406030204" pitchFamily="18" charset="0"/>
                            </a:rPr>
                            <m:t>𝑘</m:t>
                          </m:r>
                        </m:sub>
                      </m:sSub>
                      <m:r>
                        <a:rPr lang="it-IT" sz="1800" i="1">
                          <a:latin typeface="Cambria Math" panose="02040503050406030204" pitchFamily="18" charset="0"/>
                        </a:rPr>
                        <m:t>−</m:t>
                      </m:r>
                      <m:sSub>
                        <m:sSubPr>
                          <m:ctrlPr>
                            <a:rPr lang="it-IT" sz="1800" i="1">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𝒅</m:t>
                              </m:r>
                            </m:e>
                          </m:acc>
                        </m:e>
                        <m:sub>
                          <m:sSub>
                            <m:sSubPr>
                              <m:ctrlPr>
                                <a:rPr lang="it-IT" sz="1800"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𝑖</m:t>
                              </m:r>
                            </m:sub>
                          </m:sSub>
                          <m:r>
                            <a:rPr lang="it-IT" sz="1800" i="1">
                              <a:latin typeface="Cambria Math" panose="02040503050406030204" pitchFamily="18" charset="0"/>
                            </a:rPr>
                            <m:t>,</m:t>
                          </m:r>
                          <m:r>
                            <a:rPr lang="it-IT" sz="1800" i="1">
                              <a:latin typeface="Cambria Math" panose="02040503050406030204" pitchFamily="18" charset="0"/>
                            </a:rPr>
                            <m:t>𝑘</m:t>
                          </m:r>
                        </m:sub>
                      </m:sSub>
                    </m:oMath>
                  </m:oMathPara>
                </a14:m>
                <a:endParaRPr lang="it-IT" sz="1800" b="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𝐻</m:t>
                          </m:r>
                        </m:e>
                        <m:sub>
                          <m:r>
                            <a:rPr lang="it-IT" sz="1600" b="0" i="1" smtClean="0">
                              <a:solidFill>
                                <a:schemeClr val="tx1"/>
                              </a:solidFill>
                              <a:latin typeface="Cambria Math" panose="02040503050406030204" pitchFamily="18" charset="0"/>
                            </a:rPr>
                            <m:t>𝑥</m:t>
                          </m:r>
                          <m:r>
                            <a:rPr lang="it-IT" sz="1600" b="0" i="0" smtClean="0">
                              <a:solidFill>
                                <a:schemeClr val="tx1"/>
                              </a:solidFill>
                              <a:latin typeface="Cambria Math" panose="02040503050406030204" pitchFamily="18" charset="0"/>
                            </a:rPr>
                            <m:t>,   </m:t>
                          </m:r>
                          <m:r>
                            <m:rPr>
                              <m:sty m:val="p"/>
                            </m:rPr>
                            <a:rPr lang="it-IT" sz="1600" b="0" i="0" smtClean="0">
                              <a:solidFill>
                                <a:schemeClr val="tx1"/>
                              </a:solidFill>
                              <a:latin typeface="Cambria Math" panose="02040503050406030204" pitchFamily="18" charset="0"/>
                            </a:rPr>
                            <m:t>unkn</m:t>
                          </m:r>
                          <m:r>
                            <a:rPr lang="it-IT" sz="1600" b="0" i="0" smtClean="0">
                              <a:solidFill>
                                <a:schemeClr val="tx1"/>
                              </a:solidFill>
                              <a:latin typeface="Cambria Math" panose="02040503050406030204" pitchFamily="18" charset="0"/>
                            </a:rPr>
                            <m:t> </m:t>
                          </m:r>
                          <m:r>
                            <m:rPr>
                              <m:sty m:val="p"/>
                            </m:rPr>
                            <a:rPr lang="it-IT" sz="1600" b="0" i="0" smtClean="0">
                              <a:solidFill>
                                <a:schemeClr val="tx1"/>
                              </a:solidFill>
                              <a:latin typeface="Cambria Math" panose="02040503050406030204" pitchFamily="18" charset="0"/>
                            </a:rPr>
                            <m:t>UWB</m:t>
                          </m:r>
                        </m:sub>
                      </m:sSub>
                      <m:r>
                        <a:rPr lang="it-IT" sz="1600" b="0" i="1" smtClean="0">
                          <a:solidFill>
                            <a:schemeClr val="tx1"/>
                          </a:solidFill>
                          <a:latin typeface="Cambria Math" panose="02040503050406030204" pitchFamily="18" charset="0"/>
                        </a:rPr>
                        <m:t>=</m:t>
                      </m:r>
                    </m:oMath>
                  </m:oMathPara>
                </a14:m>
                <a:endParaRPr lang="it-IT" sz="16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d>
                        <m:dPr>
                          <m:begChr m:val="["/>
                          <m:endChr m:val="]"/>
                          <m:ctrlPr>
                            <a:rPr lang="it-IT" sz="1400" b="0" i="1" smtClean="0">
                              <a:solidFill>
                                <a:schemeClr val="tx1"/>
                              </a:solidFill>
                              <a:latin typeface="Cambria Math" panose="02040503050406030204" pitchFamily="18" charset="0"/>
                            </a:rPr>
                          </m:ctrlPr>
                        </m:dPr>
                        <m:e>
                          <m:m>
                            <m:mPr>
                              <m:mcs>
                                <m:mc>
                                  <m:mcPr>
                                    <m:count m:val="6"/>
                                    <m:mcJc m:val="center"/>
                                  </m:mcPr>
                                </m:mc>
                              </m:mcs>
                              <m:ctrlPr>
                                <a:rPr lang="it-IT" sz="1400" b="0" i="1" smtClean="0">
                                  <a:solidFill>
                                    <a:schemeClr val="tx1"/>
                                  </a:solidFill>
                                  <a:latin typeface="Cambria Math" panose="02040503050406030204" pitchFamily="18" charset="0"/>
                                </a:rPr>
                              </m:ctrlPr>
                            </m:mPr>
                            <m:mr>
                              <m:e>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0</m:t>
                                    </m:r>
                                  </m:e>
                                  <m:sub>
                                    <m:r>
                                      <a:rPr lang="it-IT" sz="1400" b="0" i="1" smtClean="0">
                                        <a:solidFill>
                                          <a:schemeClr val="tx1"/>
                                        </a:solidFill>
                                        <a:latin typeface="Cambria Math" panose="02040503050406030204" pitchFamily="18" charset="0"/>
                                      </a:rPr>
                                      <m:t>𝑑</m:t>
                                    </m:r>
                                    <m:r>
                                      <a:rPr lang="it-IT" sz="1400" b="0" i="1" smtClean="0">
                                        <a:solidFill>
                                          <a:schemeClr val="tx1"/>
                                        </a:solidFill>
                                        <a:latin typeface="Cambria Math" panose="02040503050406030204" pitchFamily="18" charset="0"/>
                                      </a:rPr>
                                      <m:t>,3</m:t>
                                    </m:r>
                                  </m:sub>
                                </m:sSub>
                              </m:e>
                              <m:e>
                                <m:sSub>
                                  <m:sSubPr>
                                    <m:ctrlPr>
                                      <a:rPr lang="it-IT" sz="1400" i="1">
                                        <a:latin typeface="Cambria Math" panose="02040503050406030204" pitchFamily="18" charset="0"/>
                                      </a:rPr>
                                    </m:ctrlPr>
                                  </m:sSubPr>
                                  <m:e>
                                    <m:r>
                                      <a:rPr lang="it-IT" sz="1400" i="1">
                                        <a:latin typeface="Cambria Math" panose="02040503050406030204" pitchFamily="18" charset="0"/>
                                      </a:rPr>
                                      <m:t>0</m:t>
                                    </m:r>
                                  </m:e>
                                  <m:sub>
                                    <m:r>
                                      <a:rPr lang="it-IT" sz="1400" i="1">
                                        <a:latin typeface="Cambria Math" panose="02040503050406030204" pitchFamily="18" charset="0"/>
                                      </a:rPr>
                                      <m:t>𝑑</m:t>
                                    </m:r>
                                    <m:r>
                                      <a:rPr lang="it-IT" sz="1400" i="1">
                                        <a:latin typeface="Cambria Math" panose="02040503050406030204" pitchFamily="18" charset="0"/>
                                      </a:rPr>
                                      <m:t>,3</m:t>
                                    </m:r>
                                  </m:sub>
                                </m:sSub>
                              </m:e>
                              <m:e>
                                <m:sSub>
                                  <m:sSubPr>
                                    <m:ctrlPr>
                                      <a:rPr lang="it-IT" sz="1400" i="1">
                                        <a:latin typeface="Cambria Math" panose="02040503050406030204" pitchFamily="18" charset="0"/>
                                      </a:rPr>
                                    </m:ctrlPr>
                                  </m:sSubPr>
                                  <m:e>
                                    <m:r>
                                      <a:rPr lang="it-IT" sz="1400" i="1">
                                        <a:latin typeface="Cambria Math" panose="02040503050406030204" pitchFamily="18" charset="0"/>
                                      </a:rPr>
                                      <m:t>0</m:t>
                                    </m:r>
                                  </m:e>
                                  <m:sub>
                                    <m:r>
                                      <a:rPr lang="it-IT" sz="1400" i="1">
                                        <a:latin typeface="Cambria Math" panose="02040503050406030204" pitchFamily="18" charset="0"/>
                                      </a:rPr>
                                      <m:t>𝑑</m:t>
                                    </m:r>
                                    <m:r>
                                      <a:rPr lang="it-IT" sz="1400" i="1">
                                        <a:latin typeface="Cambria Math" panose="02040503050406030204" pitchFamily="18" charset="0"/>
                                      </a:rPr>
                                      <m:t>,3</m:t>
                                    </m:r>
                                  </m:sub>
                                </m:sSub>
                              </m:e>
                              <m:e>
                                <m:d>
                                  <m:dPr>
                                    <m:begChr m:val="["/>
                                    <m:endChr m:val="]"/>
                                    <m:ctrlPr>
                                      <a:rPr lang="it-IT" sz="1400" i="1" smtClean="0">
                                        <a:solidFill>
                                          <a:schemeClr val="tx1"/>
                                        </a:solidFill>
                                        <a:latin typeface="Cambria Math" panose="02040503050406030204" pitchFamily="18" charset="0"/>
                                      </a:rPr>
                                    </m:ctrlPr>
                                  </m:dPr>
                                  <m:e>
                                    <m:m>
                                      <m:mPr>
                                        <m:mcs>
                                          <m:mc>
                                            <m:mcPr>
                                              <m:count m:val="3"/>
                                              <m:mcJc m:val="center"/>
                                            </m:mcPr>
                                          </m:mc>
                                        </m:mcs>
                                        <m:ctrlPr>
                                          <a:rPr lang="it-IT" sz="1400" b="0" i="1" smtClean="0">
                                            <a:solidFill>
                                              <a:schemeClr val="tx1"/>
                                            </a:solidFill>
                                            <a:latin typeface="Cambria Math" panose="02040503050406030204" pitchFamily="18" charset="0"/>
                                          </a:rPr>
                                        </m:ctrlPr>
                                      </m:mPr>
                                      <m:mr>
                                        <m:e>
                                          <m:f>
                                            <m:fPr>
                                              <m:ctrlPr>
                                                <a:rPr lang="it-IT" sz="1400" b="0" i="1" smtClean="0">
                                                  <a:solidFill>
                                                    <a:schemeClr val="tx1"/>
                                                  </a:solidFill>
                                                  <a:latin typeface="Cambria Math" panose="02040503050406030204" pitchFamily="18" charset="0"/>
                                                </a:rPr>
                                              </m:ctrlPr>
                                            </m:fPr>
                                            <m:num>
                                              <m:sSub>
                                                <m:sSubPr>
                                                  <m:ctrlPr>
                                                    <a:rPr lang="it-IT" sz="1400" b="0" i="1" smtClean="0">
                                                      <a:solidFill>
                                                        <a:schemeClr val="tx1"/>
                                                      </a:solidFill>
                                                      <a:latin typeface="Cambria Math" panose="02040503050406030204" pitchFamily="18" charset="0"/>
                                                    </a:rPr>
                                                  </m:ctrlPr>
                                                </m:sSubPr>
                                                <m:e>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𝑥</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𝑥</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solidFill>
                                                    <a:schemeClr val="tx1"/>
                                                  </a:solidFill>
                                                  <a:latin typeface="Cambria Math" panose="02040503050406030204" pitchFamily="18" charset="0"/>
                                                </a:rPr>
                                              </m:ctrlPr>
                                            </m:fPr>
                                            <m:num>
                                              <m:sSub>
                                                <m:sSubPr>
                                                  <m:ctrlPr>
                                                    <a:rPr lang="it-IT" sz="1400" i="1">
                                                      <a:solidFill>
                                                        <a:schemeClr val="tx1"/>
                                                      </a:solidFill>
                                                      <a:latin typeface="Cambria Math" panose="02040503050406030204" pitchFamily="18" charset="0"/>
                                                    </a:rPr>
                                                  </m:ctrlPr>
                                                </m:sSubPr>
                                                <m:e>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𝑦</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r>
                                                    <a:rPr lang="it-IT" sz="1400" b="0" i="1">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𝑦</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solidFill>
                                                    <a:schemeClr val="tx1"/>
                                                  </a:solidFill>
                                                  <a:latin typeface="Cambria Math" panose="02040503050406030204" pitchFamily="18" charset="0"/>
                                                </a:rPr>
                                              </m:ctrlPr>
                                            </m:fPr>
                                            <m:num>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𝑧</m:t>
                                                  </m:r>
                                                </m:e>
                                                <m:sub>
                                                  <m:r>
                                                    <a:rPr lang="it-IT" sz="1400" b="0" i="1" smtClean="0">
                                                      <a:solidFill>
                                                        <a:schemeClr val="tx1"/>
                                                      </a:solidFill>
                                                      <a:latin typeface="Cambria Math" panose="02040503050406030204" pitchFamily="18" charset="0"/>
                                                    </a:rPr>
                                                    <m:t>𝑘</m:t>
                                                  </m:r>
                                                </m:sub>
                                              </m:sSub>
                                              <m:r>
                                                <a:rPr lang="it-IT" sz="1400" b="0" i="1" smtClean="0">
                                                  <a:solidFill>
                                                    <a:schemeClr val="tx1"/>
                                                  </a:solidFill>
                                                  <a:latin typeface="Cambria Math" panose="02040503050406030204" pitchFamily="18" charset="0"/>
                                                </a:rPr>
                                                <m:t>−</m:t>
                                              </m:r>
                                              <m:sSub>
                                                <m:sSubPr>
                                                  <m:ctrlPr>
                                                    <a:rPr lang="it-IT" sz="1400" i="1">
                                                      <a:solidFill>
                                                        <a:schemeClr val="tx1"/>
                                                      </a:solidFill>
                                                      <a:latin typeface="Cambria Math" panose="02040503050406030204" pitchFamily="18" charset="0"/>
                                                    </a:rPr>
                                                  </m:ctrlPr>
                                                </m:sSubPr>
                                                <m:e>
                                                  <m:r>
                                                    <a:rPr lang="it-IT" sz="1400" b="0" i="1">
                                                      <a:solidFill>
                                                        <a:schemeClr val="tx1"/>
                                                      </a:solidFill>
                                                      <a:latin typeface="Cambria Math" panose="02040503050406030204" pitchFamily="18" charset="0"/>
                                                    </a:rPr>
                                                    <m:t>𝑎</m:t>
                                                  </m:r>
                                                </m:e>
                                                <m:sub>
                                                  <m:r>
                                                    <a:rPr lang="it-IT" sz="1400" b="0" i="1" smtClean="0">
                                                      <a:solidFill>
                                                        <a:schemeClr val="tx1"/>
                                                      </a:solidFill>
                                                      <a:latin typeface="Cambria Math" panose="02040503050406030204" pitchFamily="18" charset="0"/>
                                                    </a:rPr>
                                                    <m:t>𝑧</m:t>
                                                  </m:r>
                                                  <m:r>
                                                    <a:rPr lang="it-IT" sz="1400" i="1">
                                                      <a:solidFill>
                                                        <a:schemeClr val="tx1"/>
                                                      </a:solidFill>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b="0" i="1" smtClean="0">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mr>
                                      <m:mr>
                                        <m:e>
                                          <m:r>
                                            <a:rPr lang="it-IT" sz="1400" i="1" smtClean="0">
                                              <a:solidFill>
                                                <a:schemeClr val="tx1"/>
                                              </a:solidFill>
                                              <a:latin typeface="Cambria Math" panose="02040503050406030204" pitchFamily="18" charset="0"/>
                                            </a:rPr>
                                            <m:t>⋮</m:t>
                                          </m:r>
                                        </m:e>
                                        <m:e>
                                          <m:r>
                                            <a:rPr lang="it-IT" sz="1400" i="1">
                                              <a:solidFill>
                                                <a:schemeClr val="tx1"/>
                                              </a:solidFill>
                                              <a:latin typeface="Cambria Math" panose="02040503050406030204" pitchFamily="18" charset="0"/>
                                            </a:rPr>
                                            <m:t>⋮</m:t>
                                          </m:r>
                                        </m:e>
                                        <m:e>
                                          <m:r>
                                            <a:rPr lang="it-IT" sz="1400" i="1">
                                              <a:solidFill>
                                                <a:schemeClr val="tx1"/>
                                              </a:solidFill>
                                              <a:latin typeface="Cambria Math" panose="02040503050406030204" pitchFamily="18" charset="0"/>
                                            </a:rPr>
                                            <m:t>⋮</m:t>
                                          </m:r>
                                        </m:e>
                                      </m:mr>
                                    </m:m>
                                  </m:e>
                                </m:d>
                              </m:e>
                              <m:e>
                                <m:sSub>
                                  <m:sSubPr>
                                    <m:ctrlPr>
                                      <a:rPr lang="it-IT" sz="1400" i="1">
                                        <a:solidFill>
                                          <a:schemeClr val="tx1"/>
                                        </a:solidFill>
                                        <a:latin typeface="Cambria Math" panose="02040503050406030204" pitchFamily="18" charset="0"/>
                                      </a:rPr>
                                    </m:ctrlPr>
                                  </m:sSubPr>
                                  <m:e>
                                    <m:r>
                                      <a:rPr lang="it-IT" sz="1400" i="1">
                                        <a:solidFill>
                                          <a:schemeClr val="tx1"/>
                                        </a:solidFill>
                                        <a:latin typeface="Cambria Math" panose="02040503050406030204" pitchFamily="18" charset="0"/>
                                      </a:rPr>
                                      <m:t>0</m:t>
                                    </m:r>
                                  </m:e>
                                  <m:sub>
                                    <m:r>
                                      <a:rPr lang="it-IT" sz="1400" b="0" i="1" smtClean="0">
                                        <a:solidFill>
                                          <a:schemeClr val="tx1"/>
                                        </a:solidFill>
                                        <a:latin typeface="Cambria Math" panose="02040503050406030204" pitchFamily="18" charset="0"/>
                                      </a:rPr>
                                      <m:t>𝑑</m:t>
                                    </m:r>
                                    <m:r>
                                      <a:rPr lang="it-IT" sz="1400" i="1">
                                        <a:solidFill>
                                          <a:schemeClr val="tx1"/>
                                        </a:solidFill>
                                        <a:latin typeface="Cambria Math" panose="02040503050406030204" pitchFamily="18" charset="0"/>
                                      </a:rPr>
                                      <m:t>,3</m:t>
                                    </m:r>
                                  </m:sub>
                                </m:sSub>
                              </m:e>
                              <m:e>
                                <m:r>
                                  <a:rPr lang="it-IT" sz="1400" b="0" i="1" smtClean="0">
                                    <a:solidFill>
                                      <a:schemeClr val="tx1"/>
                                    </a:solidFill>
                                    <a:latin typeface="Cambria Math" panose="02040503050406030204" pitchFamily="18" charset="0"/>
                                  </a:rPr>
                                  <m:t>−</m:t>
                                </m:r>
                                <m:d>
                                  <m:dPr>
                                    <m:begChr m:val="["/>
                                    <m:endChr m:val="]"/>
                                    <m:ctrlPr>
                                      <a:rPr lang="it-IT" sz="1400" i="1">
                                        <a:latin typeface="Cambria Math" panose="02040503050406030204" pitchFamily="18" charset="0"/>
                                      </a:rPr>
                                    </m:ctrlPr>
                                  </m:dPr>
                                  <m:e>
                                    <m:m>
                                      <m:mPr>
                                        <m:mcs>
                                          <m:mc>
                                            <m:mcPr>
                                              <m:count m:val="3"/>
                                              <m:mcJc m:val="center"/>
                                            </m:mcPr>
                                          </m:mc>
                                        </m:mcs>
                                        <m:ctrlPr>
                                          <a:rPr lang="it-IT" sz="1400" i="1">
                                            <a:latin typeface="Cambria Math" panose="02040503050406030204" pitchFamily="18" charset="0"/>
                                          </a:rPr>
                                        </m:ctrlPr>
                                      </m:mPr>
                                      <m:mr>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𝑥</m:t>
                                                      </m:r>
                                                    </m:e>
                                                    <m:sub>
                                                      <m:r>
                                                        <a:rPr lang="it-IT" sz="1400" i="1">
                                                          <a:latin typeface="Cambria Math" panose="02040503050406030204" pitchFamily="18" charset="0"/>
                                                        </a:rPr>
                                                        <m:t>𝑘</m:t>
                                                      </m:r>
                                                    </m:sub>
                                                  </m:sSub>
                                                  <m:r>
                                                    <a:rPr lang="it-IT" sz="1400" i="1">
                                                      <a:latin typeface="Cambria Math" panose="02040503050406030204" pitchFamily="18" charset="0"/>
                                                    </a:rPr>
                                                    <m:t>−</m:t>
                                                  </m:r>
                                                  <m:r>
                                                    <a:rPr lang="it-IT" sz="1400" i="1">
                                                      <a:latin typeface="Cambria Math" panose="02040503050406030204" pitchFamily="18" charset="0"/>
                                                    </a:rPr>
                                                    <m:t>𝑎</m:t>
                                                  </m:r>
                                                </m:e>
                                                <m:sub>
                                                  <m:r>
                                                    <a:rPr lang="it-IT" sz="1400" i="1">
                                                      <a:latin typeface="Cambria Math" panose="02040503050406030204" pitchFamily="18" charset="0"/>
                                                    </a:rPr>
                                                    <m:t>𝑥</m:t>
                                                  </m:r>
                                                  <m:r>
                                                    <a:rPr lang="it-IT" sz="1400" i="1">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i="1">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𝑦</m:t>
                                                      </m:r>
                                                    </m:e>
                                                    <m:sub>
                                                      <m:r>
                                                        <a:rPr lang="it-IT" sz="1400" i="1">
                                                          <a:latin typeface="Cambria Math" panose="02040503050406030204" pitchFamily="18" charset="0"/>
                                                        </a:rPr>
                                                        <m:t>𝑘</m:t>
                                                      </m:r>
                                                    </m:sub>
                                                  </m:sSub>
                                                  <m:r>
                                                    <a:rPr lang="it-IT" sz="1400" i="1">
                                                      <a:latin typeface="Cambria Math" panose="02040503050406030204" pitchFamily="18" charset="0"/>
                                                    </a:rPr>
                                                    <m:t>−</m:t>
                                                  </m:r>
                                                  <m:r>
                                                    <a:rPr lang="it-IT" sz="1400" i="1">
                                                      <a:latin typeface="Cambria Math" panose="02040503050406030204" pitchFamily="18" charset="0"/>
                                                    </a:rPr>
                                                    <m:t>𝑎</m:t>
                                                  </m:r>
                                                </m:e>
                                                <m:sub>
                                                  <m:r>
                                                    <a:rPr lang="it-IT" sz="1400" i="1">
                                                      <a:latin typeface="Cambria Math" panose="02040503050406030204" pitchFamily="18" charset="0"/>
                                                    </a:rPr>
                                                    <m:t>𝑦</m:t>
                                                  </m:r>
                                                  <m:r>
                                                    <a:rPr lang="it-IT" sz="1400" i="1">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i="1">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e>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𝑧</m:t>
                                                  </m:r>
                                                </m:e>
                                                <m:sub>
                                                  <m:r>
                                                    <a:rPr lang="it-IT" sz="1400" i="1">
                                                      <a:latin typeface="Cambria Math" panose="02040503050406030204" pitchFamily="18" charset="0"/>
                                                    </a:rPr>
                                                    <m:t>𝑘</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i="1">
                                                      <a:latin typeface="Cambria Math" panose="02040503050406030204" pitchFamily="18" charset="0"/>
                                                    </a:rPr>
                                                    <m:t>𝑧</m:t>
                                                  </m:r>
                                                  <m:r>
                                                    <a:rPr lang="it-IT" sz="1400" i="1">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b="0" i="1">
                                                      <a:latin typeface="Cambria Math" panose="02040503050406030204" pitchFamily="18" charset="0"/>
                                                    </a:rPr>
                                                    <m:t>𝑑</m:t>
                                                  </m:r>
                                                </m:e>
                                                <m:sub>
                                                  <m:r>
                                                    <a:rPr lang="it-IT" sz="1400" i="1">
                                                      <a:latin typeface="Cambria Math" panose="02040503050406030204" pitchFamily="18" charset="0"/>
                                                    </a:rPr>
                                                    <m:t>𝑈𝑊𝐵</m:t>
                                                  </m:r>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𝑎</m:t>
                                                      </m:r>
                                                    </m:e>
                                                    <m:sub>
                                                      <m:r>
                                                        <a:rPr lang="it-IT" sz="1400" i="1">
                                                          <a:latin typeface="Cambria Math" panose="02040503050406030204" pitchFamily="18" charset="0"/>
                                                        </a:rPr>
                                                        <m:t>1</m:t>
                                                      </m:r>
                                                    </m:sub>
                                                  </m:sSub>
                                                  <m:r>
                                                    <a:rPr lang="it-IT" sz="1400" i="1">
                                                      <a:latin typeface="Cambria Math" panose="02040503050406030204" pitchFamily="18" charset="0"/>
                                                    </a:rPr>
                                                    <m:t>,</m:t>
                                                  </m:r>
                                                  <m:r>
                                                    <a:rPr lang="it-IT" sz="1400" i="1">
                                                      <a:latin typeface="Cambria Math" panose="02040503050406030204" pitchFamily="18" charset="0"/>
                                                    </a:rPr>
                                                    <m:t>𝑘</m:t>
                                                  </m:r>
                                                </m:sub>
                                              </m:sSub>
                                            </m:den>
                                          </m:f>
                                        </m:e>
                                      </m:mr>
                                      <m:mr>
                                        <m:e>
                                          <m:r>
                                            <a:rPr lang="it-IT" sz="1400" i="1">
                                              <a:latin typeface="Cambria Math" panose="02040503050406030204" pitchFamily="18" charset="0"/>
                                            </a:rPr>
                                            <m:t>⋮</m:t>
                                          </m:r>
                                        </m:e>
                                        <m:e>
                                          <m:r>
                                            <a:rPr lang="it-IT" sz="1400" i="1">
                                              <a:latin typeface="Cambria Math" panose="02040503050406030204" pitchFamily="18" charset="0"/>
                                            </a:rPr>
                                            <m:t>⋮</m:t>
                                          </m:r>
                                        </m:e>
                                        <m:e>
                                          <m:r>
                                            <a:rPr lang="it-IT" sz="1400" i="1">
                                              <a:latin typeface="Cambria Math" panose="02040503050406030204" pitchFamily="18" charset="0"/>
                                            </a:rPr>
                                            <m:t>⋮</m:t>
                                          </m:r>
                                        </m:e>
                                      </m:mr>
                                    </m:m>
                                  </m:e>
                                </m:d>
                              </m:e>
                            </m:mr>
                          </m:m>
                        </m:e>
                      </m:d>
                    </m:oMath>
                  </m:oMathPara>
                </a14:m>
                <a:endParaRPr lang="it-IT" sz="1400" dirty="0">
                  <a:solidFill>
                    <a:schemeClr val="tx1"/>
                  </a:solidFill>
                </a:endParaRPr>
              </a:p>
            </p:txBody>
          </p:sp>
        </mc:Choice>
        <mc:Fallback>
          <p:sp>
            <p:nvSpPr>
              <p:cNvPr id="6" name="Segnaposto contenuto 2">
                <a:extLst>
                  <a:ext uri="{FF2B5EF4-FFF2-40B4-BE49-F238E27FC236}">
                    <a16:creationId xmlns:a16="http://schemas.microsoft.com/office/drawing/2014/main" id="{BCCE06B6-EEF2-42CA-AD70-B9740532F7A7}"/>
                  </a:ext>
                </a:extLst>
              </p:cNvPr>
              <p:cNvSpPr txBox="1">
                <a:spLocks noRot="1" noChangeAspect="1" noMove="1" noResize="1" noEditPoints="1" noAdjustHandles="1" noChangeArrowheads="1" noChangeShapeType="1" noTextEdit="1"/>
              </p:cNvSpPr>
              <p:nvPr/>
            </p:nvSpPr>
            <p:spPr>
              <a:xfrm>
                <a:off x="838200" y="1551599"/>
                <a:ext cx="10515602" cy="4804749"/>
              </a:xfrm>
              <a:prstGeom prst="rect">
                <a:avLst/>
              </a:prstGeom>
              <a:blipFill>
                <a:blip r:embed="rId2"/>
                <a:stretch>
                  <a:fillRect l="-463"/>
                </a:stretch>
              </a:blipFill>
              <a:ln w="19050">
                <a:solidFill>
                  <a:schemeClr val="accent4">
                    <a:lumMod val="50000"/>
                  </a:schemeClr>
                </a:solidFill>
              </a:ln>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E839E7A2-0402-43BD-915A-C65529E1A559}"/>
              </a:ext>
            </a:extLst>
          </p:cNvPr>
          <p:cNvCxnSpPr/>
          <p:nvPr/>
        </p:nvCxnSpPr>
        <p:spPr>
          <a:xfrm flipV="1">
            <a:off x="7932821" y="2446421"/>
            <a:ext cx="220579" cy="232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83CA19E-B338-4214-A95D-CD1D305ACF2F}"/>
              </a:ext>
            </a:extLst>
          </p:cNvPr>
          <p:cNvSpPr txBox="1"/>
          <p:nvPr/>
        </p:nvSpPr>
        <p:spPr>
          <a:xfrm>
            <a:off x="6553200" y="2169422"/>
            <a:ext cx="4451683" cy="276999"/>
          </a:xfrm>
          <a:prstGeom prst="rect">
            <a:avLst/>
          </a:prstGeom>
          <a:noFill/>
        </p:spPr>
        <p:txBody>
          <a:bodyPr wrap="square" rtlCol="0">
            <a:spAutoFit/>
          </a:bodyPr>
          <a:lstStyle/>
          <a:p>
            <a:r>
              <a:rPr lang="it-IT" sz="1200" dirty="0" err="1"/>
              <a:t>Additional</a:t>
            </a:r>
            <a:r>
              <a:rPr lang="it-IT" sz="1200" dirty="0"/>
              <a:t> </a:t>
            </a:r>
            <a:r>
              <a:rPr lang="it-IT" sz="1200" dirty="0" err="1"/>
              <a:t>states</a:t>
            </a:r>
            <a:r>
              <a:rPr lang="it-IT" sz="1200" dirty="0"/>
              <a:t> </a:t>
            </a:r>
            <a:r>
              <a:rPr lang="it-IT" sz="1200" dirty="0" err="1"/>
              <a:t>representing</a:t>
            </a:r>
            <a:r>
              <a:rPr lang="it-IT" sz="1200" dirty="0"/>
              <a:t> the </a:t>
            </a:r>
            <a:r>
              <a:rPr lang="it-IT" sz="1200" dirty="0" err="1"/>
              <a:t>unkn</a:t>
            </a:r>
            <a:r>
              <a:rPr lang="it-IT" sz="1200" dirty="0"/>
              <a:t> anchor </a:t>
            </a:r>
            <a:r>
              <a:rPr lang="it-IT" sz="1200" dirty="0" err="1"/>
              <a:t>coordinates</a:t>
            </a:r>
            <a:r>
              <a:rPr lang="it-IT" sz="1200" dirty="0"/>
              <a:t> in </a:t>
            </a:r>
            <a:r>
              <a:rPr lang="it-IT" sz="1200" dirty="0" err="1"/>
              <a:t>nav</a:t>
            </a:r>
            <a:r>
              <a:rPr lang="it-IT" sz="1200" dirty="0"/>
              <a:t> frame</a:t>
            </a:r>
            <a:endParaRPr lang="en-GB" dirty="0"/>
          </a:p>
        </p:txBody>
      </p:sp>
    </p:spTree>
    <p:extLst>
      <p:ext uri="{BB962C8B-B14F-4D97-AF65-F5344CB8AC3E}">
        <p14:creationId xmlns:p14="http://schemas.microsoft.com/office/powerpoint/2010/main" val="3078987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838200" y="1551599"/>
                <a:ext cx="10515602" cy="4804749"/>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Unknown UWB – </a:t>
                </a:r>
                <a:r>
                  <a:rPr lang="it-IT" sz="1800" b="1" dirty="0" err="1">
                    <a:solidFill>
                      <a:schemeClr val="accent4">
                        <a:lumMod val="50000"/>
                      </a:schemeClr>
                    </a:solidFill>
                  </a:rPr>
                  <a:t>detect_unknown_uwb</a:t>
                </a:r>
                <a:endParaRPr lang="it-IT" sz="1800" b="1" dirty="0">
                  <a:solidFill>
                    <a:schemeClr val="accent4">
                      <a:lumMod val="50000"/>
                    </a:schemeClr>
                  </a:solidFill>
                </a:endParaRP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i="1">
                              <a:solidFill>
                                <a:schemeClr val="tx1"/>
                              </a:solidFill>
                              <a:latin typeface="Cambria Math" panose="02040503050406030204" pitchFamily="18" charset="0"/>
                            </a:rPr>
                          </m:ctrlPr>
                        </m:sSubPr>
                        <m:e>
                          <m:r>
                            <a:rPr lang="it-IT" sz="1800" b="1" i="1">
                              <a:solidFill>
                                <a:schemeClr val="tx1"/>
                              </a:solidFill>
                              <a:latin typeface="Cambria Math" panose="02040503050406030204" pitchFamily="18" charset="0"/>
                            </a:rPr>
                            <m:t>𝒙</m:t>
                          </m:r>
                        </m:e>
                        <m:sub>
                          <m:r>
                            <a:rPr lang="it-IT" sz="1800" i="1">
                              <a:solidFill>
                                <a:schemeClr val="tx1"/>
                              </a:solidFill>
                              <a:latin typeface="Cambria Math" panose="02040503050406030204" pitchFamily="18" charset="0"/>
                              <a:ea typeface="Cambria Math" panose="02040503050406030204" pitchFamily="18" charset="0"/>
                            </a:rPr>
                            <m:t>𝜀</m:t>
                          </m:r>
                          <m:r>
                            <a:rPr lang="it-IT" sz="1800" i="1">
                              <a:solidFill>
                                <a:schemeClr val="tx1"/>
                              </a:solidFill>
                              <a:latin typeface="Cambria Math" panose="02040503050406030204" pitchFamily="18" charset="0"/>
                              <a:ea typeface="Cambria Math" panose="02040503050406030204" pitchFamily="18" charset="0"/>
                            </a:rPr>
                            <m:t>,</m:t>
                          </m:r>
                          <m:r>
                            <a:rPr lang="it-IT" sz="1800" i="1">
                              <a:solidFill>
                                <a:schemeClr val="tx1"/>
                              </a:solidFill>
                              <a:latin typeface="Cambria Math" panose="02040503050406030204" pitchFamily="18" charset="0"/>
                              <a:ea typeface="Cambria Math" panose="02040503050406030204" pitchFamily="18" charset="0"/>
                            </a:rPr>
                            <m:t>𝑘</m:t>
                          </m:r>
                        </m:sub>
                      </m:sSub>
                      <m:r>
                        <a:rPr lang="it-IT" sz="1800" i="1">
                          <a:solidFill>
                            <a:schemeClr val="tx1"/>
                          </a:solidFill>
                          <a:latin typeface="Cambria Math" panose="02040503050406030204" pitchFamily="18" charset="0"/>
                        </a:rPr>
                        <m:t>=</m:t>
                      </m:r>
                      <m:sSup>
                        <m:sSupPr>
                          <m:ctrlPr>
                            <a:rPr lang="it-IT" sz="1800" i="1">
                              <a:solidFill>
                                <a:schemeClr val="tx1"/>
                              </a:solidFill>
                              <a:latin typeface="Cambria Math" panose="02040503050406030204" pitchFamily="18" charset="0"/>
                            </a:rPr>
                          </m:ctrlPr>
                        </m:sSupPr>
                        <m:e>
                          <m:d>
                            <m:dPr>
                              <m:begChr m:val="["/>
                              <m:endChr m:val="]"/>
                              <m:ctrlPr>
                                <a:rPr lang="it-IT" sz="1800" i="1">
                                  <a:solidFill>
                                    <a:schemeClr val="tx1"/>
                                  </a:solidFill>
                                  <a:latin typeface="Cambria Math" panose="02040503050406030204" pitchFamily="18" charset="0"/>
                                </a:rPr>
                              </m:ctrlPr>
                            </m:dPr>
                            <m:e>
                              <m:m>
                                <m:mPr>
                                  <m:mcs>
                                    <m:mc>
                                      <m:mcPr>
                                        <m:count m:val="2"/>
                                        <m:mcJc m:val="center"/>
                                      </m:mcPr>
                                    </m:mc>
                                  </m:mcs>
                                  <m:ctrlPr>
                                    <a:rPr lang="it-IT" sz="1800" i="1" smtClean="0">
                                      <a:solidFill>
                                        <a:schemeClr val="tx1"/>
                                      </a:solidFill>
                                      <a:latin typeface="Cambria Math" panose="02040503050406030204" pitchFamily="18" charset="0"/>
                                    </a:rPr>
                                  </m:ctrlPr>
                                </m:mPr>
                                <m:mr>
                                  <m:e>
                                    <m:sSubSup>
                                      <m:sSubSupPr>
                                        <m:ctrlPr>
                                          <a:rPr lang="it-IT" sz="1800" b="0" i="1" smtClean="0">
                                            <a:solidFill>
                                              <a:schemeClr val="tx1"/>
                                            </a:solidFill>
                                            <a:latin typeface="Cambria Math" panose="02040503050406030204" pitchFamily="18" charset="0"/>
                                          </a:rPr>
                                        </m:ctrlPr>
                                      </m:sSubSupPr>
                                      <m:e>
                                        <m:d>
                                          <m:dPr>
                                            <m:begChr m:val="‖"/>
                                            <m:endChr m:val="‖"/>
                                            <m:ctrlPr>
                                              <a:rPr lang="it-IT" sz="1800" i="1" smtClean="0">
                                                <a:solidFill>
                                                  <a:schemeClr val="tx1"/>
                                                </a:solidFill>
                                                <a:latin typeface="Cambria Math" panose="02040503050406030204" pitchFamily="18" charset="0"/>
                                              </a:rPr>
                                            </m:ctrlPr>
                                          </m:dPr>
                                          <m:e>
                                            <m:sSub>
                                              <m:sSubPr>
                                                <m:ctrlPr>
                                                  <a:rPr lang="it-IT" sz="1800" i="1">
                                                    <a:latin typeface="Cambria Math" panose="02040503050406030204" pitchFamily="18" charset="0"/>
                                                  </a:rPr>
                                                </m:ctrlPr>
                                              </m:sSubPr>
                                              <m:e>
                                                <m:r>
                                                  <a:rPr lang="it-IT" sz="1800" b="1" i="1">
                                                    <a:latin typeface="Cambria Math" panose="02040503050406030204" pitchFamily="18" charset="0"/>
                                                  </a:rPr>
                                                  <m:t>𝒂</m:t>
                                                </m:r>
                                              </m:e>
                                              <m:sub>
                                                <m:r>
                                                  <m:rPr>
                                                    <m:sty m:val="p"/>
                                                  </m:rPr>
                                                  <a:rPr lang="it-IT" sz="1800">
                                                    <a:latin typeface="Cambria Math" panose="02040503050406030204" pitchFamily="18" charset="0"/>
                                                  </a:rPr>
                                                  <m:t>unkn</m:t>
                                                </m:r>
                                                <m:r>
                                                  <a:rPr lang="it-IT" sz="1800" i="1">
                                                    <a:latin typeface="Cambria Math" panose="02040503050406030204" pitchFamily="18" charset="0"/>
                                                  </a:rPr>
                                                  <m:t>,</m:t>
                                                </m:r>
                                                <m:r>
                                                  <a:rPr lang="it-IT" sz="1800" i="1">
                                                    <a:latin typeface="Cambria Math" panose="02040503050406030204" pitchFamily="18" charset="0"/>
                                                  </a:rPr>
                                                  <m:t>𝑖</m:t>
                                                </m:r>
                                              </m:sub>
                                            </m:sSub>
                                          </m:e>
                                        </m:d>
                                      </m:e>
                                      <m:sub>
                                        <m:r>
                                          <m:rPr>
                                            <m:brk m:alnAt="7"/>
                                          </m:rPr>
                                          <a:rPr lang="it-IT" sz="1800" b="0" i="1" smtClean="0">
                                            <a:solidFill>
                                              <a:schemeClr val="tx1"/>
                                            </a:solidFill>
                                            <a:latin typeface="Cambria Math" panose="02040503050406030204" pitchFamily="18" charset="0"/>
                                          </a:rPr>
                                          <m:t>2</m:t>
                                        </m:r>
                                      </m:sub>
                                      <m:sup>
                                        <m:r>
                                          <m:rPr>
                                            <m:brk m:alnAt="7"/>
                                          </m:rPr>
                                          <a:rPr lang="it-IT" sz="1800" b="0" i="1" smtClean="0">
                                            <a:solidFill>
                                              <a:schemeClr val="tx1"/>
                                            </a:solidFill>
                                            <a:latin typeface="Cambria Math" panose="02040503050406030204" pitchFamily="18" charset="0"/>
                                          </a:rPr>
                                          <m:t>2</m:t>
                                        </m:r>
                                      </m:sup>
                                    </m:sSubSup>
                                  </m:e>
                                  <m:e>
                                    <m:sSub>
                                      <m:sSubPr>
                                        <m:ctrlPr>
                                          <a:rPr lang="it-IT" sz="1800" i="1">
                                            <a:latin typeface="Cambria Math" panose="02040503050406030204" pitchFamily="18" charset="0"/>
                                          </a:rPr>
                                        </m:ctrlPr>
                                      </m:sSubPr>
                                      <m:e>
                                        <m:r>
                                          <a:rPr lang="it-IT" sz="1800" b="1" i="1">
                                            <a:latin typeface="Cambria Math" panose="02040503050406030204" pitchFamily="18" charset="0"/>
                                          </a:rPr>
                                          <m:t>𝒂</m:t>
                                        </m:r>
                                      </m:e>
                                      <m:sub>
                                        <m:r>
                                          <m:rPr>
                                            <m:sty m:val="p"/>
                                          </m:rPr>
                                          <a:rPr lang="it-IT" sz="1800">
                                            <a:latin typeface="Cambria Math" panose="02040503050406030204" pitchFamily="18" charset="0"/>
                                          </a:rPr>
                                          <m:t>unkn</m:t>
                                        </m:r>
                                        <m:r>
                                          <a:rPr lang="it-IT" sz="1800" i="1">
                                            <a:latin typeface="Cambria Math" panose="02040503050406030204" pitchFamily="18" charset="0"/>
                                          </a:rPr>
                                          <m:t>,</m:t>
                                        </m:r>
                                        <m:r>
                                          <a:rPr lang="it-IT" sz="1800" i="1">
                                            <a:latin typeface="Cambria Math" panose="02040503050406030204" pitchFamily="18" charset="0"/>
                                          </a:rPr>
                                          <m:t>𝑖</m:t>
                                        </m:r>
                                      </m:sub>
                                    </m:sSub>
                                  </m:e>
                                </m:mr>
                              </m:m>
                            </m:e>
                          </m:d>
                        </m:e>
                        <m:sup>
                          <m:r>
                            <a:rPr lang="it-IT" sz="1800" i="1">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𝑈𝑊𝐵</m:t>
                          </m:r>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𝑎</m:t>
                              </m:r>
                            </m:e>
                            <m:sub>
                              <m:r>
                                <a:rPr lang="it-IT" sz="1800" b="0" i="1" smtClean="0">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Sup>
                        <m:sSubSupPr>
                          <m:ctrlPr>
                            <a:rPr lang="it-IT" sz="1800" b="1" i="1" smtClean="0">
                              <a:solidFill>
                                <a:schemeClr val="tx1"/>
                              </a:solidFill>
                              <a:latin typeface="Cambria Math" panose="02040503050406030204" pitchFamily="18" charset="0"/>
                            </a:rPr>
                          </m:ctrlPr>
                        </m:sSubSupPr>
                        <m:e>
                          <m:r>
                            <a:rPr lang="it-IT" sz="1800" b="0" i="1" smtClean="0">
                              <a:solidFill>
                                <a:schemeClr val="tx1"/>
                              </a:solidFill>
                              <a:latin typeface="Cambria Math" panose="02040503050406030204" pitchFamily="18" charset="0"/>
                            </a:rPr>
                            <m:t>𝑑</m:t>
                          </m:r>
                        </m:e>
                        <m:sub>
                          <m:r>
                            <a:rPr lang="it-IT" sz="1800" b="0" i="1" smtClean="0">
                              <a:solidFill>
                                <a:schemeClr val="tx1"/>
                              </a:solidFill>
                              <a:latin typeface="Cambria Math" panose="02040503050406030204" pitchFamily="18" charset="0"/>
                            </a:rPr>
                            <m:t>𝑈𝑊𝐵</m:t>
                          </m:r>
                          <m:r>
                            <a:rPr lang="it-IT" sz="1800" b="0" i="1" smtClean="0">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r>
                                <a:rPr lang="it-IT" sz="1800" i="1">
                                  <a:solidFill>
                                    <a:schemeClr val="tx1"/>
                                  </a:solidFill>
                                  <a:latin typeface="Cambria Math" panose="02040503050406030204" pitchFamily="18" charset="0"/>
                                </a:rPr>
                                <m:t>𝑎</m:t>
                              </m:r>
                            </m:e>
                            <m:sub>
                              <m:r>
                                <m:rPr>
                                  <m:sty m:val="p"/>
                                </m:rPr>
                                <a:rPr lang="it-IT" sz="1800" b="0" i="0" smtClean="0">
                                  <a:solidFill>
                                    <a:schemeClr val="tx1"/>
                                  </a:solidFill>
                                  <a:latin typeface="Cambria Math" panose="02040503050406030204" pitchFamily="18" charset="0"/>
                                </a:rPr>
                                <m:t>unkn</m:t>
                              </m:r>
                              <m:r>
                                <a:rPr lang="it-IT" sz="1800" b="0" i="1" smtClean="0">
                                  <a:solidFill>
                                    <a:schemeClr val="tx1"/>
                                  </a:solidFill>
                                  <a:latin typeface="Cambria Math" panose="02040503050406030204" pitchFamily="18" charset="0"/>
                                </a:rPr>
                                <m:t>,</m:t>
                              </m:r>
                              <m:r>
                                <a:rPr lang="it-IT" sz="1800" i="1">
                                  <a:solidFill>
                                    <a:schemeClr val="tx1"/>
                                  </a:solidFill>
                                  <a:latin typeface="Cambria Math" panose="02040503050406030204" pitchFamily="18" charset="0"/>
                                </a:rPr>
                                <m:t>𝑖</m:t>
                              </m:r>
                            </m:sub>
                          </m:sSub>
                          <m:r>
                            <a:rPr lang="it-IT" sz="1800" i="1">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up>
                          <m:r>
                            <a:rPr lang="it-IT" sz="1800" b="0" i="1" smtClean="0">
                              <a:solidFill>
                                <a:schemeClr val="tx1"/>
                              </a:solidFill>
                              <a:latin typeface="Cambria Math" panose="02040503050406030204" pitchFamily="18" charset="0"/>
                            </a:rPr>
                            <m:t>2</m:t>
                          </m:r>
                        </m:sup>
                      </m:sSubSup>
                      <m:r>
                        <a:rPr lang="it-IT" sz="1800" b="0" i="1" smtClean="0">
                          <a:solidFill>
                            <a:schemeClr val="tx1"/>
                          </a:solidFill>
                          <a:latin typeface="Cambria Math" panose="02040503050406030204" pitchFamily="18" charset="0"/>
                        </a:rPr>
                        <m:t>−</m:t>
                      </m:r>
                      <m:sSubSup>
                        <m:sSubSupPr>
                          <m:ctrlPr>
                            <a:rPr lang="it-IT" sz="1800" b="0" i="1" smtClean="0">
                              <a:solidFill>
                                <a:schemeClr val="tx1"/>
                              </a:solidFill>
                              <a:latin typeface="Cambria Math" panose="02040503050406030204" pitchFamily="18" charset="0"/>
                            </a:rPr>
                          </m:ctrlPr>
                        </m:sSubSupPr>
                        <m:e>
                          <m:d>
                            <m:dPr>
                              <m:begChr m:val="‖"/>
                              <m:endChr m:val="‖"/>
                              <m:ctrlPr>
                                <a:rPr lang="it-IT" sz="1800" b="0" i="1" smtClean="0">
                                  <a:solidFill>
                                    <a:schemeClr val="tx1"/>
                                  </a:solidFill>
                                  <a:latin typeface="Cambria Math" panose="02040503050406030204" pitchFamily="18" charset="0"/>
                                </a:rPr>
                              </m:ctrlPr>
                            </m:dPr>
                            <m:e>
                              <m:sSub>
                                <m:sSubPr>
                                  <m:ctrlPr>
                                    <a:rPr lang="it-IT" sz="1800" b="1" i="1" dirty="0" smtClean="0">
                                      <a:solidFill>
                                        <a:schemeClr val="tx1"/>
                                      </a:solidFill>
                                      <a:latin typeface="Cambria Math" panose="02040503050406030204" pitchFamily="18" charset="0"/>
                                    </a:rPr>
                                  </m:ctrlPr>
                                </m:sSubPr>
                                <m:e>
                                  <m:acc>
                                    <m:accPr>
                                      <m:chr m:val="̂"/>
                                      <m:ctrlPr>
                                        <a:rPr lang="it-IT" sz="1800" b="0" i="1" smtClean="0">
                                          <a:solidFill>
                                            <a:schemeClr val="tx1"/>
                                          </a:solidFill>
                                          <a:latin typeface="Cambria Math" panose="02040503050406030204" pitchFamily="18" charset="0"/>
                                        </a:rPr>
                                      </m:ctrlPr>
                                    </m:accPr>
                                    <m:e>
                                      <m:r>
                                        <a:rPr lang="it-IT" sz="1800" b="1" i="1" smtClean="0">
                                          <a:solidFill>
                                            <a:schemeClr val="tx1"/>
                                          </a:solidFill>
                                          <a:latin typeface="Cambria Math" panose="02040503050406030204" pitchFamily="18" charset="0"/>
                                        </a:rPr>
                                        <m:t>𝒑</m:t>
                                      </m:r>
                                    </m:e>
                                  </m:acc>
                                </m:e>
                                <m:sub>
                                  <m:r>
                                    <a:rPr lang="it-IT" sz="1800" b="1" i="1" dirty="0" smtClean="0">
                                      <a:solidFill>
                                        <a:schemeClr val="tx1"/>
                                      </a:solidFill>
                                      <a:latin typeface="Cambria Math" panose="02040503050406030204" pitchFamily="18" charset="0"/>
                                    </a:rPr>
                                    <m:t>𝒌</m:t>
                                  </m:r>
                                </m:sub>
                              </m:sSub>
                            </m:e>
                          </m:d>
                        </m:e>
                        <m:sub>
                          <m:r>
                            <a:rPr lang="it-IT" sz="1800" b="0" i="1" smtClean="0">
                              <a:solidFill>
                                <a:schemeClr val="tx1"/>
                              </a:solidFill>
                              <a:latin typeface="Cambria Math" panose="02040503050406030204" pitchFamily="18" charset="0"/>
                            </a:rPr>
                            <m:t>2</m:t>
                          </m:r>
                        </m:sub>
                        <m:sup>
                          <m:r>
                            <a:rPr lang="it-IT" sz="1800" b="0" i="1" smtClean="0">
                              <a:solidFill>
                                <a:schemeClr val="tx1"/>
                              </a:solidFill>
                              <a:latin typeface="Cambria Math" panose="02040503050406030204" pitchFamily="18" charset="0"/>
                            </a:rPr>
                            <m:t>2</m:t>
                          </m:r>
                        </m:sup>
                      </m:sSubSup>
                      <m:r>
                        <a:rPr lang="it-IT" sz="1800" b="0" i="1" smtClean="0">
                          <a:solidFill>
                            <a:schemeClr val="tx1"/>
                          </a:solidFill>
                          <a:latin typeface="Cambria Math" panose="02040503050406030204" pitchFamily="18" charset="0"/>
                        </a:rPr>
                        <m:t>−</m:t>
                      </m:r>
                      <m:sSubSup>
                        <m:sSubSupPr>
                          <m:ctrlPr>
                            <a:rPr lang="it-IT" sz="1800" i="1">
                              <a:latin typeface="Cambria Math" panose="02040503050406030204" pitchFamily="18" charset="0"/>
                            </a:rPr>
                          </m:ctrlPr>
                        </m:sSubSupPr>
                        <m:e>
                          <m:d>
                            <m:dPr>
                              <m:begChr m:val="‖"/>
                              <m:endChr m:val="‖"/>
                              <m:ctrlPr>
                                <a:rPr lang="it-IT" sz="1800" i="1">
                                  <a:latin typeface="Cambria Math" panose="02040503050406030204" pitchFamily="18" charset="0"/>
                                </a:rPr>
                              </m:ctrlPr>
                            </m:dPr>
                            <m:e>
                              <m:sSub>
                                <m:sSubPr>
                                  <m:ctrlPr>
                                    <a:rPr lang="it-IT" sz="1800" i="1" smtClean="0">
                                      <a:latin typeface="Cambria Math" panose="02040503050406030204" pitchFamily="18" charset="0"/>
                                    </a:rPr>
                                  </m:ctrlPr>
                                </m:sSubPr>
                                <m:e>
                                  <m:acc>
                                    <m:accPr>
                                      <m:chr m:val="̂"/>
                                      <m:ctrlPr>
                                        <a:rPr lang="it-IT" sz="1800" i="1" smtClean="0">
                                          <a:solidFill>
                                            <a:schemeClr val="tx1"/>
                                          </a:solidFill>
                                          <a:latin typeface="Cambria Math" panose="02040503050406030204" pitchFamily="18" charset="0"/>
                                        </a:rPr>
                                      </m:ctrlPr>
                                    </m:accPr>
                                    <m:e>
                                      <m:r>
                                        <a:rPr lang="it-IT" sz="1800" b="1" i="1">
                                          <a:solidFill>
                                            <a:schemeClr val="tx1"/>
                                          </a:solidFill>
                                          <a:latin typeface="Cambria Math" panose="02040503050406030204" pitchFamily="18" charset="0"/>
                                        </a:rPr>
                                        <m:t>𝒂</m:t>
                                      </m:r>
                                    </m:e>
                                  </m:acc>
                                </m:e>
                                <m:sub>
                                  <m:r>
                                    <m:rPr>
                                      <m:sty m:val="p"/>
                                    </m:rPr>
                                    <a:rPr lang="it-IT" sz="1800">
                                      <a:latin typeface="Cambria Math" panose="02040503050406030204" pitchFamily="18" charset="0"/>
                                    </a:rPr>
                                    <m:t>unkn</m:t>
                                  </m:r>
                                  <m:r>
                                    <a:rPr lang="it-IT" sz="1800" i="1">
                                      <a:latin typeface="Cambria Math" panose="02040503050406030204" pitchFamily="18" charset="0"/>
                                    </a:rPr>
                                    <m:t>,</m:t>
                                  </m:r>
                                  <m:r>
                                    <a:rPr lang="it-IT" sz="1800" i="1">
                                      <a:latin typeface="Cambria Math" panose="02040503050406030204" pitchFamily="18" charset="0"/>
                                    </a:rPr>
                                    <m:t>𝑖</m:t>
                                  </m:r>
                                </m:sub>
                              </m:sSub>
                            </m:e>
                          </m:d>
                        </m:e>
                        <m:sub>
                          <m:r>
                            <a:rPr lang="it-IT" sz="1800" i="1">
                              <a:latin typeface="Cambria Math" panose="02040503050406030204" pitchFamily="18" charset="0"/>
                            </a:rPr>
                            <m:t>2</m:t>
                          </m:r>
                        </m:sub>
                        <m:sup>
                          <m:r>
                            <a:rPr lang="it-IT" sz="1800" i="1">
                              <a:latin typeface="Cambria Math" panose="02040503050406030204" pitchFamily="18" charset="0"/>
                            </a:rPr>
                            <m:t>2</m:t>
                          </m:r>
                        </m:sup>
                      </m:sSubSup>
                      <m:r>
                        <a:rPr lang="it-IT" sz="1800" b="0" i="1" smtClean="0">
                          <a:latin typeface="Cambria Math" panose="02040503050406030204" pitchFamily="18" charset="0"/>
                        </a:rPr>
                        <m:t>+2⋅</m:t>
                      </m:r>
                      <m:sSub>
                        <m:sSubPr>
                          <m:ctrlPr>
                            <a:rPr lang="it-IT" sz="1800" b="1" i="1" dirty="0">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𝒑</m:t>
                              </m:r>
                            </m:e>
                          </m:acc>
                        </m:e>
                        <m:sub>
                          <m:r>
                            <a:rPr lang="it-IT" sz="1800" b="1" i="1" dirty="0">
                              <a:latin typeface="Cambria Math" panose="02040503050406030204" pitchFamily="18" charset="0"/>
                            </a:rPr>
                            <m:t>𝒌</m:t>
                          </m:r>
                        </m:sub>
                      </m:sSub>
                      <m:r>
                        <a:rPr lang="it-IT" sz="1800" b="0" i="1" smtClean="0">
                          <a:latin typeface="Cambria Math" panose="02040503050406030204" pitchFamily="18" charset="0"/>
                        </a:rPr>
                        <m:t>⋅</m:t>
                      </m:r>
                      <m:sSub>
                        <m:sSubPr>
                          <m:ctrlPr>
                            <a:rPr lang="it-IT" sz="1800" i="1">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𝒂</m:t>
                              </m:r>
                            </m:e>
                          </m:acc>
                        </m:e>
                        <m:sub>
                          <m:r>
                            <m:rPr>
                              <m:sty m:val="p"/>
                            </m:rPr>
                            <a:rPr lang="it-IT" sz="1800">
                              <a:latin typeface="Cambria Math" panose="02040503050406030204" pitchFamily="18" charset="0"/>
                            </a:rPr>
                            <m:t>unkn</m:t>
                          </m:r>
                          <m:r>
                            <a:rPr lang="it-IT" sz="1800" i="1">
                              <a:latin typeface="Cambria Math" panose="02040503050406030204" pitchFamily="18" charset="0"/>
                            </a:rPr>
                            <m:t>,</m:t>
                          </m:r>
                          <m:r>
                            <a:rPr lang="it-IT" sz="1800" i="1">
                              <a:latin typeface="Cambria Math" panose="02040503050406030204" pitchFamily="18" charset="0"/>
                            </a:rPr>
                            <m:t>𝑖</m:t>
                          </m:r>
                        </m:sub>
                      </m:sSub>
                    </m:oMath>
                  </m:oMathPara>
                </a14:m>
                <a:endParaRPr lang="it-IT" sz="1800" b="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𝐻</m:t>
                          </m:r>
                        </m:e>
                        <m:sub>
                          <m:r>
                            <a:rPr lang="it-IT" sz="1800" b="0" i="1" smtClean="0">
                              <a:solidFill>
                                <a:schemeClr val="tx1"/>
                              </a:solidFill>
                              <a:latin typeface="Cambria Math" panose="02040503050406030204" pitchFamily="18" charset="0"/>
                            </a:rPr>
                            <m:t>𝑥</m:t>
                          </m:r>
                          <m:r>
                            <a:rPr lang="it-IT" sz="1800" b="0" i="0" smtClean="0">
                              <a:solidFill>
                                <a:schemeClr val="tx1"/>
                              </a:solidFill>
                              <a:latin typeface="Cambria Math" panose="02040503050406030204" pitchFamily="18" charset="0"/>
                            </a:rPr>
                            <m:t>,   </m:t>
                          </m:r>
                          <m:r>
                            <m:rPr>
                              <m:sty m:val="p"/>
                            </m:rPr>
                            <a:rPr lang="it-IT" sz="1800" b="0" i="0" smtClean="0">
                              <a:solidFill>
                                <a:schemeClr val="tx1"/>
                              </a:solidFill>
                              <a:latin typeface="Cambria Math" panose="02040503050406030204" pitchFamily="18" charset="0"/>
                            </a:rPr>
                            <m:t>unkn</m:t>
                          </m:r>
                          <m:r>
                            <a:rPr lang="it-IT" sz="1800" b="0" i="0" smtClean="0">
                              <a:solidFill>
                                <a:schemeClr val="tx1"/>
                              </a:solidFill>
                              <a:latin typeface="Cambria Math" panose="02040503050406030204" pitchFamily="18" charset="0"/>
                            </a:rPr>
                            <m:t> </m:t>
                          </m:r>
                          <m:r>
                            <m:rPr>
                              <m:sty m:val="p"/>
                            </m:rPr>
                            <a:rPr lang="it-IT" sz="1800" b="0" i="0" smtClean="0">
                              <a:solidFill>
                                <a:schemeClr val="tx1"/>
                              </a:solidFill>
                              <a:latin typeface="Cambria Math" panose="02040503050406030204" pitchFamily="18" charset="0"/>
                            </a:rPr>
                            <m:t>UWB</m:t>
                          </m:r>
                        </m:sub>
                      </m:sSub>
                      <m:r>
                        <a:rPr lang="it-IT" sz="1800" b="0" i="1" smtClean="0">
                          <a:solidFill>
                            <a:schemeClr val="tx1"/>
                          </a:solidFill>
                          <a:latin typeface="Cambria Math" panose="02040503050406030204" pitchFamily="18" charset="0"/>
                        </a:rPr>
                        <m:t>=</m:t>
                      </m:r>
                      <m:d>
                        <m:dPr>
                          <m:begChr m:val="["/>
                          <m:endChr m:val="]"/>
                          <m:ctrlPr>
                            <a:rPr lang="it-IT" sz="1800" i="1" smtClean="0">
                              <a:solidFill>
                                <a:schemeClr val="tx1"/>
                              </a:solidFill>
                              <a:latin typeface="Cambria Math" panose="02040503050406030204" pitchFamily="18" charset="0"/>
                            </a:rPr>
                          </m:ctrlPr>
                        </m:dPr>
                        <m:e>
                          <m:m>
                            <m:mPr>
                              <m:mcs>
                                <m:mc>
                                  <m:mcPr>
                                    <m:count m:val="2"/>
                                    <m:mcJc m:val="center"/>
                                  </m:mcPr>
                                </m:mc>
                              </m:mcs>
                              <m:ctrlPr>
                                <a:rPr lang="it-IT" sz="1800" i="1" smtClean="0">
                                  <a:solidFill>
                                    <a:schemeClr val="tx1"/>
                                  </a:solidFill>
                                  <a:latin typeface="Cambria Math" panose="02040503050406030204" pitchFamily="18" charset="0"/>
                                </a:rPr>
                              </m:ctrlPr>
                            </m:mPr>
                            <m:mr>
                              <m:e>
                                <m:r>
                                  <m:rPr>
                                    <m:brk m:alnAt="7"/>
                                  </m:rP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1</m:t>
                                </m:r>
                              </m:e>
                              <m:e>
                                <m:r>
                                  <a:rPr lang="it-IT" sz="1800" b="0" i="1" smtClean="0">
                                    <a:solidFill>
                                      <a:schemeClr val="tx1"/>
                                    </a:solidFill>
                                    <a:latin typeface="Cambria Math" panose="02040503050406030204" pitchFamily="18" charset="0"/>
                                  </a:rPr>
                                  <m:t>+2⋅</m:t>
                                </m:r>
                                <m:sSub>
                                  <m:sSubPr>
                                    <m:ctrlPr>
                                      <a:rPr lang="it-IT" sz="1800" b="1" i="1" dirty="0">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𝒑</m:t>
                                        </m:r>
                                      </m:e>
                                    </m:acc>
                                  </m:e>
                                  <m:sub>
                                    <m:r>
                                      <a:rPr lang="it-IT" sz="1800" b="1" i="1" dirty="0">
                                        <a:latin typeface="Cambria Math" panose="02040503050406030204" pitchFamily="18" charset="0"/>
                                      </a:rPr>
                                      <m:t>𝒌</m:t>
                                    </m:r>
                                  </m:sub>
                                </m:sSub>
                              </m:e>
                            </m:mr>
                          </m:m>
                        </m:e>
                      </m:d>
                    </m:oMath>
                  </m:oMathPara>
                </a14:m>
                <a:endParaRPr lang="it-IT" sz="1800" dirty="0">
                  <a:solidFill>
                    <a:schemeClr val="tx1"/>
                  </a:solidFill>
                </a:endParaRPr>
              </a:p>
            </p:txBody>
          </p:sp>
        </mc:Choice>
        <mc:Fallback>
          <p:sp>
            <p:nvSpPr>
              <p:cNvPr id="6" name="Segnaposto contenuto 2">
                <a:extLst>
                  <a:ext uri="{FF2B5EF4-FFF2-40B4-BE49-F238E27FC236}">
                    <a16:creationId xmlns:a16="http://schemas.microsoft.com/office/drawing/2014/main" id="{BCCE06B6-EEF2-42CA-AD70-B9740532F7A7}"/>
                  </a:ext>
                </a:extLst>
              </p:cNvPr>
              <p:cNvSpPr txBox="1">
                <a:spLocks noRot="1" noChangeAspect="1" noMove="1" noResize="1" noEditPoints="1" noAdjustHandles="1" noChangeArrowheads="1" noChangeShapeType="1" noTextEdit="1"/>
              </p:cNvSpPr>
              <p:nvPr/>
            </p:nvSpPr>
            <p:spPr>
              <a:xfrm>
                <a:off x="838200" y="1551599"/>
                <a:ext cx="10515602" cy="4804749"/>
              </a:xfrm>
              <a:prstGeom prst="rect">
                <a:avLst/>
              </a:prstGeom>
              <a:blipFill>
                <a:blip r:embed="rId2"/>
                <a:stretch>
                  <a:fillRect l="-463"/>
                </a:stretch>
              </a:blipFill>
              <a:ln w="19050">
                <a:solidFill>
                  <a:schemeClr val="accent4">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2216490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5F0B9C76-FC62-4B27-B2CB-A692F764D96D}"/>
                  </a:ext>
                </a:extLst>
              </p:cNvPr>
              <p:cNvSpPr txBox="1">
                <a:spLocks/>
              </p:cNvSpPr>
              <p:nvPr/>
            </p:nvSpPr>
            <p:spPr>
              <a:xfrm>
                <a:off x="3505200" y="1572247"/>
                <a:ext cx="5181600" cy="4351338"/>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Vision (</a:t>
                </a:r>
                <a:r>
                  <a:rPr lang="it-IT" sz="1800" b="1" dirty="0" err="1">
                    <a:solidFill>
                      <a:schemeClr val="accent4">
                        <a:lumMod val="50000"/>
                      </a:schemeClr>
                    </a:solidFill>
                  </a:rPr>
                  <a:t>known</a:t>
                </a:r>
                <a:r>
                  <a:rPr lang="it-IT" sz="1800" b="1" dirty="0">
                    <a:solidFill>
                      <a:schemeClr val="accent4">
                        <a:lumMod val="50000"/>
                      </a:schemeClr>
                    </a:solidFill>
                  </a:rPr>
                  <a:t> marker position)</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𝒙</m:t>
                          </m:r>
                        </m:e>
                        <m:sub>
                          <m:r>
                            <a:rPr lang="it-IT" sz="1800" b="0" i="1" smtClean="0">
                              <a:solidFill>
                                <a:schemeClr val="tx1"/>
                              </a:solidFill>
                              <a:latin typeface="Cambria Math" panose="02040503050406030204" pitchFamily="18" charset="0"/>
                              <a:ea typeface="Cambria Math" panose="02040503050406030204" pitchFamily="18" charset="0"/>
                            </a:rPr>
                            <m:t>𝜀</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𝑘</m:t>
                          </m:r>
                        </m:sub>
                      </m:sSub>
                      <m:r>
                        <a:rPr lang="it-IT" sz="1800" b="0"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d>
                            <m:dPr>
                              <m:begChr m:val="["/>
                              <m:endChr m:val="]"/>
                              <m:ctrlPr>
                                <a:rPr lang="it-IT" sz="1800" b="0" i="1" smtClean="0">
                                  <a:solidFill>
                                    <a:schemeClr val="tx1"/>
                                  </a:solidFill>
                                  <a:latin typeface="Cambria Math" panose="02040503050406030204" pitchFamily="18" charset="0"/>
                                </a:rPr>
                              </m:ctrlPr>
                            </m:dPr>
                            <m:e>
                              <m:m>
                                <m:mPr>
                                  <m:mcs>
                                    <m:mc>
                                      <m:mcPr>
                                        <m:count m:val="5"/>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mr>
                              </m:m>
                            </m:e>
                          </m:d>
                        </m:e>
                        <m:sup>
                          <m:r>
                            <a:rPr lang="it-IT" sz="1800" b="0" i="1" smtClean="0">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b="0" i="1" smtClean="0">
                              <a:solidFill>
                                <a:schemeClr val="tx1"/>
                              </a:solidFill>
                              <a:latin typeface="Cambria Math" panose="02040503050406030204" pitchFamily="18" charset="0"/>
                            </a:rPr>
                            <m:t>𝑝</m:t>
                          </m:r>
                          <m:r>
                            <m:rPr>
                              <m:sty m:val="p"/>
                            </m:rPr>
                            <a:rPr lang="it-IT" sz="1800" b="0" i="0" smtClean="0">
                              <a:solidFill>
                                <a:schemeClr val="tx1"/>
                              </a:solidFill>
                              <a:latin typeface="Cambria Math" panose="02040503050406030204" pitchFamily="18" charset="0"/>
                            </a:rPr>
                            <m:t>Vis</m:t>
                          </m:r>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𝑚</m:t>
                              </m:r>
                            </m:e>
                            <m:sub>
                              <m:r>
                                <a:rPr lang="it-IT" sz="1800" b="0" i="1" smtClean="0">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𝒚</m:t>
                          </m:r>
                        </m:e>
                        <m:sub>
                          <m:r>
                            <m:rPr>
                              <m:sty m:val="p"/>
                            </m:rPr>
                            <a:rPr lang="it-IT" sz="1800" b="0" i="0" smtClean="0">
                              <a:solidFill>
                                <a:schemeClr val="tx1"/>
                              </a:solidFill>
                              <a:latin typeface="Cambria Math" panose="02040503050406030204" pitchFamily="18" charset="0"/>
                            </a:rPr>
                            <m:t>vis</m:t>
                          </m:r>
                          <m:r>
                            <a:rPr lang="it-IT" sz="1800" b="0" i="0"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m:rPr>
                                  <m:sty m:val="p"/>
                                </m:rPr>
                                <a:rPr lang="it-IT" sz="1800" b="0" i="0" smtClean="0">
                                  <a:solidFill>
                                    <a:schemeClr val="tx1"/>
                                  </a:solidFill>
                                  <a:latin typeface="Cambria Math" panose="02040503050406030204" pitchFamily="18" charset="0"/>
                                </a:rPr>
                                <m:t>m</m:t>
                              </m:r>
                            </m:e>
                            <m:sub>
                              <m:r>
                                <m:rPr>
                                  <m:sty m:val="p"/>
                                </m:rPr>
                                <a:rPr lang="it-IT" sz="1800" b="0" i="0" smtClean="0">
                                  <a:solidFill>
                                    <a:schemeClr val="tx1"/>
                                  </a:solidFill>
                                  <a:latin typeface="Cambria Math" panose="02040503050406030204" pitchFamily="18" charset="0"/>
                                </a:rPr>
                                <m:t>i</m:t>
                              </m:r>
                            </m:sub>
                          </m:sSub>
                          <m:r>
                            <a:rPr lang="it-IT" sz="1800" b="0" i="0"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1" i="1" dirty="0">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b="1" i="1">
                                  <a:latin typeface="Cambria Math" panose="02040503050406030204" pitchFamily="18" charset="0"/>
                                </a:rPr>
                                <m:t>𝒑</m:t>
                              </m:r>
                            </m:e>
                          </m:acc>
                        </m:e>
                        <m:sub>
                          <m:r>
                            <a:rPr lang="it-IT" sz="1800" b="1" i="1" dirty="0">
                              <a:latin typeface="Cambria Math" panose="02040503050406030204" pitchFamily="18" charset="0"/>
                            </a:rPr>
                            <m:t>𝒌</m:t>
                          </m:r>
                        </m:sub>
                      </m:sSub>
                    </m:oMath>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𝒛</m:t>
                          </m:r>
                        </m:e>
                        <m:sub>
                          <m:r>
                            <a:rPr lang="it-IT" sz="1800" i="1">
                              <a:solidFill>
                                <a:schemeClr val="tx1"/>
                              </a:solidFill>
                              <a:latin typeface="Cambria Math" panose="02040503050406030204" pitchFamily="18" charset="0"/>
                            </a:rPr>
                            <m:t>𝜃</m:t>
                          </m:r>
                          <m:r>
                            <a:rPr lang="it-IT" sz="1800" b="0" i="1" smtClean="0">
                              <a:solidFill>
                                <a:schemeClr val="tx1"/>
                              </a:solidFill>
                              <a:latin typeface="Cambria Math" panose="02040503050406030204" pitchFamily="18" charset="0"/>
                            </a:rPr>
                            <m:t>𝑉</m:t>
                          </m:r>
                          <m:r>
                            <a:rPr lang="it-IT" sz="1800" i="1">
                              <a:solidFill>
                                <a:schemeClr val="tx1"/>
                              </a:solidFill>
                              <a:latin typeface="Cambria Math" panose="02040503050406030204" pitchFamily="18" charset="0"/>
                            </a:rPr>
                            <m:t>𝑖𝑠</m:t>
                          </m:r>
                          <m:r>
                            <a:rPr lang="it-IT" sz="1800" i="1">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r>
                                <a:rPr lang="it-IT" sz="1800" i="1">
                                  <a:solidFill>
                                    <a:schemeClr val="tx1"/>
                                  </a:solidFill>
                                  <a:latin typeface="Cambria Math" panose="02040503050406030204" pitchFamily="18" charset="0"/>
                                </a:rPr>
                                <m:t>𝑚</m:t>
                              </m:r>
                            </m:e>
                            <m:sub>
                              <m:r>
                                <a:rPr lang="it-IT" sz="1800" i="1">
                                  <a:solidFill>
                                    <a:schemeClr val="tx1"/>
                                  </a:solidFill>
                                  <a:latin typeface="Cambria Math" panose="02040503050406030204" pitchFamily="18" charset="0"/>
                                </a:rPr>
                                <m:t>𝑖</m:t>
                              </m:r>
                            </m:sub>
                          </m:sSub>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sSubSup>
                            <m:sSubSupPr>
                              <m:ctrlPr>
                                <a:rPr lang="it-IT" sz="1800" b="0" i="1" smtClean="0">
                                  <a:solidFill>
                                    <a:schemeClr val="tx1"/>
                                  </a:solidFill>
                                  <a:latin typeface="Cambria Math" panose="02040503050406030204" pitchFamily="18" charset="0"/>
                                </a:rPr>
                              </m:ctrlPr>
                            </m:sSubSupPr>
                            <m:e>
                              <m:r>
                                <a:rPr lang="it-IT" sz="1800" b="1" i="1" smtClean="0">
                                  <a:solidFill>
                                    <a:schemeClr val="tx1"/>
                                  </a:solidFill>
                                  <a:latin typeface="Cambria Math" panose="02040503050406030204" pitchFamily="18" charset="0"/>
                                </a:rPr>
                                <m:t>𝒚</m:t>
                              </m:r>
                            </m:e>
                            <m:sub>
                              <m:r>
                                <a:rPr lang="it-IT" sz="1800" b="0" i="1" smtClean="0">
                                  <a:solidFill>
                                    <a:schemeClr val="tx1"/>
                                  </a:solidFill>
                                  <a:latin typeface="Cambria Math" panose="02040503050406030204" pitchFamily="18" charset="0"/>
                                </a:rPr>
                                <m:t>𝑐</m:t>
                              </m:r>
                            </m:sub>
                            <m:sup>
                              <m:r>
                                <a:rPr lang="it-IT" sz="1800" b="0" i="1" smtClean="0">
                                  <a:solidFill>
                                    <a:schemeClr val="tx1"/>
                                  </a:solidFill>
                                  <a:latin typeface="Cambria Math" panose="02040503050406030204" pitchFamily="18" charset="0"/>
                                </a:rPr>
                                <m:t>𝑚</m:t>
                              </m:r>
                            </m:sup>
                          </m:sSubSup>
                        </m:e>
                        <m:sub>
                          <m:r>
                            <a:rPr lang="it-IT" sz="1800" b="0" i="1" smtClean="0">
                              <a:solidFill>
                                <a:schemeClr val="tx1"/>
                              </a:solidFill>
                              <a:latin typeface="Cambria Math" panose="02040503050406030204" pitchFamily="18" charset="0"/>
                            </a:rPr>
                            <m:t>𝑣𝑖𝑠</m:t>
                          </m:r>
                          <m:r>
                            <a:rPr lang="it-IT" sz="1800">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r>
                                <m:rPr>
                                  <m:sty m:val="p"/>
                                </m:rPr>
                                <a:rPr lang="it-IT" sz="1800">
                                  <a:solidFill>
                                    <a:schemeClr val="tx1"/>
                                  </a:solidFill>
                                  <a:latin typeface="Cambria Math" panose="02040503050406030204" pitchFamily="18" charset="0"/>
                                </a:rPr>
                                <m:t>m</m:t>
                              </m:r>
                            </m:e>
                            <m:sub>
                              <m:r>
                                <m:rPr>
                                  <m:sty m:val="p"/>
                                </m:rPr>
                                <a:rPr lang="it-IT" sz="1800">
                                  <a:solidFill>
                                    <a:schemeClr val="tx1"/>
                                  </a:solidFill>
                                  <a:latin typeface="Cambria Math" panose="02040503050406030204" pitchFamily="18" charset="0"/>
                                </a:rPr>
                                <m:t>i</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i="1">
                              <a:solidFill>
                                <a:schemeClr val="tx1"/>
                              </a:solidFill>
                              <a:latin typeface="Cambria Math" panose="02040503050406030204" pitchFamily="18" charset="0"/>
                            </a:rPr>
                          </m:ctrlPr>
                        </m:sSubPr>
                        <m:e>
                          <m:acc>
                            <m:accPr>
                              <m:chr m:val="̂"/>
                              <m:ctrlPr>
                                <a:rPr lang="it-IT" sz="1800" b="0" i="1" smtClean="0">
                                  <a:solidFill>
                                    <a:schemeClr val="tx1"/>
                                  </a:solidFill>
                                  <a:latin typeface="Cambria Math" panose="02040503050406030204" pitchFamily="18" charset="0"/>
                                </a:rPr>
                              </m:ctrlPr>
                            </m:accPr>
                            <m:e>
                              <m:sSubSup>
                                <m:sSubSupPr>
                                  <m:ctrlPr>
                                    <a:rPr lang="it-IT" sz="1800" i="1" smtClean="0">
                                      <a:latin typeface="Cambria Math" panose="02040503050406030204" pitchFamily="18" charset="0"/>
                                    </a:rPr>
                                  </m:ctrlPr>
                                </m:sSubSupPr>
                                <m:e>
                                  <m:r>
                                    <a:rPr lang="it-IT" sz="1800" b="1" i="1">
                                      <a:latin typeface="Cambria Math" panose="02040503050406030204" pitchFamily="18" charset="0"/>
                                    </a:rPr>
                                    <m:t>𝑹</m:t>
                                  </m:r>
                                </m:e>
                                <m:sub>
                                  <m:r>
                                    <a:rPr lang="it-IT" sz="1800" i="1">
                                      <a:latin typeface="Cambria Math" panose="02040503050406030204" pitchFamily="18" charset="0"/>
                                    </a:rPr>
                                    <m:t>𝑐</m:t>
                                  </m:r>
                                </m:sub>
                                <m:sup>
                                  <m:r>
                                    <a:rPr lang="it-IT" sz="1800" i="1">
                                      <a:latin typeface="Cambria Math" panose="02040503050406030204" pitchFamily="18" charset="0"/>
                                    </a:rPr>
                                    <m:t>𝑚</m:t>
                                  </m:r>
                                </m:sup>
                              </m:sSubSup>
                            </m:e>
                          </m:acc>
                        </m:e>
                        <m:sub>
                          <m:r>
                            <a:rPr lang="it-IT" sz="1800" i="1">
                              <a:solidFill>
                                <a:schemeClr val="tx1"/>
                              </a:solidFill>
                              <a:latin typeface="Cambria Math" panose="02040503050406030204" pitchFamily="18" charset="0"/>
                            </a:rPr>
                            <m:t>𝑘</m:t>
                          </m:r>
                        </m:sub>
                      </m:sSub>
                    </m:oMath>
                  </m:oMathPara>
                </a14:m>
                <a:endParaRPr lang="it-IT" sz="180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𝐻</m:t>
                          </m:r>
                        </m:e>
                        <m:sub>
                          <m:r>
                            <a:rPr lang="it-IT" sz="1800" b="0" i="1" smtClean="0">
                              <a:solidFill>
                                <a:schemeClr val="tx1"/>
                              </a:solidFill>
                              <a:latin typeface="Cambria Math" panose="02040503050406030204" pitchFamily="18" charset="0"/>
                            </a:rPr>
                            <m:t>𝑥</m:t>
                          </m:r>
                          <m:r>
                            <a:rPr lang="it-IT" sz="1800" b="0" i="1" smtClean="0">
                              <a:solidFill>
                                <a:schemeClr val="tx1"/>
                              </a:solidFill>
                              <a:latin typeface="Cambria Math" panose="02040503050406030204" pitchFamily="18" charset="0"/>
                            </a:rPr>
                            <m:t>,</m:t>
                          </m:r>
                          <m:r>
                            <m:rPr>
                              <m:sty m:val="p"/>
                            </m:rPr>
                            <a:rPr lang="it-IT" sz="1800" b="0" i="0" smtClean="0">
                              <a:solidFill>
                                <a:schemeClr val="tx1"/>
                              </a:solidFill>
                              <a:latin typeface="Cambria Math" panose="02040503050406030204" pitchFamily="18" charset="0"/>
                            </a:rPr>
                            <m:t>vis</m:t>
                          </m:r>
                          <m:r>
                            <a:rPr lang="it-IT" sz="1800" b="0" i="0"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m:rPr>
                                  <m:sty m:val="p"/>
                                </m:rPr>
                                <a:rPr lang="it-IT" sz="1800" b="0" i="0" smtClean="0">
                                  <a:solidFill>
                                    <a:schemeClr val="tx1"/>
                                  </a:solidFill>
                                  <a:latin typeface="Cambria Math" panose="02040503050406030204" pitchFamily="18" charset="0"/>
                                </a:rPr>
                                <m:t>m</m:t>
                              </m:r>
                            </m:e>
                            <m:sub>
                              <m:r>
                                <m:rPr>
                                  <m:sty m:val="p"/>
                                </m:rPr>
                                <a:rPr lang="it-IT" sz="1800" b="0" i="0" smtClean="0">
                                  <a:solidFill>
                                    <a:schemeClr val="tx1"/>
                                  </a:solidFill>
                                  <a:latin typeface="Cambria Math" panose="02040503050406030204" pitchFamily="18" charset="0"/>
                                </a:rPr>
                                <m:t>i</m:t>
                              </m:r>
                            </m:sub>
                          </m:sSub>
                        </m:sub>
                      </m:sSub>
                      <m:r>
                        <a:rPr lang="it-IT" sz="1800" b="0" i="1" smtClean="0">
                          <a:solidFill>
                            <a:schemeClr val="tx1"/>
                          </a:solidFill>
                          <a:latin typeface="Cambria Math" panose="02040503050406030204" pitchFamily="18" charset="0"/>
                        </a:rPr>
                        <m:t>=</m:t>
                      </m:r>
                      <m:d>
                        <m:dPr>
                          <m:begChr m:val="["/>
                          <m:endChr m:val="]"/>
                          <m:ctrlPr>
                            <a:rPr lang="it-IT" sz="1800" b="0" i="1" smtClean="0">
                              <a:solidFill>
                                <a:schemeClr val="tx1"/>
                              </a:solidFill>
                              <a:latin typeface="Cambria Math" panose="02040503050406030204" pitchFamily="18" charset="0"/>
                            </a:rPr>
                          </m:ctrlPr>
                        </m:dPr>
                        <m:e>
                          <m:m>
                            <m:mPr>
                              <m:mcs>
                                <m:mc>
                                  <m:mcPr>
                                    <m:count m:val="5"/>
                                    <m:mcJc m:val="center"/>
                                  </m:mcPr>
                                </m:mc>
                              </m:mcs>
                              <m:ctrlPr>
                                <a:rPr lang="it-IT" sz="1800" b="0" i="1" smtClean="0">
                                  <a:solidFill>
                                    <a:schemeClr val="tx1"/>
                                  </a:solidFill>
                                  <a:latin typeface="Cambria Math" panose="02040503050406030204" pitchFamily="18" charset="0"/>
                                </a:rPr>
                              </m:ctrlPr>
                            </m:mPr>
                            <m:mr>
                              <m:e>
                                <m:sSub>
                                  <m:sSubPr>
                                    <m:ctrlPr>
                                      <a:rPr lang="it-IT" sz="1800" b="0" i="1" smtClean="0">
                                        <a:solidFill>
                                          <a:schemeClr val="tx1"/>
                                        </a:solidFill>
                                        <a:latin typeface="Cambria Math" panose="02040503050406030204" pitchFamily="18" charset="0"/>
                                      </a:rPr>
                                    </m:ctrlPr>
                                  </m:sSubPr>
                                  <m:e>
                                    <m:r>
                                      <m:rPr>
                                        <m:brk m:alnAt="7"/>
                                      </m:rPr>
                                      <a:rPr lang="it-IT" sz="1800" b="0" i="1" smtClean="0">
                                        <a:solidFill>
                                          <a:schemeClr val="tx1"/>
                                        </a:solidFill>
                                        <a:latin typeface="Cambria Math" panose="02040503050406030204" pitchFamily="18" charset="0"/>
                                      </a:rPr>
                                      <m:t>0</m:t>
                                    </m:r>
                                  </m:e>
                                  <m:sub>
                                    <m:r>
                                      <m:rPr>
                                        <m:brk m:alnAt="7"/>
                                      </m:rPr>
                                      <a:rPr lang="it-IT" sz="1800" b="0" i="1" smtClean="0">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m:rPr>
                                        <m:brk m:alnAt="7"/>
                                      </m:rPr>
                                      <a:rPr lang="it-IT" sz="1800" i="1">
                                        <a:solidFill>
                                          <a:schemeClr val="tx1"/>
                                        </a:solidFill>
                                        <a:latin typeface="Cambria Math" panose="02040503050406030204" pitchFamily="18" charset="0"/>
                                      </a:rPr>
                                      <m:t>0</m:t>
                                    </m:r>
                                  </m:e>
                                  <m:sub>
                                    <m:r>
                                      <m:rPr>
                                        <m:brk m:alnAt="7"/>
                                      </m:rPr>
                                      <a:rPr lang="it-IT" sz="1800" i="1">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𝐼</m:t>
                                    </m:r>
                                  </m:e>
                                  <m:sub>
                                    <m:r>
                                      <a:rPr lang="it-IT" sz="1800" b="0" i="1" smtClean="0">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m:rPr>
                                        <m:brk m:alnAt="7"/>
                                      </m:rPr>
                                      <a:rPr lang="it-IT" sz="1800" i="1">
                                        <a:solidFill>
                                          <a:schemeClr val="tx1"/>
                                        </a:solidFill>
                                        <a:latin typeface="Cambria Math" panose="02040503050406030204" pitchFamily="18" charset="0"/>
                                      </a:rPr>
                                      <m:t>0</m:t>
                                    </m:r>
                                  </m:e>
                                  <m:sub>
                                    <m:r>
                                      <m:rPr>
                                        <m:brk m:alnAt="7"/>
                                      </m:rPr>
                                      <a:rPr lang="it-IT" sz="1800" i="1">
                                        <a:solidFill>
                                          <a:schemeClr val="tx1"/>
                                        </a:solidFill>
                                        <a:latin typeface="Cambria Math" panose="02040503050406030204" pitchFamily="18" charset="0"/>
                                      </a:rPr>
                                      <m:t>3</m:t>
                                    </m:r>
                                  </m:sub>
                                </m:sSub>
                              </m:e>
                            </m:mr>
                            <m:mr>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𝐼</m:t>
                                    </m:r>
                                  </m:e>
                                  <m:sub>
                                    <m:r>
                                      <a:rPr lang="it-IT" sz="1800" b="0" i="1" smtClean="0">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m:rPr>
                                        <m:brk m:alnAt="7"/>
                                      </m:rPr>
                                      <a:rPr lang="it-IT" sz="1800" i="1">
                                        <a:solidFill>
                                          <a:schemeClr val="tx1"/>
                                        </a:solidFill>
                                        <a:latin typeface="Cambria Math" panose="02040503050406030204" pitchFamily="18" charset="0"/>
                                      </a:rPr>
                                      <m:t>0</m:t>
                                    </m:r>
                                  </m:e>
                                  <m:sub>
                                    <m:r>
                                      <m:rPr>
                                        <m:brk m:alnAt="7"/>
                                      </m:rPr>
                                      <a:rPr lang="it-IT" sz="1800" i="1">
                                        <a:solidFill>
                                          <a:schemeClr val="tx1"/>
                                        </a:solidFill>
                                        <a:latin typeface="Cambria Math" panose="02040503050406030204" pitchFamily="18" charset="0"/>
                                      </a:rPr>
                                      <m:t>3</m:t>
                                    </m:r>
                                  </m:sub>
                                </m:sSub>
                              </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m:rPr>
                                        <m:brk m:alnAt="7"/>
                                      </m:rPr>
                                      <a:rPr lang="it-IT" sz="1800" i="1">
                                        <a:solidFill>
                                          <a:schemeClr val="tx1"/>
                                        </a:solidFill>
                                        <a:latin typeface="Cambria Math" panose="02040503050406030204" pitchFamily="18" charset="0"/>
                                      </a:rPr>
                                      <m:t>0</m:t>
                                    </m:r>
                                  </m:e>
                                  <m:sub>
                                    <m:r>
                                      <m:rPr>
                                        <m:brk m:alnAt="7"/>
                                      </m:rPr>
                                      <a:rPr lang="it-IT" sz="1800" i="1">
                                        <a:solidFill>
                                          <a:schemeClr val="tx1"/>
                                        </a:solidFill>
                                        <a:latin typeface="Cambria Math" panose="02040503050406030204" pitchFamily="18" charset="0"/>
                                      </a:rPr>
                                      <m:t>3</m:t>
                                    </m:r>
                                  </m:sub>
                                </m:sSub>
                              </m:e>
                              <m:e>
                                <m:sSub>
                                  <m:sSubPr>
                                    <m:ctrlPr>
                                      <a:rPr lang="it-IT" sz="1800" i="1">
                                        <a:solidFill>
                                          <a:schemeClr val="tx1"/>
                                        </a:solidFill>
                                        <a:latin typeface="Cambria Math" panose="02040503050406030204" pitchFamily="18" charset="0"/>
                                      </a:rPr>
                                    </m:ctrlPr>
                                  </m:sSubPr>
                                  <m:e>
                                    <m:r>
                                      <m:rPr>
                                        <m:brk m:alnAt="7"/>
                                      </m:rPr>
                                      <a:rPr lang="it-IT" sz="1800" i="1">
                                        <a:solidFill>
                                          <a:schemeClr val="tx1"/>
                                        </a:solidFill>
                                        <a:latin typeface="Cambria Math" panose="02040503050406030204" pitchFamily="18" charset="0"/>
                                      </a:rPr>
                                      <m:t>0</m:t>
                                    </m:r>
                                  </m:e>
                                  <m:sub>
                                    <m:r>
                                      <m:rPr>
                                        <m:brk m:alnAt="7"/>
                                      </m:rPr>
                                      <a:rPr lang="it-IT" sz="1800" i="1">
                                        <a:solidFill>
                                          <a:schemeClr val="tx1"/>
                                        </a:solidFill>
                                        <a:latin typeface="Cambria Math" panose="02040503050406030204" pitchFamily="18" charset="0"/>
                                      </a:rPr>
                                      <m:t>3</m:t>
                                    </m:r>
                                  </m:sub>
                                </m:sSub>
                              </m:e>
                            </m:mr>
                          </m:m>
                        </m:e>
                      </m:d>
                    </m:oMath>
                  </m:oMathPara>
                </a14:m>
                <a:endParaRPr lang="it-IT" sz="1800" dirty="0">
                  <a:solidFill>
                    <a:schemeClr val="tx2"/>
                  </a:solidFill>
                </a:endParaRPr>
              </a:p>
            </p:txBody>
          </p:sp>
        </mc:Choice>
        <mc:Fallback>
          <p:sp>
            <p:nvSpPr>
              <p:cNvPr id="4" name="Segnaposto contenuto 2">
                <a:extLst>
                  <a:ext uri="{FF2B5EF4-FFF2-40B4-BE49-F238E27FC236}">
                    <a16:creationId xmlns:a16="http://schemas.microsoft.com/office/drawing/2014/main" id="{5F0B9C76-FC62-4B27-B2CB-A692F764D96D}"/>
                  </a:ext>
                </a:extLst>
              </p:cNvPr>
              <p:cNvSpPr txBox="1">
                <a:spLocks noRot="1" noChangeAspect="1" noMove="1" noResize="1" noEditPoints="1" noAdjustHandles="1" noChangeArrowheads="1" noChangeShapeType="1" noTextEdit="1"/>
              </p:cNvSpPr>
              <p:nvPr/>
            </p:nvSpPr>
            <p:spPr>
              <a:xfrm>
                <a:off x="3505200" y="1572247"/>
                <a:ext cx="5181600" cy="4351338"/>
              </a:xfrm>
              <a:prstGeom prst="rect">
                <a:avLst/>
              </a:prstGeom>
              <a:blipFill>
                <a:blip r:embed="rId2"/>
                <a:stretch>
                  <a:fillRect l="-821"/>
                </a:stretch>
              </a:blipFill>
              <a:ln w="19050">
                <a:solidFill>
                  <a:schemeClr val="accent4">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2457453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Measurement</a:t>
            </a:r>
            <a:r>
              <a:rPr lang="it-IT" sz="4000" dirty="0">
                <a:solidFill>
                  <a:schemeClr val="accent4">
                    <a:lumMod val="50000"/>
                  </a:schemeClr>
                </a:solidFill>
              </a:rPr>
              <a:t> Models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5F0B9C76-FC62-4B27-B2CB-A692F764D96D}"/>
                  </a:ext>
                </a:extLst>
              </p:cNvPr>
              <p:cNvSpPr txBox="1">
                <a:spLocks/>
              </p:cNvSpPr>
              <p:nvPr/>
            </p:nvSpPr>
            <p:spPr>
              <a:xfrm>
                <a:off x="838200" y="1551599"/>
                <a:ext cx="5181600" cy="4804749"/>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Barometer</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𝒙</m:t>
                          </m:r>
                        </m:e>
                        <m:sub>
                          <m:r>
                            <a:rPr lang="it-IT" sz="1800" b="0" i="1" smtClean="0">
                              <a:solidFill>
                                <a:schemeClr val="tx1"/>
                              </a:solidFill>
                              <a:latin typeface="Cambria Math" panose="02040503050406030204" pitchFamily="18" charset="0"/>
                              <a:ea typeface="Cambria Math" panose="02040503050406030204" pitchFamily="18" charset="0"/>
                            </a:rPr>
                            <m:t>𝜀</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𝑘</m:t>
                          </m:r>
                        </m:sub>
                      </m:sSub>
                      <m:r>
                        <a:rPr lang="it-IT" sz="1800" b="0"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d>
                            <m:dPr>
                              <m:begChr m:val="["/>
                              <m:endChr m:val="]"/>
                              <m:ctrlPr>
                                <a:rPr lang="it-IT" sz="1800" b="0" i="1" smtClean="0">
                                  <a:solidFill>
                                    <a:schemeClr val="tx1"/>
                                  </a:solidFill>
                                  <a:latin typeface="Cambria Math" panose="02040503050406030204" pitchFamily="18" charset="0"/>
                                </a:rPr>
                              </m:ctrlPr>
                            </m:dPr>
                            <m:e>
                              <m:m>
                                <m:mPr>
                                  <m:mcs>
                                    <m:mc>
                                      <m:mcPr>
                                        <m:count m:val="5"/>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mr>
                              </m:m>
                            </m:e>
                          </m:d>
                        </m:e>
                        <m:sup>
                          <m:r>
                            <a:rPr lang="it-IT" sz="1800" b="0" i="1" smtClean="0">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𝑧</m:t>
                          </m:r>
                        </m:e>
                        <m:sub>
                          <m:r>
                            <m:rPr>
                              <m:sty m:val="p"/>
                            </m:rPr>
                            <a:rPr lang="it-IT" sz="1800" b="0" i="0" smtClean="0">
                              <a:solidFill>
                                <a:schemeClr val="tx1"/>
                              </a:solidFill>
                              <a:latin typeface="Cambria Math" panose="02040503050406030204" pitchFamily="18" charset="0"/>
                            </a:rPr>
                            <m:t>bar</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𝑦</m:t>
                          </m:r>
                        </m:e>
                        <m:sub>
                          <m:r>
                            <m:rPr>
                              <m:sty m:val="p"/>
                            </m:rPr>
                            <a:rPr lang="it-IT" sz="1800" b="0" i="0" smtClean="0">
                              <a:solidFill>
                                <a:schemeClr val="tx1"/>
                              </a:solidFill>
                              <a:latin typeface="Cambria Math" panose="02040503050406030204" pitchFamily="18" charset="0"/>
                            </a:rPr>
                            <m:t>bar</m:t>
                          </m:r>
                          <m:r>
                            <a:rPr lang="it-IT" sz="1800" b="0" i="0"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i="1">
                                  <a:latin typeface="Cambria Math" panose="02040503050406030204" pitchFamily="18" charset="0"/>
                                </a:rPr>
                                <m:t>𝑧</m:t>
                              </m:r>
                            </m:e>
                          </m:acc>
                        </m:e>
                        <m:sub>
                          <m:r>
                            <a:rPr lang="it-IT" sz="1800" b="0" i="1" smtClean="0">
                              <a:solidFill>
                                <a:schemeClr val="tx1"/>
                              </a:solidFill>
                              <a:latin typeface="Cambria Math" panose="02040503050406030204" pitchFamily="18" charset="0"/>
                            </a:rPr>
                            <m:t>𝑘</m:t>
                          </m:r>
                        </m:sub>
                      </m:sSub>
                    </m:oMath>
                  </m:oMathPara>
                </a14:m>
                <a:endParaRPr lang="it-IT" sz="1800" b="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𝐻</m:t>
                          </m:r>
                        </m:e>
                        <m:sub>
                          <m:r>
                            <m:rPr>
                              <m:sty m:val="p"/>
                            </m:rPr>
                            <a:rPr lang="it-IT" sz="1800" b="0" i="0" smtClean="0">
                              <a:solidFill>
                                <a:schemeClr val="tx1"/>
                              </a:solidFill>
                              <a:latin typeface="Cambria Math" panose="02040503050406030204" pitchFamily="18" charset="0"/>
                            </a:rPr>
                            <m:t>x</m:t>
                          </m:r>
                          <m:r>
                            <a:rPr lang="it-IT" sz="1800" b="0" i="0" smtClean="0">
                              <a:solidFill>
                                <a:schemeClr val="tx1"/>
                              </a:solidFill>
                              <a:latin typeface="Cambria Math" panose="02040503050406030204" pitchFamily="18" charset="0"/>
                            </a:rPr>
                            <m:t>,</m:t>
                          </m:r>
                          <m:r>
                            <m:rPr>
                              <m:sty m:val="p"/>
                            </m:rPr>
                            <a:rPr lang="it-IT" sz="1800" b="0" i="0" smtClean="0">
                              <a:solidFill>
                                <a:schemeClr val="tx1"/>
                              </a:solidFill>
                              <a:latin typeface="Cambria Math" panose="02040503050406030204" pitchFamily="18" charset="0"/>
                            </a:rPr>
                            <m:t>bar</m:t>
                          </m:r>
                        </m:sub>
                      </m:sSub>
                      <m:r>
                        <a:rPr lang="it-IT" sz="1800" b="0" i="1" smtClean="0">
                          <a:solidFill>
                            <a:schemeClr val="tx1"/>
                          </a:solidFill>
                          <a:latin typeface="Cambria Math" panose="02040503050406030204" pitchFamily="18" charset="0"/>
                        </a:rPr>
                        <m:t>=</m:t>
                      </m:r>
                      <m:d>
                        <m:dPr>
                          <m:begChr m:val="["/>
                          <m:endChr m:val="]"/>
                          <m:ctrlPr>
                            <a:rPr lang="it-IT" sz="1800" b="0" i="1" smtClean="0">
                              <a:solidFill>
                                <a:schemeClr val="tx1"/>
                              </a:solidFill>
                              <a:latin typeface="Cambria Math" panose="02040503050406030204" pitchFamily="18" charset="0"/>
                            </a:rPr>
                          </m:ctrlPr>
                        </m:dPr>
                        <m:e>
                          <m:m>
                            <m:mPr>
                              <m:mcs>
                                <m:mc>
                                  <m:mcPr>
                                    <m:count m:val="5"/>
                                    <m:mcJc m:val="center"/>
                                  </m:mcPr>
                                </m:mc>
                              </m:mcs>
                              <m:ctrlPr>
                                <a:rPr lang="it-IT" sz="1800" b="0" i="1" smtClean="0">
                                  <a:solidFill>
                                    <a:schemeClr val="tx1"/>
                                  </a:solidFill>
                                  <a:latin typeface="Cambria Math" panose="02040503050406030204" pitchFamily="18" charset="0"/>
                                </a:rPr>
                              </m:ctrlPr>
                            </m:mPr>
                            <m:mr>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0</m:t>
                                    </m:r>
                                  </m:e>
                                  <m:sub>
                                    <m:r>
                                      <a:rPr lang="it-IT" sz="1800" b="0" i="1" smtClean="0">
                                        <a:solidFill>
                                          <a:schemeClr val="tx1"/>
                                        </a:solidFill>
                                        <a:latin typeface="Cambria Math" panose="02040503050406030204" pitchFamily="18" charset="0"/>
                                      </a:rPr>
                                      <m:t>1,3</m:t>
                                    </m:r>
                                  </m:sub>
                                </m:sSub>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1,3</m:t>
                                    </m:r>
                                  </m:sub>
                                </m:sSub>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1,3</m:t>
                                    </m:r>
                                  </m:sub>
                                </m:sSub>
                              </m:e>
                              <m:e>
                                <m:r>
                                  <a:rPr lang="it-IT" sz="1800" b="0" i="1" smtClean="0">
                                    <a:latin typeface="Cambria Math" panose="02040503050406030204" pitchFamily="18" charset="0"/>
                                  </a:rPr>
                                  <m:t>[</m:t>
                                </m:r>
                                <m:m>
                                  <m:mPr>
                                    <m:mcs>
                                      <m:mc>
                                        <m:mcPr>
                                          <m:count m:val="3"/>
                                          <m:mcJc m:val="center"/>
                                        </m:mcPr>
                                      </m:mc>
                                    </m:mcs>
                                    <m:ctrlPr>
                                      <a:rPr lang="it-IT" sz="1800" b="0" i="1" smtClean="0">
                                        <a:latin typeface="Cambria Math" panose="02040503050406030204" pitchFamily="18" charset="0"/>
                                      </a:rPr>
                                    </m:ctrlPr>
                                  </m:mPr>
                                  <m:mr>
                                    <m:e>
                                      <m:r>
                                        <m:rPr>
                                          <m:brk m:alnAt="7"/>
                                        </m:rPr>
                                        <a:rPr lang="it-IT" sz="1800" b="0" i="1" smtClean="0">
                                          <a:latin typeface="Cambria Math" panose="02040503050406030204" pitchFamily="18" charset="0"/>
                                        </a:rPr>
                                        <m:t>0</m:t>
                                      </m:r>
                                    </m:e>
                                    <m:e>
                                      <m:r>
                                        <a:rPr lang="it-IT" sz="1800" b="0" i="1" smtClean="0">
                                          <a:latin typeface="Cambria Math" panose="02040503050406030204" pitchFamily="18" charset="0"/>
                                        </a:rPr>
                                        <m:t>0</m:t>
                                      </m:r>
                                    </m:e>
                                    <m:e>
                                      <m:r>
                                        <a:rPr lang="it-IT" sz="1800" b="0" i="1" smtClean="0">
                                          <a:latin typeface="Cambria Math" panose="02040503050406030204" pitchFamily="18" charset="0"/>
                                        </a:rPr>
                                        <m:t>1</m:t>
                                      </m:r>
                                    </m:e>
                                  </m:mr>
                                </m:m>
                                <m:r>
                                  <a:rPr lang="it-IT" sz="1800" b="0" i="1" smtClean="0">
                                    <a:latin typeface="Cambria Math" panose="02040503050406030204" pitchFamily="18" charset="0"/>
                                  </a:rPr>
                                  <m:t>]</m:t>
                                </m:r>
                              </m:e>
                              <m:e>
                                <m:sSub>
                                  <m:sSubPr>
                                    <m:ctrlPr>
                                      <a:rPr lang="it-IT" sz="1800" i="1">
                                        <a:latin typeface="Cambria Math" panose="02040503050406030204" pitchFamily="18" charset="0"/>
                                      </a:rPr>
                                    </m:ctrlPr>
                                  </m:sSubPr>
                                  <m:e>
                                    <m:r>
                                      <a:rPr lang="it-IT" sz="1800" i="1">
                                        <a:latin typeface="Cambria Math" panose="02040503050406030204" pitchFamily="18" charset="0"/>
                                      </a:rPr>
                                      <m:t>0</m:t>
                                    </m:r>
                                  </m:e>
                                  <m:sub>
                                    <m:r>
                                      <a:rPr lang="it-IT" sz="1800" i="1">
                                        <a:latin typeface="Cambria Math" panose="02040503050406030204" pitchFamily="18" charset="0"/>
                                      </a:rPr>
                                      <m:t>1,3</m:t>
                                    </m:r>
                                  </m:sub>
                                </m:sSub>
                              </m:e>
                            </m:mr>
                          </m:m>
                        </m:e>
                      </m:d>
                    </m:oMath>
                  </m:oMathPara>
                </a14:m>
                <a:endParaRPr lang="it-IT" sz="1800" dirty="0">
                  <a:solidFill>
                    <a:schemeClr val="tx2"/>
                  </a:solidFill>
                </a:endParaRPr>
              </a:p>
            </p:txBody>
          </p:sp>
        </mc:Choice>
        <mc:Fallback>
          <p:sp>
            <p:nvSpPr>
              <p:cNvPr id="4" name="Segnaposto contenuto 2">
                <a:extLst>
                  <a:ext uri="{FF2B5EF4-FFF2-40B4-BE49-F238E27FC236}">
                    <a16:creationId xmlns:a16="http://schemas.microsoft.com/office/drawing/2014/main" id="{5F0B9C76-FC62-4B27-B2CB-A692F764D96D}"/>
                  </a:ext>
                </a:extLst>
              </p:cNvPr>
              <p:cNvSpPr txBox="1">
                <a:spLocks noRot="1" noChangeAspect="1" noMove="1" noResize="1" noEditPoints="1" noAdjustHandles="1" noChangeArrowheads="1" noChangeShapeType="1" noTextEdit="1"/>
              </p:cNvSpPr>
              <p:nvPr/>
            </p:nvSpPr>
            <p:spPr>
              <a:xfrm>
                <a:off x="838200" y="1551599"/>
                <a:ext cx="5181600" cy="4804749"/>
              </a:xfrm>
              <a:prstGeom prst="rect">
                <a:avLst/>
              </a:prstGeom>
              <a:blipFill>
                <a:blip r:embed="rId2"/>
                <a:stretch>
                  <a:fillRect l="-938"/>
                </a:stretch>
              </a:blipFill>
              <a:ln w="19050">
                <a:solidFill>
                  <a:schemeClr val="accent4">
                    <a:lumMod val="50000"/>
                  </a:schemeClr>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6172202" y="1551600"/>
                <a:ext cx="5181600" cy="4804750"/>
              </a:xfrm>
              <a:prstGeom prst="rect">
                <a:avLst/>
              </a:prstGeom>
              <a:ln w="19050">
                <a:solidFill>
                  <a:schemeClr val="accent4">
                    <a:lumMod val="50000"/>
                  </a:schemeClr>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1800" b="1" dirty="0">
                    <a:solidFill>
                      <a:schemeClr val="accent4">
                        <a:lumMod val="50000"/>
                      </a:schemeClr>
                    </a:solidFill>
                  </a:rPr>
                  <a:t>Altimeter</a:t>
                </a:r>
              </a:p>
              <a:p>
                <a:pPr marL="0" indent="0">
                  <a:lnSpc>
                    <a:spcPct val="150000"/>
                  </a:lnSpc>
                  <a:buNone/>
                </a:pPr>
                <a:r>
                  <a:rPr lang="it-IT" sz="1800" b="0" dirty="0" err="1">
                    <a:solidFill>
                      <a:schemeClr val="tx1"/>
                    </a:solidFill>
                  </a:rPr>
                  <a:t>Considered</a:t>
                </a:r>
                <a:r>
                  <a:rPr lang="it-IT" sz="1800" b="0" dirty="0">
                    <a:solidFill>
                      <a:schemeClr val="tx1"/>
                    </a:solidFill>
                  </a:rPr>
                  <a:t> </a:t>
                </a:r>
                <a:r>
                  <a:rPr lang="it-IT" sz="1800" b="0" dirty="0" err="1">
                    <a:solidFill>
                      <a:schemeClr val="tx1"/>
                    </a:solidFill>
                  </a:rPr>
                  <a:t>error</a:t>
                </a:r>
                <a:r>
                  <a:rPr lang="it-IT" sz="1800" b="0" dirty="0">
                    <a:solidFill>
                      <a:schemeClr val="tx1"/>
                    </a:solidFill>
                  </a:rPr>
                  <a:t> </a:t>
                </a:r>
                <a:r>
                  <a:rPr lang="it-IT" sz="1800" b="0" dirty="0" err="1">
                    <a:solidFill>
                      <a:schemeClr val="tx1"/>
                    </a:solidFill>
                  </a:rPr>
                  <a:t>states</a:t>
                </a:r>
                <a:r>
                  <a:rPr lang="it-IT" sz="1800" b="0" dirty="0">
                    <a:solidFill>
                      <a:schemeClr val="tx1"/>
                    </a:solidFill>
                  </a:rPr>
                  <a:t>:</a:t>
                </a:r>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1" i="1" smtClean="0">
                              <a:solidFill>
                                <a:schemeClr val="tx1"/>
                              </a:solidFill>
                              <a:latin typeface="Cambria Math" panose="02040503050406030204" pitchFamily="18" charset="0"/>
                            </a:rPr>
                            <m:t>𝒙</m:t>
                          </m:r>
                        </m:e>
                        <m:sub>
                          <m:r>
                            <a:rPr lang="it-IT" sz="1800" b="0" i="1" smtClean="0">
                              <a:solidFill>
                                <a:schemeClr val="tx1"/>
                              </a:solidFill>
                              <a:latin typeface="Cambria Math" panose="02040503050406030204" pitchFamily="18" charset="0"/>
                              <a:ea typeface="Cambria Math" panose="02040503050406030204" pitchFamily="18" charset="0"/>
                            </a:rPr>
                            <m:t>𝜀</m:t>
                          </m:r>
                          <m:r>
                            <a:rPr lang="it-IT" sz="1800" b="0" i="1" smtClean="0">
                              <a:solidFill>
                                <a:schemeClr val="tx1"/>
                              </a:solidFill>
                              <a:latin typeface="Cambria Math" panose="02040503050406030204" pitchFamily="18" charset="0"/>
                              <a:ea typeface="Cambria Math" panose="02040503050406030204" pitchFamily="18" charset="0"/>
                            </a:rPr>
                            <m:t>,</m:t>
                          </m:r>
                          <m:r>
                            <a:rPr lang="it-IT" sz="1800" b="0" i="1" smtClean="0">
                              <a:solidFill>
                                <a:schemeClr val="tx1"/>
                              </a:solidFill>
                              <a:latin typeface="Cambria Math" panose="02040503050406030204" pitchFamily="18" charset="0"/>
                              <a:ea typeface="Cambria Math" panose="02040503050406030204" pitchFamily="18" charset="0"/>
                            </a:rPr>
                            <m:t>𝑘</m:t>
                          </m:r>
                        </m:sub>
                      </m:sSub>
                      <m:r>
                        <a:rPr lang="it-IT" sz="1800" b="0" i="1" smtClean="0">
                          <a:solidFill>
                            <a:schemeClr val="tx1"/>
                          </a:solidFill>
                          <a:latin typeface="Cambria Math" panose="02040503050406030204" pitchFamily="18" charset="0"/>
                        </a:rPr>
                        <m:t>=</m:t>
                      </m:r>
                      <m:sSup>
                        <m:sSupPr>
                          <m:ctrlPr>
                            <a:rPr lang="it-IT" sz="1800" b="0" i="1" smtClean="0">
                              <a:solidFill>
                                <a:schemeClr val="tx1"/>
                              </a:solidFill>
                              <a:latin typeface="Cambria Math" panose="02040503050406030204" pitchFamily="18" charset="0"/>
                            </a:rPr>
                          </m:ctrlPr>
                        </m:sSupPr>
                        <m:e>
                          <m:d>
                            <m:dPr>
                              <m:begChr m:val="["/>
                              <m:endChr m:val="]"/>
                              <m:ctrlPr>
                                <a:rPr lang="it-IT" sz="1800" b="0" i="1" smtClean="0">
                                  <a:solidFill>
                                    <a:schemeClr val="tx1"/>
                                  </a:solidFill>
                                  <a:latin typeface="Cambria Math" panose="02040503050406030204" pitchFamily="18" charset="0"/>
                                </a:rPr>
                              </m:ctrlPr>
                            </m:dPr>
                            <m:e>
                              <m:m>
                                <m:mPr>
                                  <m:mcs>
                                    <m:mc>
                                      <m:mcPr>
                                        <m:count m:val="6"/>
                                        <m:mcJc m:val="center"/>
                                      </m:mcPr>
                                    </m:mc>
                                  </m:mcs>
                                  <m:ctrlPr>
                                    <a:rPr lang="it-IT" sz="1800" i="1">
                                      <a:latin typeface="Cambria Math" panose="02040503050406030204" pitchFamily="18" charset="0"/>
                                    </a:rPr>
                                  </m:ctrlPr>
                                </m:mPr>
                                <m:mr>
                                  <m:e>
                                    <m:sSub>
                                      <m:sSubPr>
                                        <m:ctrlPr>
                                          <a:rPr lang="it-IT" sz="1800" i="1">
                                            <a:latin typeface="Cambria Math" panose="02040503050406030204" pitchFamily="18" charset="0"/>
                                          </a:rPr>
                                        </m:ctrlPr>
                                      </m:sSubPr>
                                      <m:e>
                                        <m:r>
                                          <a:rPr lang="it-IT" sz="1800" b="1" i="1">
                                            <a:latin typeface="Cambria Math" panose="02040503050406030204" pitchFamily="18" charset="0"/>
                                          </a:rPr>
                                          <m:t>𝜽</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𝝎</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1" i="1">
                                            <a:latin typeface="Cambria Math" panose="02040503050406030204" pitchFamily="18" charset="0"/>
                                          </a:rPr>
                                        </m:ctrlPr>
                                      </m:sSubPr>
                                      <m:e>
                                        <m:r>
                                          <a:rPr lang="it-IT" sz="1800" b="1" i="1">
                                            <a:latin typeface="Cambria Math" panose="02040503050406030204" pitchFamily="18" charset="0"/>
                                          </a:rPr>
                                          <m:t>𝒂</m:t>
                                        </m:r>
                                      </m:e>
                                      <m:sub>
                                        <m:r>
                                          <a:rPr lang="it-IT" sz="1800" i="1">
                                            <a:latin typeface="Cambria Math" panose="02040503050406030204" pitchFamily="18" charset="0"/>
                                          </a:rPr>
                                          <m:t>𝑏</m:t>
                                        </m:r>
                                        <m:r>
                                          <a:rPr lang="it-IT" sz="1800" i="1">
                                            <a:latin typeface="Cambria Math" panose="02040503050406030204" pitchFamily="18" charset="0"/>
                                          </a:rPr>
                                          <m:t>,</m:t>
                                        </m:r>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𝒑</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i="1">
                                            <a:latin typeface="Cambria Math" panose="02040503050406030204" pitchFamily="18" charset="0"/>
                                          </a:rPr>
                                        </m:ctrlPr>
                                      </m:sSubPr>
                                      <m:e>
                                        <m:r>
                                          <a:rPr lang="it-IT" sz="1800" b="1" i="1">
                                            <a:latin typeface="Cambria Math" panose="02040503050406030204" pitchFamily="18" charset="0"/>
                                          </a:rPr>
                                          <m:t>𝒗</m:t>
                                        </m:r>
                                      </m:e>
                                      <m:sub>
                                        <m:r>
                                          <a:rPr lang="it-IT" sz="1800" i="1">
                                            <a:latin typeface="Cambria Math" panose="02040503050406030204" pitchFamily="18" charset="0"/>
                                          </a:rPr>
                                          <m:t>𝜀</m:t>
                                        </m:r>
                                        <m:r>
                                          <a:rPr lang="it-IT" sz="1800" i="1">
                                            <a:latin typeface="Cambria Math" panose="02040503050406030204" pitchFamily="18" charset="0"/>
                                          </a:rPr>
                                          <m:t>,</m:t>
                                        </m:r>
                                        <m:r>
                                          <a:rPr lang="it-IT" sz="1800" i="1">
                                            <a:latin typeface="Cambria Math" panose="02040503050406030204" pitchFamily="18" charset="0"/>
                                          </a:rPr>
                                          <m:t>𝑘</m:t>
                                        </m:r>
                                      </m:sub>
                                    </m:sSub>
                                  </m:e>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h</m:t>
                                        </m:r>
                                      </m:e>
                                      <m:sub>
                                        <m:r>
                                          <a:rPr lang="it-IT" sz="1800" b="0" i="1" smtClean="0">
                                            <a:latin typeface="Cambria Math" panose="02040503050406030204" pitchFamily="18" charset="0"/>
                                          </a:rPr>
                                          <m:t>𝜀</m:t>
                                        </m:r>
                                        <m:r>
                                          <a:rPr lang="it-IT" sz="1800" b="0" i="1" smtClean="0">
                                            <a:latin typeface="Cambria Math" panose="02040503050406030204" pitchFamily="18" charset="0"/>
                                          </a:rPr>
                                          <m:t>,</m:t>
                                        </m:r>
                                        <m:r>
                                          <a:rPr lang="it-IT" sz="1800" b="0" i="1" smtClean="0">
                                            <a:latin typeface="Cambria Math" panose="02040503050406030204" pitchFamily="18" charset="0"/>
                                          </a:rPr>
                                          <m:t>𝑔</m:t>
                                        </m:r>
                                      </m:sub>
                                    </m:sSub>
                                  </m:e>
                                </m:mr>
                              </m:m>
                            </m:e>
                          </m:d>
                        </m:e>
                        <m:sup>
                          <m:r>
                            <a:rPr lang="it-IT" sz="1800" b="0" i="1" smtClean="0">
                              <a:solidFill>
                                <a:schemeClr val="tx1"/>
                              </a:solidFill>
                              <a:latin typeface="Cambria Math" panose="02040503050406030204" pitchFamily="18" charset="0"/>
                            </a:rPr>
                            <m:t>𝑇</m:t>
                          </m:r>
                        </m:sup>
                      </m:sSup>
                    </m:oMath>
                  </m:oMathPara>
                </a14:m>
                <a:endParaRPr lang="it-IT" sz="1800" dirty="0">
                  <a:solidFill>
                    <a:schemeClr val="tx1"/>
                  </a:solidFill>
                </a:endParaRPr>
              </a:p>
              <a:p>
                <a:pPr marL="0" indent="0">
                  <a:lnSpc>
                    <a:spcPct val="150000"/>
                  </a:lnSpc>
                  <a:buNone/>
                </a:pPr>
                <a:r>
                  <a:rPr lang="it-IT" sz="1800" dirty="0">
                    <a:solidFill>
                      <a:schemeClr val="tx1"/>
                    </a:solidFill>
                  </a:rPr>
                  <a:t>Observation:</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𝑧</m:t>
                          </m:r>
                        </m:e>
                        <m:sub>
                          <m:r>
                            <m:rPr>
                              <m:sty m:val="p"/>
                            </m:rPr>
                            <a:rPr lang="it-IT" sz="1800" b="0" i="0" smtClean="0">
                              <a:solidFill>
                                <a:schemeClr val="tx1"/>
                              </a:solidFill>
                              <a:latin typeface="Cambria Math" panose="02040503050406030204" pitchFamily="18" charset="0"/>
                            </a:rPr>
                            <m:t>alt</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𝑦</m:t>
                          </m:r>
                        </m:e>
                        <m:sub>
                          <m:r>
                            <m:rPr>
                              <m:sty m:val="p"/>
                            </m:rPr>
                            <a:rPr lang="it-IT" sz="1800" b="0" i="0" smtClean="0">
                              <a:solidFill>
                                <a:schemeClr val="tx1"/>
                              </a:solidFill>
                              <a:latin typeface="Cambria Math" panose="02040503050406030204" pitchFamily="18" charset="0"/>
                            </a:rPr>
                            <m:t>alt</m:t>
                          </m:r>
                          <m:r>
                            <a:rPr lang="it-IT" sz="1800" b="0" i="0"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oMath>
                  </m:oMathPara>
                </a14:m>
                <a:endParaRPr lang="it-IT" sz="1800" b="0" i="1" dirty="0">
                  <a:solidFill>
                    <a:schemeClr val="tx1"/>
                  </a:solidFill>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m:t>
                      </m:r>
                      <m:d>
                        <m:dPr>
                          <m:ctrlPr>
                            <a:rPr lang="it-IT" sz="1800" b="0" i="1" smtClean="0">
                              <a:solidFill>
                                <a:schemeClr val="tx1"/>
                              </a:solidFill>
                              <a:latin typeface="Cambria Math" panose="02040503050406030204" pitchFamily="18" charset="0"/>
                            </a:rPr>
                          </m:ctrlPr>
                        </m:dPr>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m:t>
                              </m:r>
                              <m:acc>
                                <m:accPr>
                                  <m:chr m:val="̂"/>
                                  <m:ctrlPr>
                                    <a:rPr lang="it-IT" sz="1800" b="0" i="1" smtClean="0">
                                      <a:solidFill>
                                        <a:schemeClr val="tx1"/>
                                      </a:solidFill>
                                      <a:latin typeface="Cambria Math" panose="02040503050406030204" pitchFamily="18" charset="0"/>
                                    </a:rPr>
                                  </m:ctrlPr>
                                </m:accPr>
                                <m:e>
                                  <m:r>
                                    <a:rPr lang="it-IT" sz="1800" i="1">
                                      <a:latin typeface="Cambria Math" panose="02040503050406030204" pitchFamily="18" charset="0"/>
                                    </a:rPr>
                                    <m:t>𝑧</m:t>
                                  </m:r>
                                </m:e>
                              </m:acc>
                            </m:e>
                            <m:sub>
                              <m:r>
                                <a:rPr lang="it-IT" sz="1800" b="0" i="1" smtClean="0">
                                  <a:solidFill>
                                    <a:schemeClr val="tx1"/>
                                  </a:solidFill>
                                  <a:latin typeface="Cambria Math" panose="02040503050406030204" pitchFamily="18" charset="0"/>
                                </a:rPr>
                                <m:t>𝑑𝑜𝑤𝑛</m:t>
                              </m:r>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𝑘</m:t>
                              </m:r>
                            </m:sub>
                          </m:sSub>
                          <m:r>
                            <a:rPr lang="it-IT" sz="1800" b="0" i="1" smtClean="0">
                              <a:solidFill>
                                <a:schemeClr val="tx1"/>
                              </a:solidFill>
                              <a:latin typeface="Cambria Math" panose="02040503050406030204" pitchFamily="18" charset="0"/>
                            </a:rPr>
                            <m:t>−</m:t>
                          </m:r>
                          <m:d>
                            <m:dPr>
                              <m:begChr m:val="["/>
                              <m:endChr m:val="]"/>
                              <m:ctrlPr>
                                <a:rPr lang="it-IT" sz="1800" i="1">
                                  <a:latin typeface="Cambria Math" panose="02040503050406030204" pitchFamily="18" charset="0"/>
                                </a:rPr>
                              </m:ctrlPr>
                            </m:dPr>
                            <m:e>
                              <m:m>
                                <m:mPr>
                                  <m:mcs>
                                    <m:mc>
                                      <m:mcPr>
                                        <m:count m:val="3"/>
                                        <m:mcJc m:val="center"/>
                                      </m:mcPr>
                                    </m:mc>
                                  </m:mcs>
                                  <m:ctrlPr>
                                    <a:rPr lang="it-IT" sz="1800" i="1">
                                      <a:latin typeface="Cambria Math" panose="02040503050406030204" pitchFamily="18" charset="0"/>
                                    </a:rPr>
                                  </m:ctrlPr>
                                </m:mPr>
                                <m:mr>
                                  <m:e>
                                    <m:r>
                                      <m:rPr>
                                        <m:brk m:alnAt="7"/>
                                      </m:rPr>
                                      <a:rPr lang="it-IT" sz="1800" i="1">
                                        <a:latin typeface="Cambria Math" panose="02040503050406030204" pitchFamily="18" charset="0"/>
                                      </a:rPr>
                                      <m:t>0</m:t>
                                    </m:r>
                                  </m:e>
                                  <m:e>
                                    <m:r>
                                      <a:rPr lang="it-IT" sz="1800" i="1">
                                        <a:latin typeface="Cambria Math" panose="02040503050406030204" pitchFamily="18" charset="0"/>
                                      </a:rPr>
                                      <m:t>0</m:t>
                                    </m:r>
                                  </m:e>
                                  <m:e>
                                    <m:r>
                                      <a:rPr lang="it-IT" sz="1800" i="1">
                                        <a:latin typeface="Cambria Math" panose="02040503050406030204" pitchFamily="18" charset="0"/>
                                      </a:rPr>
                                      <m:t>1</m:t>
                                    </m:r>
                                  </m:e>
                                </m:mr>
                              </m:m>
                            </m:e>
                          </m:d>
                          <m:r>
                            <a:rPr lang="it-IT" sz="1800" b="0" i="1" smtClean="0">
                              <a:latin typeface="Cambria Math" panose="02040503050406030204" pitchFamily="18" charset="0"/>
                            </a:rPr>
                            <m:t> </m:t>
                          </m:r>
                          <m:acc>
                            <m:accPr>
                              <m:chr m:val="̂"/>
                              <m:ctrlPr>
                                <a:rPr lang="it-IT" sz="1800" b="0" i="1" smtClean="0">
                                  <a:latin typeface="Cambria Math" panose="02040503050406030204" pitchFamily="18" charset="0"/>
                                </a:rPr>
                              </m:ctrlPr>
                            </m:accPr>
                            <m:e>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𝑅</m:t>
                                  </m:r>
                                </m:e>
                                <m:sub>
                                  <m:r>
                                    <a:rPr lang="it-IT" sz="1800" b="0" i="1" smtClean="0">
                                      <a:latin typeface="Cambria Math" panose="02040503050406030204" pitchFamily="18" charset="0"/>
                                    </a:rPr>
                                    <m:t>𝑏</m:t>
                                  </m:r>
                                </m:sub>
                                <m:sup>
                                  <m:r>
                                    <a:rPr lang="it-IT" sz="1800" b="0" i="1" smtClean="0">
                                      <a:latin typeface="Cambria Math" panose="02040503050406030204" pitchFamily="18" charset="0"/>
                                    </a:rPr>
                                    <m:t>𝑛</m:t>
                                  </m:r>
                                </m:sup>
                              </m:sSubSup>
                            </m:e>
                          </m:acc>
                          <m:sSub>
                            <m:sSubPr>
                              <m:ctrlPr>
                                <a:rPr lang="it-IT" sz="1800" b="0" i="1" smtClean="0">
                                  <a:latin typeface="Cambria Math" panose="02040503050406030204" pitchFamily="18" charset="0"/>
                                </a:rPr>
                              </m:ctrlPr>
                            </m:sSubPr>
                            <m:e>
                              <m:r>
                                <a:rPr lang="it-IT" sz="1800" b="1" i="1" smtClean="0">
                                  <a:latin typeface="Cambria Math" panose="02040503050406030204" pitchFamily="18" charset="0"/>
                                </a:rPr>
                                <m:t> </m:t>
                              </m:r>
                              <m:r>
                                <a:rPr lang="it-IT" sz="1800" b="1" i="1" smtClean="0">
                                  <a:latin typeface="Cambria Math" panose="02040503050406030204" pitchFamily="18" charset="0"/>
                                </a:rPr>
                                <m:t>𝒑</m:t>
                              </m:r>
                            </m:e>
                            <m:sub>
                              <m:r>
                                <m:rPr>
                                  <m:sty m:val="p"/>
                                </m:rPr>
                                <a:rPr lang="it-IT" sz="1800" b="0" i="0" smtClean="0">
                                  <a:latin typeface="Cambria Math" panose="02040503050406030204" pitchFamily="18" charset="0"/>
                                </a:rPr>
                                <m:t>alt</m:t>
                              </m:r>
                              <m:r>
                                <a:rPr lang="it-IT" sz="1800" b="0" i="0" smtClean="0">
                                  <a:latin typeface="Cambria Math" panose="02040503050406030204" pitchFamily="18" charset="0"/>
                                </a:rPr>
                                <m:t> </m:t>
                              </m:r>
                              <m:r>
                                <m:rPr>
                                  <m:sty m:val="p"/>
                                </m:rPr>
                                <a:rPr lang="it-IT" sz="1800" b="0" i="0" smtClean="0">
                                  <a:latin typeface="Cambria Math" panose="02040503050406030204" pitchFamily="18" charset="0"/>
                                </a:rPr>
                                <m:t>sensor</m:t>
                              </m:r>
                              <m:r>
                                <a:rPr lang="it-IT" sz="1800" b="0" i="1" smtClean="0">
                                  <a:latin typeface="Cambria Math" panose="02040503050406030204" pitchFamily="18" charset="0"/>
                                </a:rPr>
                                <m:t>|</m:t>
                              </m:r>
                              <m:r>
                                <a:rPr lang="it-IT" sz="1800" b="0" i="1" smtClean="0">
                                  <a:latin typeface="Cambria Math" panose="02040503050406030204" pitchFamily="18" charset="0"/>
                                </a:rPr>
                                <m:t>𝐶𝑂𝑀</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acc>
                                <m:accPr>
                                  <m:chr m:val="̂"/>
                                  <m:ctrlPr>
                                    <a:rPr lang="it-IT" sz="1800" i="1">
                                      <a:latin typeface="Cambria Math" panose="02040503050406030204" pitchFamily="18" charset="0"/>
                                    </a:rPr>
                                  </m:ctrlPr>
                                </m:accPr>
                                <m:e>
                                  <m:r>
                                    <a:rPr lang="it-IT" sz="1800" i="1">
                                      <a:latin typeface="Cambria Math" panose="02040503050406030204" pitchFamily="18" charset="0"/>
                                    </a:rPr>
                                    <m:t>h</m:t>
                                  </m:r>
                                </m:e>
                              </m:acc>
                            </m:e>
                            <m:sub>
                              <m:r>
                                <a:rPr lang="it-IT" sz="1800" b="0" i="1" smtClean="0">
                                  <a:latin typeface="Cambria Math" panose="02040503050406030204" pitchFamily="18" charset="0"/>
                                </a:rPr>
                                <m:t>𝑔</m:t>
                              </m:r>
                            </m:sub>
                          </m:sSub>
                        </m:e>
                      </m:d>
                      <m:r>
                        <a:rPr lang="it-IT" sz="1800" b="0" i="1" smtClean="0">
                          <a:solidFill>
                            <a:schemeClr val="tx1"/>
                          </a:solidFill>
                          <a:latin typeface="Cambria Math" panose="02040503050406030204" pitchFamily="18" charset="0"/>
                        </a:rPr>
                        <m:t>/</m:t>
                      </m:r>
                      <m:func>
                        <m:funcPr>
                          <m:ctrlPr>
                            <a:rPr lang="it-IT" sz="1800" b="0" i="1" smtClean="0">
                              <a:solidFill>
                                <a:schemeClr val="tx1"/>
                              </a:solidFill>
                              <a:latin typeface="Cambria Math" panose="02040503050406030204" pitchFamily="18" charset="0"/>
                            </a:rPr>
                          </m:ctrlPr>
                        </m:funcPr>
                        <m:fName>
                          <m:r>
                            <m:rPr>
                              <m:sty m:val="p"/>
                            </m:rPr>
                            <a:rPr lang="it-IT" sz="1800" b="0" i="0" smtClean="0">
                              <a:solidFill>
                                <a:schemeClr val="tx1"/>
                              </a:solidFill>
                              <a:latin typeface="Cambria Math" panose="02040503050406030204" pitchFamily="18" charset="0"/>
                            </a:rPr>
                            <m:t>cos</m:t>
                          </m:r>
                        </m:fName>
                        <m:e>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𝜙</m:t>
                              </m:r>
                            </m:e>
                            <m:sub>
                              <m:r>
                                <m:rPr>
                                  <m:sty m:val="p"/>
                                </m:rPr>
                                <a:rPr lang="it-IT" sz="1800" b="0" i="0" smtClean="0">
                                  <a:solidFill>
                                    <a:schemeClr val="tx1"/>
                                  </a:solidFill>
                                  <a:latin typeface="Cambria Math" panose="02040503050406030204" pitchFamily="18" charset="0"/>
                                </a:rPr>
                                <m:t>vertical</m:t>
                              </m:r>
                            </m:sub>
                          </m:sSub>
                          <m:r>
                            <a:rPr lang="it-IT" sz="1800" b="0" i="1" smtClean="0">
                              <a:solidFill>
                                <a:schemeClr val="tx1"/>
                              </a:solidFill>
                              <a:latin typeface="Cambria Math" panose="02040503050406030204" pitchFamily="18" charset="0"/>
                            </a:rPr>
                            <m:t>)</m:t>
                          </m:r>
                        </m:e>
                      </m:func>
                    </m:oMath>
                  </m:oMathPara>
                </a14:m>
                <a:endParaRPr lang="it-IT" sz="1800" b="0" dirty="0">
                  <a:solidFill>
                    <a:schemeClr val="tx1"/>
                  </a:solidFill>
                </a:endParaRPr>
              </a:p>
              <a:p>
                <a:pPr marL="0" indent="0">
                  <a:lnSpc>
                    <a:spcPct val="150000"/>
                  </a:lnSpc>
                  <a:buNone/>
                </a:pPr>
                <a:r>
                  <a:rPr lang="it-IT" sz="1800" b="0" dirty="0">
                    <a:solidFill>
                      <a:schemeClr val="tx1"/>
                    </a:solidFill>
                  </a:rPr>
                  <a:t>Observation</a:t>
                </a:r>
                <a:r>
                  <a:rPr lang="it-IT" sz="1800" dirty="0">
                    <a:solidFill>
                      <a:schemeClr val="tx1"/>
                    </a:solidFill>
                  </a:rPr>
                  <a:t> </a:t>
                </a:r>
                <a:r>
                  <a:rPr lang="it-IT" sz="1800" dirty="0" err="1">
                    <a:solidFill>
                      <a:schemeClr val="tx1"/>
                    </a:solidFill>
                  </a:rPr>
                  <a:t>Jacobian</a:t>
                </a:r>
                <a:r>
                  <a:rPr lang="it-IT" sz="1800" dirty="0">
                    <a:solidFill>
                      <a:schemeClr val="tx1"/>
                    </a:solidFill>
                  </a:rPr>
                  <a:t> </a:t>
                </a:r>
                <a:r>
                  <a:rPr lang="it-IT" sz="1800" dirty="0" err="1">
                    <a:solidFill>
                      <a:schemeClr val="tx1"/>
                    </a:solidFill>
                  </a:rPr>
                  <a:t>matrix</a:t>
                </a:r>
                <a:r>
                  <a:rPr lang="it-IT" sz="1800" dirty="0">
                    <a:solidFill>
                      <a:schemeClr val="tx1"/>
                    </a:solidFill>
                  </a:rPr>
                  <a:t>:</a:t>
                </a:r>
                <a:endParaRPr lang="it-IT"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𝐻</m:t>
                          </m:r>
                        </m:e>
                        <m:sub>
                          <m:r>
                            <m:rPr>
                              <m:sty m:val="p"/>
                            </m:rPr>
                            <a:rPr lang="it-IT" sz="1600" b="0" i="0" smtClean="0">
                              <a:solidFill>
                                <a:schemeClr val="tx1"/>
                              </a:solidFill>
                              <a:latin typeface="Cambria Math" panose="02040503050406030204" pitchFamily="18" charset="0"/>
                            </a:rPr>
                            <m:t>x</m:t>
                          </m:r>
                          <m:r>
                            <a:rPr lang="it-IT" sz="1600" b="0" i="0" smtClean="0">
                              <a:solidFill>
                                <a:schemeClr val="tx1"/>
                              </a:solidFill>
                              <a:latin typeface="Cambria Math" panose="02040503050406030204" pitchFamily="18" charset="0"/>
                            </a:rPr>
                            <m:t>,</m:t>
                          </m:r>
                          <m:r>
                            <m:rPr>
                              <m:sty m:val="p"/>
                            </m:rPr>
                            <a:rPr lang="it-IT" sz="1600" b="0" i="0" smtClean="0">
                              <a:solidFill>
                                <a:schemeClr val="tx1"/>
                              </a:solidFill>
                              <a:latin typeface="Cambria Math" panose="02040503050406030204" pitchFamily="18" charset="0"/>
                            </a:rPr>
                            <m:t>alt</m:t>
                          </m:r>
                        </m:sub>
                      </m:sSub>
                      <m:r>
                        <a:rPr lang="it-IT" sz="1600" b="0" i="1" smtClean="0">
                          <a:solidFill>
                            <a:schemeClr val="tx1"/>
                          </a:solidFill>
                          <a:latin typeface="Cambria Math" panose="02040503050406030204" pitchFamily="18" charset="0"/>
                        </a:rPr>
                        <m:t>=</m:t>
                      </m:r>
                      <m:d>
                        <m:dPr>
                          <m:begChr m:val="["/>
                          <m:endChr m:val="]"/>
                          <m:ctrlPr>
                            <a:rPr lang="it-IT" sz="1600" b="0" i="1" smtClean="0">
                              <a:solidFill>
                                <a:schemeClr val="tx1"/>
                              </a:solidFill>
                              <a:latin typeface="Cambria Math" panose="02040503050406030204" pitchFamily="18" charset="0"/>
                            </a:rPr>
                          </m:ctrlPr>
                        </m:dPr>
                        <m:e>
                          <m:m>
                            <m:mPr>
                              <m:mcs>
                                <m:mc>
                                  <m:mcPr>
                                    <m:count m:val="6"/>
                                    <m:mcJc m:val="center"/>
                                  </m:mcPr>
                                </m:mc>
                              </m:mcs>
                              <m:ctrlPr>
                                <a:rPr lang="it-IT" sz="1600" b="0" i="1" smtClean="0">
                                  <a:solidFill>
                                    <a:schemeClr val="tx1"/>
                                  </a:solidFill>
                                  <a:latin typeface="Cambria Math" panose="02040503050406030204" pitchFamily="18" charset="0"/>
                                </a:rPr>
                              </m:ctrlPr>
                            </m:mPr>
                            <m:mr>
                              <m:e>
                                <m:f>
                                  <m:fPr>
                                    <m:ctrlPr>
                                      <a:rPr lang="it-IT" sz="1600" b="0" i="1" smtClean="0">
                                        <a:solidFill>
                                          <a:schemeClr val="tx1"/>
                                        </a:solidFill>
                                        <a:latin typeface="Cambria Math" panose="02040503050406030204" pitchFamily="18" charset="0"/>
                                      </a:rPr>
                                    </m:ctrlPr>
                                  </m:fPr>
                                  <m:num>
                                    <m:r>
                                      <a:rPr lang="it-IT" sz="1600" b="0" i="1" smtClean="0">
                                        <a:solidFill>
                                          <a:schemeClr val="tx1"/>
                                        </a:solidFill>
                                        <a:latin typeface="Cambria Math" panose="02040503050406030204" pitchFamily="18" charset="0"/>
                                      </a:rPr>
                                      <m:t>𝜕</m:t>
                                    </m:r>
                                    <m:sSub>
                                      <m:sSubPr>
                                        <m:ctrlPr>
                                          <a:rPr lang="it-IT" sz="1600" b="0" i="1" smtClean="0">
                                            <a:solidFill>
                                              <a:schemeClr val="tx1"/>
                                            </a:solidFill>
                                            <a:latin typeface="Cambria Math" panose="02040503050406030204" pitchFamily="18" charset="0"/>
                                          </a:rPr>
                                        </m:ctrlPr>
                                      </m:sSubPr>
                                      <m:e>
                                        <m:r>
                                          <a:rPr lang="it-IT" sz="1600" b="0" i="1" smtClean="0">
                                            <a:solidFill>
                                              <a:schemeClr val="tx1"/>
                                            </a:solidFill>
                                            <a:latin typeface="Cambria Math" panose="02040503050406030204" pitchFamily="18" charset="0"/>
                                          </a:rPr>
                                          <m:t>𝑧</m:t>
                                        </m:r>
                                      </m:e>
                                      <m:sub>
                                        <m:r>
                                          <a:rPr lang="it-IT" sz="1600" b="0" i="1" smtClean="0">
                                            <a:solidFill>
                                              <a:schemeClr val="tx1"/>
                                            </a:solidFill>
                                            <a:latin typeface="Cambria Math" panose="02040503050406030204" pitchFamily="18" charset="0"/>
                                          </a:rPr>
                                          <m:t>𝑎𝑙𝑡</m:t>
                                        </m:r>
                                        <m:r>
                                          <a:rPr lang="it-IT" sz="1600" b="0" i="1" smtClean="0">
                                            <a:solidFill>
                                              <a:schemeClr val="tx1"/>
                                            </a:solidFill>
                                            <a:latin typeface="Cambria Math" panose="02040503050406030204" pitchFamily="18" charset="0"/>
                                          </a:rPr>
                                          <m:t>,</m:t>
                                        </m:r>
                                        <m:r>
                                          <a:rPr lang="it-IT" sz="1600" b="0" i="1" smtClean="0">
                                            <a:solidFill>
                                              <a:schemeClr val="tx1"/>
                                            </a:solidFill>
                                            <a:latin typeface="Cambria Math" panose="02040503050406030204" pitchFamily="18" charset="0"/>
                                          </a:rPr>
                                          <m:t>𝑘</m:t>
                                        </m:r>
                                      </m:sub>
                                    </m:sSub>
                                  </m:num>
                                  <m:den>
                                    <m:r>
                                      <a:rPr lang="it-IT" sz="1600" b="0" i="1" smtClean="0">
                                        <a:solidFill>
                                          <a:schemeClr val="tx1"/>
                                        </a:solidFill>
                                        <a:latin typeface="Cambria Math" panose="02040503050406030204" pitchFamily="18" charset="0"/>
                                      </a:rPr>
                                      <m:t>𝑑</m:t>
                                    </m:r>
                                    <m:r>
                                      <a:rPr lang="it-IT" sz="1600" b="1" i="1" smtClean="0">
                                        <a:solidFill>
                                          <a:schemeClr val="tx1"/>
                                        </a:solidFill>
                                        <a:latin typeface="Cambria Math" panose="02040503050406030204" pitchFamily="18" charset="0"/>
                                      </a:rPr>
                                      <m:t>𝒒</m:t>
                                    </m:r>
                                  </m:den>
                                </m:f>
                              </m:e>
                              <m:e>
                                <m:sSub>
                                  <m:sSubPr>
                                    <m:ctrlPr>
                                      <a:rPr lang="it-IT" sz="1600" i="1">
                                        <a:latin typeface="Cambria Math" panose="02040503050406030204" pitchFamily="18" charset="0"/>
                                      </a:rPr>
                                    </m:ctrlPr>
                                  </m:sSubPr>
                                  <m:e>
                                    <m:r>
                                      <a:rPr lang="it-IT" sz="1600" i="1">
                                        <a:latin typeface="Cambria Math" panose="02040503050406030204" pitchFamily="18" charset="0"/>
                                      </a:rPr>
                                      <m:t>0</m:t>
                                    </m:r>
                                  </m:e>
                                  <m:sub>
                                    <m:r>
                                      <a:rPr lang="it-IT" sz="1600" i="1">
                                        <a:latin typeface="Cambria Math" panose="02040503050406030204" pitchFamily="18" charset="0"/>
                                      </a:rPr>
                                      <m:t>1,3</m:t>
                                    </m:r>
                                  </m:sub>
                                </m:sSub>
                              </m:e>
                              <m:e>
                                <m:sSub>
                                  <m:sSubPr>
                                    <m:ctrlPr>
                                      <a:rPr lang="it-IT" sz="1600" i="1">
                                        <a:latin typeface="Cambria Math" panose="02040503050406030204" pitchFamily="18" charset="0"/>
                                      </a:rPr>
                                    </m:ctrlPr>
                                  </m:sSubPr>
                                  <m:e>
                                    <m:r>
                                      <a:rPr lang="it-IT" sz="1600" i="1">
                                        <a:latin typeface="Cambria Math" panose="02040503050406030204" pitchFamily="18" charset="0"/>
                                      </a:rPr>
                                      <m:t>0</m:t>
                                    </m:r>
                                  </m:e>
                                  <m:sub>
                                    <m:r>
                                      <a:rPr lang="it-IT" sz="1600" i="1">
                                        <a:latin typeface="Cambria Math" panose="02040503050406030204" pitchFamily="18" charset="0"/>
                                      </a:rPr>
                                      <m:t>1,</m:t>
                                    </m:r>
                                    <m:r>
                                      <a:rPr lang="it-IT" sz="1600" b="0" i="1" smtClean="0">
                                        <a:latin typeface="Cambria Math" panose="02040503050406030204" pitchFamily="18" charset="0"/>
                                      </a:rPr>
                                      <m:t>5</m:t>
                                    </m:r>
                                  </m:sub>
                                </m:sSub>
                              </m:e>
                              <m:e>
                                <m:f>
                                  <m:fPr>
                                    <m:ctrlPr>
                                      <a:rPr lang="it-IT" sz="1600" i="1">
                                        <a:latin typeface="Cambria Math" panose="02040503050406030204" pitchFamily="18" charset="0"/>
                                      </a:rPr>
                                    </m:ctrlPr>
                                  </m:fPr>
                                  <m:num>
                                    <m:r>
                                      <a:rPr lang="it-IT" sz="1600" b="0" i="1" smtClean="0">
                                        <a:latin typeface="Cambria Math" panose="02040503050406030204" pitchFamily="18" charset="0"/>
                                      </a:rPr>
                                      <m:t>−</m:t>
                                    </m:r>
                                    <m:r>
                                      <a:rPr lang="it-IT" sz="1600" i="1">
                                        <a:latin typeface="Cambria Math" panose="02040503050406030204" pitchFamily="18" charset="0"/>
                                      </a:rPr>
                                      <m:t>1</m:t>
                                    </m:r>
                                  </m:num>
                                  <m:den>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cos</m:t>
                                        </m:r>
                                      </m:fName>
                                      <m:e>
                                        <m:r>
                                          <a:rPr lang="it-IT" sz="1600" i="1">
                                            <a:latin typeface="Cambria Math" panose="02040503050406030204" pitchFamily="18" charset="0"/>
                                          </a:rPr>
                                          <m:t>𝜙</m:t>
                                        </m:r>
                                      </m:e>
                                    </m:func>
                                  </m:den>
                                </m:f>
                              </m:e>
                              <m:e>
                                <m:sSub>
                                  <m:sSubPr>
                                    <m:ctrlPr>
                                      <a:rPr lang="it-IT" sz="1600" i="1">
                                        <a:latin typeface="Cambria Math" panose="02040503050406030204" pitchFamily="18" charset="0"/>
                                      </a:rPr>
                                    </m:ctrlPr>
                                  </m:sSubPr>
                                  <m:e>
                                    <m:r>
                                      <a:rPr lang="it-IT" sz="1600" i="1">
                                        <a:latin typeface="Cambria Math" panose="02040503050406030204" pitchFamily="18" charset="0"/>
                                      </a:rPr>
                                      <m:t>0</m:t>
                                    </m:r>
                                  </m:e>
                                  <m:sub>
                                    <m:r>
                                      <a:rPr lang="it-IT" sz="1600" i="1">
                                        <a:latin typeface="Cambria Math" panose="02040503050406030204" pitchFamily="18" charset="0"/>
                                      </a:rPr>
                                      <m:t>1,</m:t>
                                    </m:r>
                                    <m:r>
                                      <a:rPr lang="it-IT" sz="1600" b="0" i="1" smtClean="0">
                                        <a:latin typeface="Cambria Math" panose="02040503050406030204" pitchFamily="18" charset="0"/>
                                      </a:rPr>
                                      <m:t>5</m:t>
                                    </m:r>
                                  </m:sub>
                                </m:sSub>
                              </m:e>
                              <m:e>
                                <m:f>
                                  <m:fPr>
                                    <m:ctrlPr>
                                      <a:rPr lang="it-IT" sz="1600" i="1">
                                        <a:latin typeface="Cambria Math" panose="02040503050406030204" pitchFamily="18" charset="0"/>
                                      </a:rPr>
                                    </m:ctrlPr>
                                  </m:fPr>
                                  <m:num>
                                    <m:r>
                                      <a:rPr lang="it-IT" sz="1600" b="0" i="1" smtClean="0">
                                        <a:latin typeface="Cambria Math" panose="02040503050406030204" pitchFamily="18" charset="0"/>
                                      </a:rPr>
                                      <m:t>−</m:t>
                                    </m:r>
                                    <m:r>
                                      <a:rPr lang="it-IT" sz="1600" i="1">
                                        <a:latin typeface="Cambria Math" panose="02040503050406030204" pitchFamily="18" charset="0"/>
                                      </a:rPr>
                                      <m:t>1</m:t>
                                    </m:r>
                                  </m:num>
                                  <m:den>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cos</m:t>
                                        </m:r>
                                      </m:fName>
                                      <m:e>
                                        <m:r>
                                          <a:rPr lang="it-IT" sz="1600" i="1">
                                            <a:latin typeface="Cambria Math" panose="02040503050406030204" pitchFamily="18" charset="0"/>
                                          </a:rPr>
                                          <m:t>𝜙</m:t>
                                        </m:r>
                                      </m:e>
                                    </m:func>
                                  </m:den>
                                </m:f>
                              </m:e>
                            </m:mr>
                          </m:m>
                        </m:e>
                      </m:d>
                    </m:oMath>
                  </m:oMathPara>
                </a14:m>
                <a:endParaRPr lang="it-IT" sz="1600" dirty="0">
                  <a:solidFill>
                    <a:schemeClr val="tx1"/>
                  </a:solidFill>
                </a:endParaRPr>
              </a:p>
            </p:txBody>
          </p:sp>
        </mc:Choice>
        <mc:Fallback>
          <p:sp>
            <p:nvSpPr>
              <p:cNvPr id="6" name="Segnaposto contenuto 2">
                <a:extLst>
                  <a:ext uri="{FF2B5EF4-FFF2-40B4-BE49-F238E27FC236}">
                    <a16:creationId xmlns:a16="http://schemas.microsoft.com/office/drawing/2014/main" id="{BCCE06B6-EEF2-42CA-AD70-B9740532F7A7}"/>
                  </a:ext>
                </a:extLst>
              </p:cNvPr>
              <p:cNvSpPr txBox="1">
                <a:spLocks noRot="1" noChangeAspect="1" noMove="1" noResize="1" noEditPoints="1" noAdjustHandles="1" noChangeArrowheads="1" noChangeShapeType="1" noTextEdit="1"/>
              </p:cNvSpPr>
              <p:nvPr/>
            </p:nvSpPr>
            <p:spPr>
              <a:xfrm>
                <a:off x="6172202" y="1551600"/>
                <a:ext cx="5181600" cy="4804750"/>
              </a:xfrm>
              <a:prstGeom prst="rect">
                <a:avLst/>
              </a:prstGeom>
              <a:blipFill>
                <a:blip r:embed="rId3"/>
                <a:stretch>
                  <a:fillRect l="-938"/>
                </a:stretch>
              </a:blipFill>
              <a:ln w="19050">
                <a:solidFill>
                  <a:schemeClr val="accent4">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3949543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aeroplano, esterni, erba, tramonto&#10;&#10;Descrizione generata automaticamente">
            <a:extLst>
              <a:ext uri="{FF2B5EF4-FFF2-40B4-BE49-F238E27FC236}">
                <a16:creationId xmlns:a16="http://schemas.microsoft.com/office/drawing/2014/main" id="{00166F91-F99D-42E4-9E83-F5168F457CA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tretch>
            <a:fillRect/>
          </a:stretch>
        </p:blipFill>
        <p:spPr>
          <a:xfrm>
            <a:off x="-144" y="-166155"/>
            <a:ext cx="12192000" cy="8132876"/>
          </a:xfrm>
          <a:prstGeom prst="rect">
            <a:avLst/>
          </a:prstGeom>
        </p:spPr>
      </p:pic>
      <p:grpSp>
        <p:nvGrpSpPr>
          <p:cNvPr id="6" name="Gruppo 5">
            <a:extLst>
              <a:ext uri="{FF2B5EF4-FFF2-40B4-BE49-F238E27FC236}">
                <a16:creationId xmlns:a16="http://schemas.microsoft.com/office/drawing/2014/main" id="{36EBC19A-6CAF-4B1C-BD7A-49E1AEF25DD0}"/>
              </a:ext>
            </a:extLst>
          </p:cNvPr>
          <p:cNvGrpSpPr/>
          <p:nvPr/>
        </p:nvGrpSpPr>
        <p:grpSpPr>
          <a:xfrm>
            <a:off x="2387342" y="3120276"/>
            <a:ext cx="7417058" cy="780008"/>
            <a:chOff x="4422930" y="3033713"/>
            <a:chExt cx="3332444" cy="780008"/>
          </a:xfrm>
        </p:grpSpPr>
        <p:sp>
          <p:nvSpPr>
            <p:cNvPr id="10" name="CasellaDiTesto 9">
              <a:extLst>
                <a:ext uri="{FF2B5EF4-FFF2-40B4-BE49-F238E27FC236}">
                  <a16:creationId xmlns:a16="http://schemas.microsoft.com/office/drawing/2014/main" id="{F14AE647-8EA7-4557-A734-F8601E1FF9B1}"/>
                </a:ext>
              </a:extLst>
            </p:cNvPr>
            <p:cNvSpPr txBox="1"/>
            <p:nvPr/>
          </p:nvSpPr>
          <p:spPr>
            <a:xfrm>
              <a:off x="4422930" y="3044280"/>
              <a:ext cx="3332444" cy="769441"/>
            </a:xfrm>
            <a:prstGeom prst="rect">
              <a:avLst/>
            </a:prstGeom>
            <a:noFill/>
          </p:spPr>
          <p:txBody>
            <a:bodyPr wrap="none" rtlCol="0">
              <a:spAutoFit/>
            </a:bodyPr>
            <a:lstStyle/>
            <a:p>
              <a:pPr algn="ctr"/>
              <a:r>
                <a:rPr lang="it-IT" sz="4400" dirty="0" err="1">
                  <a:solidFill>
                    <a:schemeClr val="bg1"/>
                  </a:solidFill>
                  <a:latin typeface="Garamond" panose="02020404030301010803" pitchFamily="18" charset="0"/>
                </a:rPr>
                <a:t>Adaptive</a:t>
              </a:r>
              <a:r>
                <a:rPr lang="it-IT" sz="4400" dirty="0">
                  <a:solidFill>
                    <a:schemeClr val="bg1"/>
                  </a:solidFill>
                  <a:latin typeface="Garamond" panose="02020404030301010803" pitchFamily="18" charset="0"/>
                </a:rPr>
                <a:t> </a:t>
              </a:r>
              <a:r>
                <a:rPr lang="it-IT" sz="4400" dirty="0" err="1">
                  <a:solidFill>
                    <a:schemeClr val="bg1"/>
                  </a:solidFill>
                  <a:latin typeface="Garamond" panose="02020404030301010803" pitchFamily="18" charset="0"/>
                </a:rPr>
                <a:t>Kalman</a:t>
              </a:r>
              <a:r>
                <a:rPr lang="it-IT" sz="4400" dirty="0">
                  <a:solidFill>
                    <a:schemeClr val="bg1"/>
                  </a:solidFill>
                  <a:latin typeface="Garamond" panose="02020404030301010803" pitchFamily="18" charset="0"/>
                </a:rPr>
                <a:t> Filtering</a:t>
              </a:r>
            </a:p>
          </p:txBody>
        </p:sp>
        <p:cxnSp>
          <p:nvCxnSpPr>
            <p:cNvPr id="11" name="Connettore diritto 10">
              <a:extLst>
                <a:ext uri="{FF2B5EF4-FFF2-40B4-BE49-F238E27FC236}">
                  <a16:creationId xmlns:a16="http://schemas.microsoft.com/office/drawing/2014/main" id="{81BEA530-F07A-40AF-BCC1-AD076DE686D2}"/>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1ECB7041-29B4-4CC3-832E-8A29B1054C56}"/>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83E44F27-24F0-433F-A968-2CFD988FDDDC}"/>
              </a:ext>
            </a:extLst>
          </p:cNvPr>
          <p:cNvSpPr>
            <a:spLocks noGrp="1"/>
          </p:cNvSpPr>
          <p:nvPr>
            <p:ph type="sldNum" sz="quarter" idx="12"/>
          </p:nvPr>
        </p:nvSpPr>
        <p:spPr/>
        <p:txBody>
          <a:bodyPr/>
          <a:lstStyle/>
          <a:p>
            <a:fld id="{DABCF107-DE6B-47E1-9D5C-4C7601200B0D}" type="slidenum">
              <a:rPr lang="it-IT" smtClean="0"/>
              <a:t>54</a:t>
            </a:fld>
            <a:endParaRPr lang="it-IT"/>
          </a:p>
        </p:txBody>
      </p:sp>
    </p:spTree>
    <p:extLst>
      <p:ext uri="{BB962C8B-B14F-4D97-AF65-F5344CB8AC3E}">
        <p14:creationId xmlns:p14="http://schemas.microsoft.com/office/powerpoint/2010/main" val="3844244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err="1">
                <a:solidFill>
                  <a:schemeClr val="accent4">
                    <a:lumMod val="50000"/>
                  </a:schemeClr>
                </a:solidFill>
                <a:sym typeface="Wingdings" panose="05000000000000000000" pitchFamily="2" charset="2"/>
              </a:rPr>
              <a:t>Adaptive</a:t>
            </a:r>
            <a:r>
              <a:rPr lang="it-IT" dirty="0">
                <a:solidFill>
                  <a:schemeClr val="accent4">
                    <a:lumMod val="50000"/>
                  </a:schemeClr>
                </a:solidFill>
                <a:sym typeface="Wingdings" panose="05000000000000000000" pitchFamily="2" charset="2"/>
              </a:rPr>
              <a:t> </a:t>
            </a:r>
            <a:r>
              <a:rPr lang="it-IT" dirty="0" err="1">
                <a:solidFill>
                  <a:schemeClr val="accent4">
                    <a:lumMod val="50000"/>
                  </a:schemeClr>
                </a:solidFill>
                <a:sym typeface="Wingdings" panose="05000000000000000000" pitchFamily="2" charset="2"/>
              </a:rPr>
              <a:t>Kalman</a:t>
            </a:r>
            <a:r>
              <a:rPr lang="it-IT" dirty="0">
                <a:solidFill>
                  <a:schemeClr val="accent4">
                    <a:lumMod val="50000"/>
                  </a:schemeClr>
                </a:solidFill>
                <a:sym typeface="Wingdings" panose="05000000000000000000" pitchFamily="2" charset="2"/>
              </a:rPr>
              <a:t> Filter</a:t>
            </a:r>
          </a:p>
          <a:p>
            <a:pPr marL="0" indent="0">
              <a:lnSpc>
                <a:spcPct val="125000"/>
              </a:lnSpc>
              <a:buNone/>
            </a:pPr>
            <a:r>
              <a:rPr lang="it-IT" sz="2000" dirty="0">
                <a:solidFill>
                  <a:schemeClr val="tx1">
                    <a:lumMod val="95000"/>
                    <a:lumOff val="5000"/>
                  </a:schemeClr>
                </a:solidFill>
                <a:latin typeface="+mj-lt"/>
                <a:sym typeface="Wingdings" panose="05000000000000000000" pitchFamily="2" charset="2"/>
              </a:rPr>
              <a:t>The </a:t>
            </a:r>
            <a:r>
              <a:rPr lang="it-IT" sz="2000" dirty="0" err="1">
                <a:solidFill>
                  <a:schemeClr val="tx1">
                    <a:lumMod val="95000"/>
                    <a:lumOff val="5000"/>
                  </a:schemeClr>
                </a:solidFill>
                <a:latin typeface="+mj-lt"/>
                <a:sym typeface="Wingdings" panose="05000000000000000000" pitchFamily="2" charset="2"/>
              </a:rPr>
              <a:t>adaptiveness</a:t>
            </a:r>
            <a:r>
              <a:rPr lang="it-IT" sz="2000" dirty="0">
                <a:solidFill>
                  <a:schemeClr val="tx1">
                    <a:lumMod val="95000"/>
                    <a:lumOff val="5000"/>
                  </a:schemeClr>
                </a:solidFill>
                <a:latin typeface="+mj-lt"/>
                <a:sym typeface="Wingdings" panose="05000000000000000000" pitchFamily="2" charset="2"/>
              </a:rPr>
              <a:t> in </a:t>
            </a:r>
            <a:r>
              <a:rPr lang="it-IT" sz="2000" dirty="0" err="1">
                <a:solidFill>
                  <a:schemeClr val="tx1">
                    <a:lumMod val="95000"/>
                    <a:lumOff val="5000"/>
                  </a:schemeClr>
                </a:solidFill>
                <a:latin typeface="+mj-lt"/>
                <a:sym typeface="Wingdings" panose="05000000000000000000" pitchFamily="2" charset="2"/>
              </a:rPr>
              <a:t>Kalman</a:t>
            </a:r>
            <a:r>
              <a:rPr lang="it-IT" sz="2000" dirty="0">
                <a:solidFill>
                  <a:schemeClr val="tx1">
                    <a:lumMod val="95000"/>
                    <a:lumOff val="5000"/>
                  </a:schemeClr>
                </a:solidFill>
                <a:latin typeface="+mj-lt"/>
                <a:sym typeface="Wingdings" panose="05000000000000000000" pitchFamily="2" charset="2"/>
              </a:rPr>
              <a:t> filtering </a:t>
            </a:r>
            <a:r>
              <a:rPr lang="it-IT" sz="2000" dirty="0" err="1">
                <a:solidFill>
                  <a:schemeClr val="tx1">
                    <a:lumMod val="95000"/>
                    <a:lumOff val="5000"/>
                  </a:schemeClr>
                </a:solidFill>
                <a:latin typeface="+mj-lt"/>
                <a:sym typeface="Wingdings" panose="05000000000000000000" pitchFamily="2" charset="2"/>
              </a:rPr>
              <a:t>is</a:t>
            </a:r>
            <a:r>
              <a:rPr lang="it-IT" sz="2000" dirty="0">
                <a:solidFill>
                  <a:schemeClr val="tx1">
                    <a:lumMod val="95000"/>
                    <a:lumOff val="5000"/>
                  </a:schemeClr>
                </a:solidFill>
                <a:latin typeface="+mj-lt"/>
                <a:sym typeface="Wingdings" panose="05000000000000000000" pitchFamily="2" charset="2"/>
              </a:rPr>
              <a:t> the </a:t>
            </a:r>
            <a:r>
              <a:rPr lang="it-IT" sz="2000" dirty="0" err="1">
                <a:solidFill>
                  <a:schemeClr val="tx1">
                    <a:lumMod val="95000"/>
                    <a:lumOff val="5000"/>
                  </a:schemeClr>
                </a:solidFill>
                <a:latin typeface="+mj-lt"/>
                <a:sym typeface="Wingdings" panose="05000000000000000000" pitchFamily="2" charset="2"/>
              </a:rPr>
              <a:t>ability</a:t>
            </a:r>
            <a:r>
              <a:rPr lang="it-IT" sz="2000" dirty="0">
                <a:solidFill>
                  <a:schemeClr val="tx1">
                    <a:lumMod val="95000"/>
                    <a:lumOff val="5000"/>
                  </a:schemeClr>
                </a:solidFill>
                <a:latin typeface="+mj-lt"/>
                <a:sym typeface="Wingdings" panose="05000000000000000000" pitchFamily="2" charset="2"/>
              </a:rPr>
              <a:t> to </a:t>
            </a:r>
            <a:r>
              <a:rPr lang="it-IT" sz="2000" dirty="0" err="1">
                <a:solidFill>
                  <a:schemeClr val="tx1">
                    <a:lumMod val="95000"/>
                    <a:lumOff val="5000"/>
                  </a:schemeClr>
                </a:solidFill>
                <a:latin typeface="+mj-lt"/>
                <a:sym typeface="Wingdings" panose="05000000000000000000" pitchFamily="2" charset="2"/>
              </a:rPr>
              <a:t>resist</a:t>
            </a:r>
            <a:r>
              <a:rPr lang="it-IT" sz="2000" dirty="0">
                <a:solidFill>
                  <a:schemeClr val="tx1">
                    <a:lumMod val="95000"/>
                    <a:lumOff val="5000"/>
                  </a:schemeClr>
                </a:solidFill>
                <a:latin typeface="+mj-lt"/>
                <a:sym typeface="Wingdings" panose="05000000000000000000" pitchFamily="2" charset="2"/>
              </a:rPr>
              <a:t> to </a:t>
            </a:r>
            <a:r>
              <a:rPr lang="it-IT" sz="2000" dirty="0" err="1">
                <a:solidFill>
                  <a:schemeClr val="tx1">
                    <a:lumMod val="95000"/>
                    <a:lumOff val="5000"/>
                  </a:schemeClr>
                </a:solidFill>
                <a:latin typeface="+mj-lt"/>
                <a:sym typeface="Wingdings" panose="05000000000000000000" pitchFamily="2" charset="2"/>
              </a:rPr>
              <a:t>errors</a:t>
            </a:r>
            <a:r>
              <a:rPr lang="it-IT" sz="2000" dirty="0">
                <a:solidFill>
                  <a:schemeClr val="tx1">
                    <a:lumMod val="95000"/>
                    <a:lumOff val="5000"/>
                  </a:schemeClr>
                </a:solidFill>
                <a:latin typeface="+mj-lt"/>
                <a:sym typeface="Wingdings" panose="05000000000000000000" pitchFamily="2" charset="2"/>
              </a:rPr>
              <a:t> in the </a:t>
            </a:r>
            <a:r>
              <a:rPr lang="it-IT" sz="2000" dirty="0" err="1">
                <a:solidFill>
                  <a:schemeClr val="tx1">
                    <a:lumMod val="95000"/>
                    <a:lumOff val="5000"/>
                  </a:schemeClr>
                </a:solidFill>
                <a:latin typeface="+mj-lt"/>
                <a:sym typeface="Wingdings" panose="05000000000000000000" pitchFamily="2" charset="2"/>
              </a:rPr>
              <a:t>process</a:t>
            </a:r>
            <a:r>
              <a:rPr lang="it-IT" sz="2000" dirty="0">
                <a:solidFill>
                  <a:schemeClr val="tx1">
                    <a:lumMod val="95000"/>
                    <a:lumOff val="5000"/>
                  </a:schemeClr>
                </a:solidFill>
                <a:latin typeface="+mj-lt"/>
                <a:sym typeface="Wingdings" panose="05000000000000000000" pitchFamily="2" charset="2"/>
              </a:rPr>
              <a:t> model.</a:t>
            </a:r>
          </a:p>
          <a:p>
            <a:pPr marL="0" indent="0">
              <a:lnSpc>
                <a:spcPct val="125000"/>
              </a:lnSpc>
              <a:buNone/>
            </a:pPr>
            <a:r>
              <a:rPr lang="it-IT" sz="2000" dirty="0">
                <a:solidFill>
                  <a:schemeClr val="tx1">
                    <a:lumMod val="95000"/>
                    <a:lumOff val="5000"/>
                  </a:schemeClr>
                </a:solidFill>
                <a:latin typeface="+mj-lt"/>
                <a:sym typeface="Wingdings" panose="05000000000000000000" pitchFamily="2" charset="2"/>
              </a:rPr>
              <a:t>Three </a:t>
            </a:r>
            <a:r>
              <a:rPr lang="it-IT" sz="2000" dirty="0" err="1">
                <a:solidFill>
                  <a:schemeClr val="tx1">
                    <a:lumMod val="95000"/>
                    <a:lumOff val="5000"/>
                  </a:schemeClr>
                </a:solidFill>
                <a:latin typeface="+mj-lt"/>
                <a:sym typeface="Wingdings" panose="05000000000000000000" pitchFamily="2" charset="2"/>
              </a:rPr>
              <a:t>main</a:t>
            </a:r>
            <a:r>
              <a:rPr lang="it-IT" sz="2000" dirty="0">
                <a:solidFill>
                  <a:schemeClr val="tx1">
                    <a:lumMod val="95000"/>
                    <a:lumOff val="5000"/>
                  </a:schemeClr>
                </a:solidFill>
                <a:latin typeface="+mj-lt"/>
                <a:sym typeface="Wingdings" panose="05000000000000000000" pitchFamily="2" charset="2"/>
              </a:rPr>
              <a:t> </a:t>
            </a:r>
            <a:r>
              <a:rPr lang="it-IT" sz="2000" dirty="0" err="1">
                <a:solidFill>
                  <a:schemeClr val="tx1">
                    <a:lumMod val="95000"/>
                    <a:lumOff val="5000"/>
                  </a:schemeClr>
                </a:solidFill>
                <a:latin typeface="+mj-lt"/>
                <a:sym typeface="Wingdings" panose="05000000000000000000" pitchFamily="2" charset="2"/>
              </a:rPr>
              <a:t>methods</a:t>
            </a:r>
            <a:r>
              <a:rPr lang="it-IT" sz="2000" dirty="0">
                <a:solidFill>
                  <a:schemeClr val="tx1">
                    <a:lumMod val="95000"/>
                    <a:lumOff val="5000"/>
                  </a:schemeClr>
                </a:solidFill>
                <a:latin typeface="+mj-lt"/>
                <a:sym typeface="Wingdings" panose="05000000000000000000" pitchFamily="2" charset="2"/>
              </a:rPr>
              <a:t> are </a:t>
            </a:r>
            <a:r>
              <a:rPr lang="it-IT" sz="2000" dirty="0" err="1">
                <a:solidFill>
                  <a:schemeClr val="tx1">
                    <a:lumMod val="95000"/>
                    <a:lumOff val="5000"/>
                  </a:schemeClr>
                </a:solidFill>
                <a:latin typeface="+mj-lt"/>
                <a:sym typeface="Wingdings" panose="05000000000000000000" pitchFamily="2" charset="2"/>
              </a:rPr>
              <a:t>used</a:t>
            </a:r>
            <a:r>
              <a:rPr lang="it-IT" sz="2000" dirty="0">
                <a:solidFill>
                  <a:schemeClr val="tx1">
                    <a:lumMod val="95000"/>
                    <a:lumOff val="5000"/>
                  </a:schemeClr>
                </a:solidFill>
                <a:latin typeface="+mj-lt"/>
                <a:sym typeface="Wingdings" panose="05000000000000000000" pitchFamily="2" charset="2"/>
              </a:rPr>
              <a:t> to </a:t>
            </a:r>
            <a:r>
              <a:rPr lang="it-IT" sz="2000" dirty="0" err="1">
                <a:solidFill>
                  <a:schemeClr val="tx1">
                    <a:lumMod val="95000"/>
                    <a:lumOff val="5000"/>
                  </a:schemeClr>
                </a:solidFill>
                <a:latin typeface="+mj-lt"/>
                <a:sym typeface="Wingdings" panose="05000000000000000000" pitchFamily="2" charset="2"/>
              </a:rPr>
              <a:t>achieve</a:t>
            </a:r>
            <a:r>
              <a:rPr lang="it-IT" sz="2000" dirty="0">
                <a:solidFill>
                  <a:schemeClr val="tx1">
                    <a:lumMod val="95000"/>
                    <a:lumOff val="5000"/>
                  </a:schemeClr>
                </a:solidFill>
                <a:latin typeface="+mj-lt"/>
                <a:sym typeface="Wingdings" panose="05000000000000000000" pitchFamily="2" charset="2"/>
              </a:rPr>
              <a:t> </a:t>
            </a:r>
            <a:r>
              <a:rPr lang="it-IT" sz="2000" dirty="0" err="1">
                <a:solidFill>
                  <a:schemeClr val="tx1">
                    <a:lumMod val="95000"/>
                    <a:lumOff val="5000"/>
                  </a:schemeClr>
                </a:solidFill>
                <a:latin typeface="+mj-lt"/>
                <a:sym typeface="Wingdings" panose="05000000000000000000" pitchFamily="2" charset="2"/>
              </a:rPr>
              <a:t>adaptiveness</a:t>
            </a:r>
            <a:r>
              <a:rPr lang="it-IT" sz="2000" dirty="0">
                <a:solidFill>
                  <a:schemeClr val="tx1">
                    <a:lumMod val="95000"/>
                    <a:lumOff val="5000"/>
                  </a:schemeClr>
                </a:solidFill>
                <a:latin typeface="+mj-lt"/>
                <a:sym typeface="Wingdings" panose="05000000000000000000" pitchFamily="2" charset="2"/>
              </a:rPr>
              <a:t> in the </a:t>
            </a:r>
            <a:r>
              <a:rPr lang="it-IT" sz="2000" dirty="0" err="1">
                <a:solidFill>
                  <a:schemeClr val="tx1">
                    <a:lumMod val="95000"/>
                    <a:lumOff val="5000"/>
                  </a:schemeClr>
                </a:solidFill>
                <a:latin typeface="+mj-lt"/>
                <a:sym typeface="Wingdings" panose="05000000000000000000" pitchFamily="2" charset="2"/>
              </a:rPr>
              <a:t>scientific</a:t>
            </a:r>
            <a:r>
              <a:rPr lang="it-IT" sz="2000" dirty="0">
                <a:solidFill>
                  <a:schemeClr val="tx1">
                    <a:lumMod val="95000"/>
                    <a:lumOff val="5000"/>
                  </a:schemeClr>
                </a:solidFill>
                <a:latin typeface="+mj-lt"/>
                <a:sym typeface="Wingdings" panose="05000000000000000000" pitchFamily="2" charset="2"/>
              </a:rPr>
              <a:t> literature:</a:t>
            </a:r>
          </a:p>
          <a:p>
            <a:pPr>
              <a:lnSpc>
                <a:spcPct val="125000"/>
              </a:lnSpc>
            </a:pPr>
            <a:r>
              <a:rPr lang="it-IT" sz="2000" i="1" dirty="0">
                <a:solidFill>
                  <a:schemeClr val="tx1">
                    <a:lumMod val="95000"/>
                    <a:lumOff val="5000"/>
                  </a:schemeClr>
                </a:solidFill>
                <a:latin typeface="+mj-lt"/>
                <a:sym typeface="Wingdings" panose="05000000000000000000" pitchFamily="2" charset="2"/>
              </a:rPr>
              <a:t>Multiple Model-</a:t>
            </a:r>
            <a:r>
              <a:rPr lang="it-IT" sz="2000" i="1" dirty="0" err="1">
                <a:solidFill>
                  <a:schemeClr val="tx1">
                    <a:lumMod val="95000"/>
                    <a:lumOff val="5000"/>
                  </a:schemeClr>
                </a:solidFill>
                <a:latin typeface="+mj-lt"/>
                <a:sym typeface="Wingdings" panose="05000000000000000000" pitchFamily="2" charset="2"/>
              </a:rPr>
              <a:t>based</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Adaptive</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Estimation</a:t>
            </a:r>
            <a:r>
              <a:rPr lang="it-IT" sz="2000" i="1" dirty="0">
                <a:solidFill>
                  <a:schemeClr val="tx1">
                    <a:lumMod val="95000"/>
                    <a:lumOff val="5000"/>
                  </a:schemeClr>
                </a:solidFill>
                <a:latin typeface="+mj-lt"/>
                <a:sym typeface="Wingdings" panose="05000000000000000000" pitchFamily="2" charset="2"/>
              </a:rPr>
              <a:t> </a:t>
            </a:r>
            <a:r>
              <a:rPr lang="it-IT" sz="2000" dirty="0">
                <a:solidFill>
                  <a:schemeClr val="tx1">
                    <a:lumMod val="95000"/>
                    <a:lumOff val="5000"/>
                  </a:schemeClr>
                </a:solidFill>
                <a:latin typeface="+mj-lt"/>
                <a:sym typeface="Wingdings" panose="05000000000000000000" pitchFamily="2" charset="2"/>
              </a:rPr>
              <a:t>(MMAE), </a:t>
            </a:r>
            <a:r>
              <a:rPr lang="it-IT" sz="2000" dirty="0" err="1">
                <a:solidFill>
                  <a:schemeClr val="tx1">
                    <a:lumMod val="95000"/>
                    <a:lumOff val="5000"/>
                  </a:schemeClr>
                </a:solidFill>
                <a:latin typeface="+mj-lt"/>
                <a:sym typeface="Wingdings" panose="05000000000000000000" pitchFamily="2" charset="2"/>
              </a:rPr>
              <a:t>characterised</a:t>
            </a:r>
            <a:r>
              <a:rPr lang="it-IT" sz="2000" dirty="0">
                <a:solidFill>
                  <a:schemeClr val="tx1">
                    <a:lumMod val="95000"/>
                    <a:lumOff val="5000"/>
                  </a:schemeClr>
                </a:solidFill>
                <a:latin typeface="+mj-lt"/>
                <a:sym typeface="Wingdings" panose="05000000000000000000" pitchFamily="2" charset="2"/>
              </a:rPr>
              <a:t> by an </a:t>
            </a:r>
            <a:r>
              <a:rPr lang="it-IT" sz="2000" dirty="0" err="1">
                <a:solidFill>
                  <a:schemeClr val="tx1">
                    <a:lumMod val="95000"/>
                    <a:lumOff val="5000"/>
                  </a:schemeClr>
                </a:solidFill>
                <a:latin typeface="+mj-lt"/>
                <a:sym typeface="Wingdings" panose="05000000000000000000" pitchFamily="2" charset="2"/>
              </a:rPr>
              <a:t>very</a:t>
            </a:r>
            <a:r>
              <a:rPr lang="it-IT" sz="2000" dirty="0">
                <a:solidFill>
                  <a:schemeClr val="tx1">
                    <a:lumMod val="95000"/>
                    <a:lumOff val="5000"/>
                  </a:schemeClr>
                </a:solidFill>
                <a:latin typeface="+mj-lt"/>
                <a:sym typeface="Wingdings" panose="05000000000000000000" pitchFamily="2" charset="2"/>
              </a:rPr>
              <a:t> high </a:t>
            </a:r>
            <a:r>
              <a:rPr lang="it-IT" sz="2000" dirty="0" err="1">
                <a:solidFill>
                  <a:schemeClr val="tx1">
                    <a:lumMod val="95000"/>
                    <a:lumOff val="5000"/>
                  </a:schemeClr>
                </a:solidFill>
                <a:latin typeface="+mj-lt"/>
                <a:sym typeface="Wingdings" panose="05000000000000000000" pitchFamily="2" charset="2"/>
              </a:rPr>
              <a:t>computational</a:t>
            </a:r>
            <a:r>
              <a:rPr lang="it-IT" sz="2000" dirty="0">
                <a:solidFill>
                  <a:schemeClr val="tx1">
                    <a:lumMod val="95000"/>
                    <a:lumOff val="5000"/>
                  </a:schemeClr>
                </a:solidFill>
                <a:latin typeface="+mj-lt"/>
                <a:sym typeface="Wingdings" panose="05000000000000000000" pitchFamily="2" charset="2"/>
              </a:rPr>
              <a:t> cost and the </a:t>
            </a:r>
            <a:r>
              <a:rPr lang="it-IT" sz="2000" dirty="0" err="1">
                <a:solidFill>
                  <a:schemeClr val="tx1">
                    <a:lumMod val="95000"/>
                    <a:lumOff val="5000"/>
                  </a:schemeClr>
                </a:solidFill>
                <a:latin typeface="+mj-lt"/>
                <a:sym typeface="Wingdings" panose="05000000000000000000" pitchFamily="2" charset="2"/>
              </a:rPr>
              <a:t>necessity</a:t>
            </a:r>
            <a:r>
              <a:rPr lang="it-IT" sz="2000" dirty="0">
                <a:solidFill>
                  <a:schemeClr val="tx1">
                    <a:lumMod val="95000"/>
                    <a:lumOff val="5000"/>
                  </a:schemeClr>
                </a:solidFill>
                <a:latin typeface="+mj-lt"/>
                <a:sym typeface="Wingdings" panose="05000000000000000000" pitchFamily="2" charset="2"/>
              </a:rPr>
              <a:t> to model </a:t>
            </a:r>
            <a:r>
              <a:rPr lang="it-IT" sz="2000" dirty="0" err="1">
                <a:solidFill>
                  <a:schemeClr val="tx1">
                    <a:lumMod val="95000"/>
                    <a:lumOff val="5000"/>
                  </a:schemeClr>
                </a:solidFill>
                <a:latin typeface="+mj-lt"/>
                <a:sym typeface="Wingdings" panose="05000000000000000000" pitchFamily="2" charset="2"/>
              </a:rPr>
              <a:t>every</a:t>
            </a:r>
            <a:r>
              <a:rPr lang="it-IT" sz="2000" dirty="0">
                <a:solidFill>
                  <a:schemeClr val="tx1">
                    <a:lumMod val="95000"/>
                    <a:lumOff val="5000"/>
                  </a:schemeClr>
                </a:solidFill>
                <a:latin typeface="+mj-lt"/>
                <a:sym typeface="Wingdings" panose="05000000000000000000" pitchFamily="2" charset="2"/>
              </a:rPr>
              <a:t> </a:t>
            </a:r>
            <a:r>
              <a:rPr lang="it-IT" sz="2000" dirty="0" err="1">
                <a:solidFill>
                  <a:schemeClr val="tx1">
                    <a:lumMod val="95000"/>
                    <a:lumOff val="5000"/>
                  </a:schemeClr>
                </a:solidFill>
                <a:latin typeface="+mj-lt"/>
                <a:sym typeface="Wingdings" panose="05000000000000000000" pitchFamily="2" charset="2"/>
              </a:rPr>
              <a:t>condition</a:t>
            </a:r>
            <a:r>
              <a:rPr lang="it-IT" sz="2000" dirty="0">
                <a:solidFill>
                  <a:schemeClr val="tx1">
                    <a:lumMod val="95000"/>
                    <a:lumOff val="5000"/>
                  </a:schemeClr>
                </a:solidFill>
                <a:latin typeface="+mj-lt"/>
                <a:sym typeface="Wingdings" panose="05000000000000000000" pitchFamily="2" charset="2"/>
              </a:rPr>
              <a:t> of </a:t>
            </a:r>
            <a:r>
              <a:rPr lang="it-IT" sz="2000" dirty="0" err="1">
                <a:solidFill>
                  <a:schemeClr val="tx1">
                    <a:lumMod val="95000"/>
                    <a:lumOff val="5000"/>
                  </a:schemeClr>
                </a:solidFill>
                <a:latin typeface="+mj-lt"/>
                <a:sym typeface="Wingdings" panose="05000000000000000000" pitchFamily="2" charset="2"/>
              </a:rPr>
              <a:t>interest</a:t>
            </a:r>
            <a:endParaRPr lang="it-IT" sz="2000" dirty="0">
              <a:solidFill>
                <a:schemeClr val="tx1">
                  <a:lumMod val="95000"/>
                  <a:lumOff val="5000"/>
                </a:schemeClr>
              </a:solidFill>
              <a:latin typeface="+mj-lt"/>
              <a:sym typeface="Wingdings" panose="05000000000000000000" pitchFamily="2" charset="2"/>
            </a:endParaRPr>
          </a:p>
          <a:p>
            <a:pPr>
              <a:lnSpc>
                <a:spcPct val="125000"/>
              </a:lnSpc>
            </a:pPr>
            <a:r>
              <a:rPr lang="it-IT" sz="2000" i="1" dirty="0">
                <a:solidFill>
                  <a:schemeClr val="tx1">
                    <a:lumMod val="95000"/>
                    <a:lumOff val="5000"/>
                  </a:schemeClr>
                </a:solidFill>
                <a:latin typeface="+mj-lt"/>
                <a:sym typeface="Wingdings" panose="05000000000000000000" pitchFamily="2" charset="2"/>
              </a:rPr>
              <a:t>Innovation-</a:t>
            </a:r>
            <a:r>
              <a:rPr lang="it-IT" sz="2000" i="1" dirty="0" err="1">
                <a:solidFill>
                  <a:schemeClr val="tx1">
                    <a:lumMod val="95000"/>
                    <a:lumOff val="5000"/>
                  </a:schemeClr>
                </a:solidFill>
                <a:latin typeface="+mj-lt"/>
                <a:sym typeface="Wingdings" panose="05000000000000000000" pitchFamily="2" charset="2"/>
              </a:rPr>
              <a:t>based</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Adaptive</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Estimation</a:t>
            </a:r>
            <a:r>
              <a:rPr lang="it-IT" sz="2000" i="1" dirty="0">
                <a:solidFill>
                  <a:schemeClr val="tx1">
                    <a:lumMod val="95000"/>
                    <a:lumOff val="5000"/>
                  </a:schemeClr>
                </a:solidFill>
                <a:latin typeface="+mj-lt"/>
                <a:sym typeface="Wingdings" panose="05000000000000000000" pitchFamily="2" charset="2"/>
              </a:rPr>
              <a:t> </a:t>
            </a:r>
            <a:r>
              <a:rPr lang="it-IT" sz="2000" dirty="0">
                <a:solidFill>
                  <a:schemeClr val="tx1">
                    <a:lumMod val="95000"/>
                    <a:lumOff val="5000"/>
                  </a:schemeClr>
                </a:solidFill>
                <a:latin typeface="+mj-lt"/>
                <a:sym typeface="Wingdings" panose="05000000000000000000" pitchFamily="2" charset="2"/>
              </a:rPr>
              <a:t>(IAE) with moderate </a:t>
            </a:r>
            <a:r>
              <a:rPr lang="it-IT" sz="2000" dirty="0" err="1">
                <a:solidFill>
                  <a:schemeClr val="tx1">
                    <a:lumMod val="95000"/>
                    <a:lumOff val="5000"/>
                  </a:schemeClr>
                </a:solidFill>
                <a:latin typeface="+mj-lt"/>
                <a:sym typeface="Wingdings" panose="05000000000000000000" pitchFamily="2" charset="2"/>
              </a:rPr>
              <a:t>computational</a:t>
            </a:r>
            <a:r>
              <a:rPr lang="it-IT" sz="2000" dirty="0">
                <a:solidFill>
                  <a:schemeClr val="tx1">
                    <a:lumMod val="95000"/>
                    <a:lumOff val="5000"/>
                  </a:schemeClr>
                </a:solidFill>
                <a:latin typeface="+mj-lt"/>
                <a:sym typeface="Wingdings" panose="05000000000000000000" pitchFamily="2" charset="2"/>
              </a:rPr>
              <a:t> cost and </a:t>
            </a:r>
            <a:r>
              <a:rPr lang="it-IT" sz="2000" dirty="0" err="1">
                <a:solidFill>
                  <a:schemeClr val="tx1">
                    <a:lumMod val="95000"/>
                    <a:lumOff val="5000"/>
                  </a:schemeClr>
                </a:solidFill>
                <a:latin typeface="+mj-lt"/>
                <a:sym typeface="Wingdings" panose="05000000000000000000" pitchFamily="2" charset="2"/>
              </a:rPr>
              <a:t>memory</a:t>
            </a:r>
            <a:r>
              <a:rPr lang="it-IT" sz="2000" dirty="0">
                <a:solidFill>
                  <a:schemeClr val="tx1">
                    <a:lumMod val="95000"/>
                    <a:lumOff val="5000"/>
                  </a:schemeClr>
                </a:solidFill>
                <a:latin typeface="+mj-lt"/>
                <a:sym typeface="Wingdings" panose="05000000000000000000" pitchFamily="2" charset="2"/>
              </a:rPr>
              <a:t> burden.</a:t>
            </a:r>
          </a:p>
          <a:p>
            <a:pPr>
              <a:lnSpc>
                <a:spcPct val="125000"/>
              </a:lnSpc>
            </a:pPr>
            <a:r>
              <a:rPr lang="it-IT" sz="2000" i="1" dirty="0" err="1">
                <a:solidFill>
                  <a:schemeClr val="tx1">
                    <a:lumMod val="95000"/>
                    <a:lumOff val="5000"/>
                  </a:schemeClr>
                </a:solidFill>
                <a:latin typeface="+mj-lt"/>
                <a:sym typeface="Wingdings" panose="05000000000000000000" pitchFamily="2" charset="2"/>
              </a:rPr>
              <a:t>Adaptive</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factor</a:t>
            </a:r>
            <a:r>
              <a:rPr lang="it-IT" sz="2000" i="1" dirty="0">
                <a:solidFill>
                  <a:schemeClr val="tx1">
                    <a:lumMod val="95000"/>
                    <a:lumOff val="5000"/>
                  </a:schemeClr>
                </a:solidFill>
                <a:latin typeface="+mj-lt"/>
                <a:sym typeface="Wingdings" panose="05000000000000000000" pitchFamily="2" charset="2"/>
              </a:rPr>
              <a:t> </a:t>
            </a:r>
            <a:r>
              <a:rPr lang="it-IT" sz="2000" i="1" dirty="0" err="1">
                <a:solidFill>
                  <a:schemeClr val="tx1">
                    <a:lumMod val="95000"/>
                    <a:lumOff val="5000"/>
                  </a:schemeClr>
                </a:solidFill>
                <a:latin typeface="+mj-lt"/>
                <a:sym typeface="Wingdings" panose="05000000000000000000" pitchFamily="2" charset="2"/>
              </a:rPr>
              <a:t>based</a:t>
            </a:r>
            <a:r>
              <a:rPr lang="it-IT" sz="2000" dirty="0">
                <a:solidFill>
                  <a:schemeClr val="tx1">
                    <a:lumMod val="95000"/>
                    <a:lumOff val="5000"/>
                  </a:schemeClr>
                </a:solidFill>
                <a:latin typeface="+mj-lt"/>
                <a:sym typeface="Wingdings" panose="05000000000000000000" pitchFamily="2" charset="2"/>
              </a:rPr>
              <a:t>, with a small </a:t>
            </a:r>
            <a:r>
              <a:rPr lang="it-IT" sz="2000" dirty="0" err="1">
                <a:solidFill>
                  <a:schemeClr val="tx1">
                    <a:lumMod val="95000"/>
                    <a:lumOff val="5000"/>
                  </a:schemeClr>
                </a:solidFill>
                <a:latin typeface="+mj-lt"/>
                <a:sym typeface="Wingdings" panose="05000000000000000000" pitchFamily="2" charset="2"/>
              </a:rPr>
              <a:t>computational</a:t>
            </a:r>
            <a:r>
              <a:rPr lang="it-IT" sz="2000" dirty="0">
                <a:solidFill>
                  <a:schemeClr val="tx1">
                    <a:lumMod val="95000"/>
                    <a:lumOff val="5000"/>
                  </a:schemeClr>
                </a:solidFill>
                <a:latin typeface="+mj-lt"/>
                <a:sym typeface="Wingdings" panose="05000000000000000000" pitchFamily="2" charset="2"/>
              </a:rPr>
              <a:t> cost.</a:t>
            </a:r>
          </a:p>
        </p:txBody>
      </p:sp>
    </p:spTree>
    <p:extLst>
      <p:ext uri="{BB962C8B-B14F-4D97-AF65-F5344CB8AC3E}">
        <p14:creationId xmlns:p14="http://schemas.microsoft.com/office/powerpoint/2010/main" val="3612379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it-IT" dirty="0">
                    <a:solidFill>
                      <a:schemeClr val="accent4">
                        <a:lumMod val="50000"/>
                      </a:schemeClr>
                    </a:solidFill>
                    <a:sym typeface="Wingdings" panose="05000000000000000000" pitchFamily="2" charset="2"/>
                  </a:rPr>
                  <a:t>Adaptive </a:t>
                </a:r>
                <a:r>
                  <a:rPr lang="it-IT" dirty="0" err="1">
                    <a:solidFill>
                      <a:schemeClr val="accent4">
                        <a:lumMod val="50000"/>
                      </a:schemeClr>
                    </a:solidFill>
                    <a:sym typeface="Wingdings" panose="05000000000000000000" pitchFamily="2" charset="2"/>
                  </a:rPr>
                  <a:t>Kalman</a:t>
                </a:r>
                <a:r>
                  <a:rPr lang="it-IT" dirty="0">
                    <a:solidFill>
                      <a:schemeClr val="accent4">
                        <a:lumMod val="50000"/>
                      </a:schemeClr>
                    </a:solidFill>
                    <a:sym typeface="Wingdings" panose="05000000000000000000" pitchFamily="2" charset="2"/>
                  </a:rPr>
                  <a:t> Filter </a:t>
                </a:r>
                <a:r>
                  <a:rPr lang="it-IT" dirty="0" err="1">
                    <a:solidFill>
                      <a:schemeClr val="accent4">
                        <a:lumMod val="50000"/>
                      </a:schemeClr>
                    </a:solidFill>
                    <a:sym typeface="Wingdings" panose="05000000000000000000" pitchFamily="2" charset="2"/>
                  </a:rPr>
                  <a:t>Equations</a:t>
                </a:r>
                <a:endParaRPr lang="it-IT" dirty="0">
                  <a:solidFill>
                    <a:schemeClr val="accent4">
                      <a:lumMod val="50000"/>
                    </a:schemeClr>
                  </a:solidFill>
                  <a:sym typeface="Wingdings" panose="05000000000000000000" pitchFamily="2" charset="2"/>
                </a:endParaRPr>
              </a:p>
              <a:p>
                <a:pPr marL="0" indent="0">
                  <a:lnSpc>
                    <a:spcPct val="100000"/>
                  </a:lnSpc>
                  <a:buNone/>
                </a:pPr>
                <a:r>
                  <a:rPr lang="it-IT" sz="2000" dirty="0">
                    <a:sym typeface="Wingdings" panose="05000000000000000000" pitchFamily="2" charset="2"/>
                  </a:rPr>
                  <a:t>The strategy </a:t>
                </a:r>
                <a:r>
                  <a:rPr lang="it-IT" sz="2000" dirty="0" err="1">
                    <a:sym typeface="Wingdings" panose="05000000000000000000" pitchFamily="2" charset="2"/>
                  </a:rPr>
                  <a:t>adopted</a:t>
                </a:r>
                <a:r>
                  <a:rPr lang="it-IT" sz="2000" dirty="0">
                    <a:sym typeface="Wingdings" panose="05000000000000000000" pitchFamily="2" charset="2"/>
                  </a:rPr>
                  <a:t> in the filter developer </a:t>
                </a:r>
                <a:r>
                  <a:rPr lang="it-IT" sz="2000" dirty="0" err="1">
                    <a:sym typeface="Wingdings" panose="05000000000000000000" pitchFamily="2" charset="2"/>
                  </a:rPr>
                  <a:t>is</a:t>
                </a:r>
                <a:r>
                  <a:rPr lang="it-IT" sz="2000" dirty="0">
                    <a:sym typeface="Wingdings" panose="05000000000000000000" pitchFamily="2" charset="2"/>
                  </a:rPr>
                  <a:t> the </a:t>
                </a:r>
                <a:r>
                  <a:rPr lang="it-IT" sz="2000" dirty="0" err="1">
                    <a:sym typeface="Wingdings" panose="05000000000000000000" pitchFamily="2" charset="2"/>
                  </a:rPr>
                  <a:t>adaptive</a:t>
                </a:r>
                <a:r>
                  <a:rPr lang="it-IT" sz="2000" dirty="0">
                    <a:sym typeface="Wingdings" panose="05000000000000000000" pitchFamily="2" charset="2"/>
                  </a:rPr>
                  <a:t> </a:t>
                </a:r>
                <a:r>
                  <a:rPr lang="it-IT" sz="2000" dirty="0" err="1">
                    <a:sym typeface="Wingdings" panose="05000000000000000000" pitchFamily="2" charset="2"/>
                  </a:rPr>
                  <a:t>factor</a:t>
                </a:r>
                <a:r>
                  <a:rPr lang="it-IT" sz="2000" dirty="0">
                    <a:sym typeface="Wingdings" panose="05000000000000000000" pitchFamily="2" charset="2"/>
                  </a:rPr>
                  <a:t> </a:t>
                </a:r>
                <a:r>
                  <a:rPr lang="it-IT" sz="2000" dirty="0" err="1">
                    <a:sym typeface="Wingdings" panose="05000000000000000000" pitchFamily="2" charset="2"/>
                  </a:rPr>
                  <a:t>based</a:t>
                </a:r>
                <a:r>
                  <a:rPr lang="it-IT" sz="2000" dirty="0">
                    <a:sym typeface="Wingdings" panose="05000000000000000000" pitchFamily="2" charset="2"/>
                  </a:rPr>
                  <a:t> one </a:t>
                </a:r>
                <a:r>
                  <a:rPr lang="it-IT" sz="2000" dirty="0">
                    <a:sym typeface="Wingdings" panose="05000000000000000000" pitchFamily="2" charset="2"/>
                    <a:hlinkClick r:id="rId2" action="ppaction://hlinksldjump"/>
                  </a:rPr>
                  <a:t>[5]</a:t>
                </a:r>
                <a:r>
                  <a:rPr lang="it-IT" sz="2000" dirty="0">
                    <a:sym typeface="Wingdings" panose="05000000000000000000" pitchFamily="2" charset="2"/>
                  </a:rPr>
                  <a:t>.</a:t>
                </a:r>
              </a:p>
              <a:p>
                <a:pPr marL="0" indent="0">
                  <a:lnSpc>
                    <a:spcPct val="150000"/>
                  </a:lnSpc>
                  <a:buNone/>
                </a:pPr>
                <a:r>
                  <a:rPr lang="it-IT" sz="2000" dirty="0">
                    <a:solidFill>
                      <a:schemeClr val="tx1"/>
                    </a:solidFill>
                    <a:latin typeface="+mj-lt"/>
                    <a:sym typeface="Wingdings" panose="05000000000000000000" pitchFamily="2" charset="2"/>
                  </a:rPr>
                  <a:t>The </a:t>
                </a:r>
                <a:r>
                  <a:rPr lang="it-IT" sz="2000" dirty="0" err="1">
                    <a:solidFill>
                      <a:schemeClr val="tx1"/>
                    </a:solidFill>
                    <a:latin typeface="+mj-lt"/>
                    <a:sym typeface="Wingdings" panose="05000000000000000000" pitchFamily="2" charset="2"/>
                  </a:rPr>
                  <a:t>Kalman</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equations</a:t>
                </a:r>
                <a:r>
                  <a:rPr lang="it-IT" sz="2000" dirty="0">
                    <a:solidFill>
                      <a:schemeClr val="tx1"/>
                    </a:solidFill>
                    <a:latin typeface="+mj-lt"/>
                    <a:sym typeface="Wingdings" panose="05000000000000000000" pitchFamily="2" charset="2"/>
                  </a:rPr>
                  <a:t> of the </a:t>
                </a:r>
                <a:r>
                  <a:rPr lang="it-IT" sz="2000" dirty="0" err="1">
                    <a:solidFill>
                      <a:schemeClr val="tx1"/>
                    </a:solidFill>
                    <a:latin typeface="+mj-lt"/>
                    <a:sym typeface="Wingdings" panose="05000000000000000000" pitchFamily="2" charset="2"/>
                  </a:rPr>
                  <a:t>adaptive</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Kalman</a:t>
                </a:r>
                <a:r>
                  <a:rPr lang="it-IT" sz="2000" dirty="0">
                    <a:solidFill>
                      <a:schemeClr val="tx1"/>
                    </a:solidFill>
                    <a:latin typeface="+mj-lt"/>
                    <a:sym typeface="Wingdings" panose="05000000000000000000" pitchFamily="2" charset="2"/>
                  </a:rPr>
                  <a:t> filter </a:t>
                </a:r>
                <a:r>
                  <a:rPr lang="it-IT" sz="2000" dirty="0" err="1">
                    <a:solidFill>
                      <a:schemeClr val="tx1"/>
                    </a:solidFill>
                    <a:latin typeface="+mj-lt"/>
                    <a:sym typeface="Wingdings" panose="05000000000000000000" pitchFamily="2" charset="2"/>
                  </a:rPr>
                  <a:t>become</a:t>
                </a:r>
                <a:r>
                  <a:rPr lang="it-IT" sz="2000" dirty="0">
                    <a:solidFill>
                      <a:schemeClr val="tx1"/>
                    </a:solidFill>
                    <a:latin typeface="+mj-lt"/>
                    <a:sym typeface="Wingdings" panose="05000000000000000000" pitchFamily="2" charset="2"/>
                  </a:rPr>
                  <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smtClean="0">
                                  <a:solidFill>
                                    <a:schemeClr val="tx1"/>
                                  </a:solidFill>
                                  <a:latin typeface="Cambria Math" panose="02040503050406030204" pitchFamily="18" charset="0"/>
                                  <a:sym typeface="Wingdings" panose="05000000000000000000" pitchFamily="2" charset="2"/>
                                </a:rPr>
                              </m:ctrlPr>
                            </m:accPr>
                            <m:e>
                              <m:r>
                                <a:rPr lang="it-IT" sz="2000" b="0" i="1" smtClean="0">
                                  <a:solidFill>
                                    <a:schemeClr val="tx1"/>
                                  </a:solidFill>
                                  <a:latin typeface="Cambria Math" panose="02040503050406030204" pitchFamily="18" charset="0"/>
                                  <a:sym typeface="Wingdings" panose="05000000000000000000" pitchFamily="2" charset="2"/>
                                </a:rPr>
                                <m:t>𝐾</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r>
                        <a:rPr lang="it-IT" sz="2000" b="0" i="1" dirty="0" smtClean="0">
                          <a:solidFill>
                            <a:schemeClr val="tx1"/>
                          </a:solidFill>
                          <a:latin typeface="Cambria Math" panose="02040503050406030204" pitchFamily="18" charset="0"/>
                          <a:sym typeface="Wingdings" panose="05000000000000000000" pitchFamily="2" charset="2"/>
                        </a:rPr>
                        <m:t>=</m:t>
                      </m:r>
                      <m:f>
                        <m:fPr>
                          <m:ctrlPr>
                            <a:rPr lang="it-IT" sz="2000" b="0" i="1" dirty="0" smtClean="0">
                              <a:solidFill>
                                <a:schemeClr val="tx1"/>
                              </a:solidFill>
                              <a:latin typeface="Cambria Math" panose="02040503050406030204" pitchFamily="18" charset="0"/>
                              <a:sym typeface="Wingdings" panose="05000000000000000000" pitchFamily="2" charset="2"/>
                            </a:rPr>
                          </m:ctrlPr>
                        </m:fPr>
                        <m:num>
                          <m:r>
                            <a:rPr lang="it-IT" sz="2000" b="0" i="1" dirty="0" smtClean="0">
                              <a:solidFill>
                                <a:schemeClr val="tx1"/>
                              </a:solidFill>
                              <a:latin typeface="Cambria Math" panose="02040503050406030204" pitchFamily="18" charset="0"/>
                              <a:sym typeface="Wingdings" panose="05000000000000000000" pitchFamily="2" charset="2"/>
                            </a:rPr>
                            <m:t>1</m:t>
                          </m:r>
                        </m:num>
                        <m:den>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𝛼</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den>
                      </m:f>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𝑃</m:t>
                          </m:r>
                        </m:e>
                        <m:sub>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m:t>
                          </m:r>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−1</m:t>
                          </m:r>
                        </m:sub>
                      </m:sSub>
                      <m:sSubSup>
                        <m:sSubSupPr>
                          <m:ctrlPr>
                            <a:rPr lang="it-IT" sz="2000" b="0" i="1" dirty="0" smtClean="0">
                              <a:solidFill>
                                <a:schemeClr val="tx1"/>
                              </a:solidFill>
                              <a:latin typeface="Cambria Math" panose="02040503050406030204" pitchFamily="18" charset="0"/>
                              <a:sym typeface="Wingdings" panose="05000000000000000000" pitchFamily="2" charset="2"/>
                            </a:rPr>
                          </m:ctrlPr>
                        </m:sSubSup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up>
                          <m:r>
                            <a:rPr lang="it-IT" sz="2000" b="0" i="1" dirty="0" smtClean="0">
                              <a:solidFill>
                                <a:schemeClr val="tx1"/>
                              </a:solidFill>
                              <a:latin typeface="Cambria Math" panose="02040503050406030204" pitchFamily="18" charset="0"/>
                              <a:sym typeface="Wingdings" panose="05000000000000000000" pitchFamily="2" charset="2"/>
                            </a:rPr>
                            <m:t>𝑇</m:t>
                          </m:r>
                        </m:sup>
                      </m:sSubSup>
                      <m:d>
                        <m:dPr>
                          <m:ctrlPr>
                            <a:rPr lang="it-IT" sz="2000" b="0" i="1" dirty="0" smtClean="0">
                              <a:solidFill>
                                <a:schemeClr val="tx1"/>
                              </a:solidFill>
                              <a:latin typeface="Cambria Math" panose="02040503050406030204" pitchFamily="18" charset="0"/>
                              <a:sym typeface="Wingdings" panose="05000000000000000000" pitchFamily="2" charset="2"/>
                            </a:rPr>
                          </m:ctrlPr>
                        </m:dPr>
                        <m:e>
                          <m:f>
                            <m:fPr>
                              <m:ctrlPr>
                                <a:rPr lang="it-IT" sz="2000" b="0" i="1" dirty="0" smtClean="0">
                                  <a:solidFill>
                                    <a:schemeClr val="tx1"/>
                                  </a:solidFill>
                                  <a:latin typeface="Cambria Math" panose="02040503050406030204" pitchFamily="18" charset="0"/>
                                  <a:sym typeface="Wingdings" panose="05000000000000000000" pitchFamily="2" charset="2"/>
                                </a:rPr>
                              </m:ctrlPr>
                            </m:fPr>
                            <m:num>
                              <m:r>
                                <a:rPr lang="it-IT" sz="2000" b="0" i="1" dirty="0" smtClean="0">
                                  <a:solidFill>
                                    <a:schemeClr val="tx1"/>
                                  </a:solidFill>
                                  <a:latin typeface="Cambria Math" panose="02040503050406030204" pitchFamily="18" charset="0"/>
                                  <a:sym typeface="Wingdings" panose="05000000000000000000" pitchFamily="2" charset="2"/>
                                </a:rPr>
                                <m:t>1</m:t>
                              </m:r>
                            </m:num>
                            <m:den>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𝛼</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den>
                          </m:f>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𝑃</m:t>
                              </m:r>
                            </m:e>
                            <m:sub>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m:t>
                              </m:r>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−1</m:t>
                              </m:r>
                            </m:sub>
                          </m:sSub>
                          <m:sSubSup>
                            <m:sSubSupPr>
                              <m:ctrlPr>
                                <a:rPr lang="it-IT" sz="2000" b="0" i="1" dirty="0" smtClean="0">
                                  <a:solidFill>
                                    <a:schemeClr val="tx1"/>
                                  </a:solidFill>
                                  <a:latin typeface="Cambria Math" panose="02040503050406030204" pitchFamily="18" charset="0"/>
                                  <a:sym typeface="Wingdings" panose="05000000000000000000" pitchFamily="2" charset="2"/>
                                </a:rPr>
                              </m:ctrlPr>
                            </m:sSubSup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up>
                              <m:r>
                                <a:rPr lang="it-IT" sz="2000" b="0" i="1" dirty="0" smtClean="0">
                                  <a:solidFill>
                                    <a:schemeClr val="tx1"/>
                                  </a:solidFill>
                                  <a:latin typeface="Cambria Math" panose="02040503050406030204" pitchFamily="18" charset="0"/>
                                  <a:sym typeface="Wingdings" panose="05000000000000000000" pitchFamily="2" charset="2"/>
                                </a:rPr>
                                <m:t>𝑇</m:t>
                              </m:r>
                            </m:sup>
                          </m:sSubSup>
                          <m:r>
                            <a:rPr lang="it-IT" sz="2000" b="0" i="1" dirty="0" smtClean="0">
                              <a:solidFill>
                                <a:schemeClr val="tx1"/>
                              </a:solidFill>
                              <a:latin typeface="Cambria Math" panose="02040503050406030204" pitchFamily="18" charset="0"/>
                              <a:sym typeface="Wingdings" panose="05000000000000000000" pitchFamily="2" charset="2"/>
                            </a:rPr>
                            <m:t>+</m:t>
                          </m:r>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𝑅</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e>
                      </m:d>
                    </m:oMath>
                  </m:oMathPara>
                </a14:m>
                <a:endParaRPr lang="it-IT" sz="2000" dirty="0">
                  <a:solidFill>
                    <a:schemeClr val="tx1"/>
                  </a:solidFill>
                  <a:latin typeface="+mj-lt"/>
                  <a:sym typeface="Wingdings" panose="05000000000000000000" pitchFamily="2" charset="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𝑥</m:t>
                          </m:r>
                        </m:e>
                        <m:sub>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m:t>
                          </m:r>
                          <m:r>
                            <a:rPr lang="it-IT" sz="2000" b="0" i="1" smtClean="0">
                              <a:solidFill>
                                <a:schemeClr val="tx1"/>
                              </a:solidFill>
                              <a:latin typeface="Cambria Math" panose="02040503050406030204" pitchFamily="18" charset="0"/>
                              <a:sym typeface="Wingdings" panose="05000000000000000000" pitchFamily="2" charset="2"/>
                            </a:rPr>
                            <m:t>𝑘</m:t>
                          </m:r>
                        </m:sub>
                      </m:sSub>
                      <m:r>
                        <a:rPr lang="it-IT" sz="2000" b="0" i="1" smtClean="0">
                          <a:solidFill>
                            <a:schemeClr val="tx1"/>
                          </a:solidFill>
                          <a:latin typeface="Cambria Math" panose="02040503050406030204" pitchFamily="18" charset="0"/>
                          <a:sym typeface="Wingdings" panose="05000000000000000000" pitchFamily="2" charset="2"/>
                        </a:rPr>
                        <m:t>=</m:t>
                      </m:r>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𝑥</m:t>
                          </m:r>
                        </m:e>
                        <m:sub>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m:t>
                          </m:r>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−1</m:t>
                          </m:r>
                        </m:sub>
                      </m:sSub>
                      <m:r>
                        <a:rPr lang="it-IT" sz="2000" b="0" i="1" smtClean="0">
                          <a:solidFill>
                            <a:schemeClr val="tx1"/>
                          </a:solidFill>
                          <a:latin typeface="Cambria Math" panose="02040503050406030204" pitchFamily="18" charset="0"/>
                          <a:sym typeface="Wingdings" panose="05000000000000000000" pitchFamily="2" charset="2"/>
                        </a:rPr>
                        <m:t>+</m:t>
                      </m:r>
                      <m:sSub>
                        <m:sSubPr>
                          <m:ctrlPr>
                            <a:rPr lang="it-IT" sz="2000" i="1" dirty="0">
                              <a:latin typeface="Cambria Math" panose="02040503050406030204" pitchFamily="18" charset="0"/>
                              <a:sym typeface="Wingdings" panose="05000000000000000000" pitchFamily="2" charset="2"/>
                            </a:rPr>
                          </m:ctrlPr>
                        </m:sSubPr>
                        <m:e>
                          <m:acc>
                            <m:accPr>
                              <m:chr m:val="̅"/>
                              <m:ctrlPr>
                                <a:rPr lang="it-IT" sz="2000" i="1">
                                  <a:latin typeface="Cambria Math" panose="02040503050406030204" pitchFamily="18" charset="0"/>
                                  <a:sym typeface="Wingdings" panose="05000000000000000000" pitchFamily="2" charset="2"/>
                                </a:rPr>
                              </m:ctrlPr>
                            </m:accPr>
                            <m:e>
                              <m:r>
                                <a:rPr lang="it-IT" sz="2000" i="1">
                                  <a:latin typeface="Cambria Math" panose="02040503050406030204" pitchFamily="18" charset="0"/>
                                  <a:sym typeface="Wingdings" panose="05000000000000000000" pitchFamily="2" charset="2"/>
                                </a:rPr>
                                <m:t>𝐾</m:t>
                              </m:r>
                            </m:e>
                          </m:acc>
                        </m:e>
                        <m:sub>
                          <m:r>
                            <a:rPr lang="it-IT" sz="2000" i="1" dirty="0">
                              <a:latin typeface="Cambria Math" panose="02040503050406030204" pitchFamily="18" charset="0"/>
                              <a:sym typeface="Wingdings" panose="05000000000000000000" pitchFamily="2" charset="2"/>
                            </a:rPr>
                            <m:t>𝑘</m:t>
                          </m:r>
                        </m:sub>
                      </m:sSub>
                      <m:d>
                        <m:dPr>
                          <m:ctrlPr>
                            <a:rPr lang="it-IT" sz="2000" i="1" dirty="0" smtClean="0">
                              <a:latin typeface="Cambria Math" panose="02040503050406030204" pitchFamily="18" charset="0"/>
                              <a:sym typeface="Wingdings" panose="05000000000000000000" pitchFamily="2" charset="2"/>
                            </a:rPr>
                          </m:ctrlPr>
                        </m:dPr>
                        <m:e>
                          <m:sSub>
                            <m:sSubPr>
                              <m:ctrlPr>
                                <a:rPr lang="it-IT" sz="2000" b="0" i="1" dirty="0" smtClean="0">
                                  <a:latin typeface="Cambria Math" panose="02040503050406030204" pitchFamily="18" charset="0"/>
                                  <a:sym typeface="Wingdings" panose="05000000000000000000" pitchFamily="2" charset="2"/>
                                </a:rPr>
                              </m:ctrlPr>
                            </m:sSubPr>
                            <m:e>
                              <m:r>
                                <a:rPr lang="it-IT" sz="2000" b="0" i="1" dirty="0" smtClean="0">
                                  <a:latin typeface="Cambria Math" panose="02040503050406030204" pitchFamily="18" charset="0"/>
                                  <a:sym typeface="Wingdings" panose="05000000000000000000" pitchFamily="2" charset="2"/>
                                </a:rPr>
                                <m:t>𝑧</m:t>
                              </m:r>
                            </m:e>
                            <m:sub>
                              <m:r>
                                <a:rPr lang="it-IT" sz="2000" b="0" i="1" dirty="0" smtClean="0">
                                  <a:latin typeface="Cambria Math" panose="02040503050406030204" pitchFamily="18" charset="0"/>
                                  <a:sym typeface="Wingdings" panose="05000000000000000000" pitchFamily="2" charset="2"/>
                                </a:rPr>
                                <m:t>𝑘</m:t>
                              </m:r>
                            </m:sub>
                          </m:sSub>
                          <m:r>
                            <a:rPr lang="it-IT" sz="2000" b="0" i="1" dirty="0" smtClean="0">
                              <a:latin typeface="Cambria Math" panose="02040503050406030204" pitchFamily="18" charset="0"/>
                              <a:sym typeface="Wingdings" panose="05000000000000000000" pitchFamily="2" charset="2"/>
                            </a:rPr>
                            <m:t>−</m:t>
                          </m:r>
                          <m:sSub>
                            <m:sSubPr>
                              <m:ctrlPr>
                                <a:rPr lang="it-IT" sz="2000" b="0" i="1" dirty="0" smtClean="0">
                                  <a:latin typeface="Cambria Math" panose="02040503050406030204" pitchFamily="18" charset="0"/>
                                  <a:sym typeface="Wingdings" panose="05000000000000000000" pitchFamily="2" charset="2"/>
                                </a:rPr>
                              </m:ctrlPr>
                            </m:sSubPr>
                            <m:e>
                              <m:r>
                                <a:rPr lang="it-IT" sz="2000" b="0" i="1" dirty="0" smtClean="0">
                                  <a:latin typeface="Cambria Math" panose="02040503050406030204" pitchFamily="18" charset="0"/>
                                  <a:sym typeface="Wingdings" panose="05000000000000000000" pitchFamily="2" charset="2"/>
                                </a:rPr>
                                <m:t>𝐻</m:t>
                              </m:r>
                            </m:e>
                            <m:sub>
                              <m:r>
                                <a:rPr lang="it-IT" sz="2000" b="0" i="1" dirty="0" smtClean="0">
                                  <a:latin typeface="Cambria Math" panose="02040503050406030204" pitchFamily="18" charset="0"/>
                                  <a:sym typeface="Wingdings" panose="05000000000000000000" pitchFamily="2" charset="2"/>
                                </a:rPr>
                                <m:t>𝑘</m:t>
                              </m:r>
                            </m:sub>
                          </m:sSub>
                          <m:sSub>
                            <m:sSubPr>
                              <m:ctrlPr>
                                <a:rPr lang="it-IT" sz="2000" b="0" i="1" dirty="0" smtClean="0">
                                  <a:latin typeface="Cambria Math" panose="02040503050406030204" pitchFamily="18" charset="0"/>
                                  <a:sym typeface="Wingdings" panose="05000000000000000000" pitchFamily="2" charset="2"/>
                                </a:rPr>
                              </m:ctrlPr>
                            </m:sSubPr>
                            <m:e>
                              <m:r>
                                <a:rPr lang="it-IT" sz="2000" b="0" i="1" dirty="0" smtClean="0">
                                  <a:latin typeface="Cambria Math" panose="02040503050406030204" pitchFamily="18" charset="0"/>
                                  <a:sym typeface="Wingdings" panose="05000000000000000000" pitchFamily="2" charset="2"/>
                                </a:rPr>
                                <m:t>𝑥</m:t>
                              </m:r>
                            </m:e>
                            <m:sub>
                              <m:r>
                                <a:rPr lang="it-IT" sz="2000" b="0" i="1" dirty="0" smtClean="0">
                                  <a:latin typeface="Cambria Math" panose="02040503050406030204" pitchFamily="18" charset="0"/>
                                  <a:sym typeface="Wingdings" panose="05000000000000000000" pitchFamily="2" charset="2"/>
                                </a:rPr>
                                <m:t>𝑘</m:t>
                              </m:r>
                              <m:r>
                                <a:rPr lang="it-IT" sz="2000" b="0" i="1" dirty="0" smtClean="0">
                                  <a:latin typeface="Cambria Math" panose="02040503050406030204" pitchFamily="18" charset="0"/>
                                  <a:sym typeface="Wingdings" panose="05000000000000000000" pitchFamily="2" charset="2"/>
                                </a:rPr>
                                <m:t>|</m:t>
                              </m:r>
                              <m:r>
                                <a:rPr lang="it-IT" sz="2000" b="0" i="1" dirty="0" smtClean="0">
                                  <a:latin typeface="Cambria Math" panose="02040503050406030204" pitchFamily="18" charset="0"/>
                                  <a:sym typeface="Wingdings" panose="05000000000000000000" pitchFamily="2" charset="2"/>
                                </a:rPr>
                                <m:t>𝑘</m:t>
                              </m:r>
                              <m:r>
                                <a:rPr lang="it-IT" sz="2000" b="0" i="1" dirty="0" smtClean="0">
                                  <a:latin typeface="Cambria Math" panose="02040503050406030204" pitchFamily="18" charset="0"/>
                                  <a:sym typeface="Wingdings" panose="05000000000000000000" pitchFamily="2" charset="2"/>
                                </a:rPr>
                                <m:t>−1</m:t>
                              </m:r>
                            </m:sub>
                          </m:sSub>
                        </m:e>
                      </m:d>
                    </m:oMath>
                  </m:oMathPara>
                </a14:m>
                <a:endParaRPr lang="it-IT" sz="2000" dirty="0">
                  <a:latin typeface="+mj-lt"/>
                  <a:sym typeface="Wingdings" panose="05000000000000000000" pitchFamily="2" charset="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𝑃</m:t>
                          </m:r>
                        </m:e>
                        <m:sub>
                          <m:r>
                            <a:rPr lang="it-IT" sz="2000" b="0" i="1" smtClean="0">
                              <a:solidFill>
                                <a:schemeClr val="tx1"/>
                              </a:solidFill>
                              <a:latin typeface="Cambria Math" panose="02040503050406030204" pitchFamily="18" charset="0"/>
                              <a:sym typeface="Wingdings" panose="05000000000000000000" pitchFamily="2" charset="2"/>
                            </a:rPr>
                            <m:t>𝑘</m:t>
                          </m:r>
                        </m:sub>
                      </m:sSub>
                      <m:r>
                        <a:rPr lang="it-IT" sz="2000" b="0" i="1" smtClean="0">
                          <a:solidFill>
                            <a:schemeClr val="tx1"/>
                          </a:solidFill>
                          <a:latin typeface="Cambria Math" panose="02040503050406030204" pitchFamily="18" charset="0"/>
                          <a:sym typeface="Wingdings" panose="05000000000000000000" pitchFamily="2" charset="2"/>
                        </a:rPr>
                        <m:t>=</m:t>
                      </m:r>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𝑃</m:t>
                          </m:r>
                        </m:e>
                        <m:sub>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m:t>
                          </m:r>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−1</m:t>
                          </m:r>
                        </m:sub>
                      </m:sSub>
                      <m:r>
                        <a:rPr lang="it-IT" sz="2000" b="0" i="1" smtClean="0">
                          <a:solidFill>
                            <a:schemeClr val="tx1"/>
                          </a:solidFill>
                          <a:latin typeface="Cambria Math" panose="02040503050406030204" pitchFamily="18" charset="0"/>
                          <a:sym typeface="Wingdings" panose="05000000000000000000" pitchFamily="2" charset="2"/>
                        </a:rPr>
                        <m:t>−</m:t>
                      </m:r>
                      <m:sSub>
                        <m:sSubPr>
                          <m:ctrlPr>
                            <a:rPr lang="it-IT" sz="2000" b="0" i="1"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smtClean="0">
                                  <a:solidFill>
                                    <a:schemeClr val="tx1"/>
                                  </a:solidFill>
                                  <a:latin typeface="Cambria Math" panose="02040503050406030204" pitchFamily="18" charset="0"/>
                                  <a:sym typeface="Wingdings" panose="05000000000000000000" pitchFamily="2" charset="2"/>
                                </a:rPr>
                              </m:ctrlPr>
                            </m:accPr>
                            <m:e>
                              <m:r>
                                <a:rPr lang="it-IT" sz="2000" b="0" i="1" smtClean="0">
                                  <a:solidFill>
                                    <a:schemeClr val="tx1"/>
                                  </a:solidFill>
                                  <a:latin typeface="Cambria Math" panose="02040503050406030204" pitchFamily="18" charset="0"/>
                                  <a:sym typeface="Wingdings" panose="05000000000000000000" pitchFamily="2" charset="2"/>
                                </a:rPr>
                                <m:t>𝐾</m:t>
                              </m:r>
                            </m:e>
                          </m:acc>
                        </m:e>
                        <m:sub>
                          <m:r>
                            <a:rPr lang="it-IT" sz="2000" b="0" i="1" smtClean="0">
                              <a:solidFill>
                                <a:schemeClr val="tx1"/>
                              </a:solidFill>
                              <a:latin typeface="Cambria Math" panose="02040503050406030204" pitchFamily="18" charset="0"/>
                              <a:sym typeface="Wingdings" panose="05000000000000000000" pitchFamily="2" charset="2"/>
                            </a:rPr>
                            <m:t>𝑘</m:t>
                          </m:r>
                        </m:sub>
                      </m:sSub>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𝐻</m:t>
                          </m:r>
                        </m:e>
                        <m:sub>
                          <m:r>
                            <a:rPr lang="it-IT" sz="2000" b="0" i="1" smtClean="0">
                              <a:solidFill>
                                <a:schemeClr val="tx1"/>
                              </a:solidFill>
                              <a:latin typeface="Cambria Math" panose="02040503050406030204" pitchFamily="18" charset="0"/>
                              <a:sym typeface="Wingdings" panose="05000000000000000000" pitchFamily="2" charset="2"/>
                            </a:rPr>
                            <m:t>𝑘</m:t>
                          </m:r>
                        </m:sub>
                      </m:sSub>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𝑃</m:t>
                          </m:r>
                        </m:e>
                        <m:sub>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m:t>
                          </m:r>
                          <m:r>
                            <a:rPr lang="it-IT" sz="2000" b="0" i="1" smtClean="0">
                              <a:solidFill>
                                <a:schemeClr val="tx1"/>
                              </a:solidFill>
                              <a:latin typeface="Cambria Math" panose="02040503050406030204" pitchFamily="18" charset="0"/>
                              <a:sym typeface="Wingdings" panose="05000000000000000000" pitchFamily="2" charset="2"/>
                            </a:rPr>
                            <m:t>𝑘</m:t>
                          </m:r>
                          <m:r>
                            <a:rPr lang="it-IT" sz="2000" b="0" i="1" smtClean="0">
                              <a:solidFill>
                                <a:schemeClr val="tx1"/>
                              </a:solidFill>
                              <a:latin typeface="Cambria Math" panose="02040503050406030204" pitchFamily="18" charset="0"/>
                              <a:sym typeface="Wingdings" panose="05000000000000000000" pitchFamily="2" charset="2"/>
                            </a:rPr>
                            <m:t>−1</m:t>
                          </m:r>
                        </m:sub>
                      </m:sSub>
                    </m:oMath>
                  </m:oMathPara>
                </a14:m>
                <a:endParaRPr lang="it-IT" sz="2000" dirty="0">
                  <a:solidFill>
                    <a:schemeClr val="tx1"/>
                  </a:solidFill>
                  <a:latin typeface="+mj-lt"/>
                  <a:sym typeface="Wingdings" panose="05000000000000000000" pitchFamily="2" charset="2"/>
                </a:endParaRP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3"/>
                <a:stretch>
                  <a:fillRect l="-580" t="-1543"/>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50A5E3E-0641-491A-B454-A03AE5311CAE}"/>
                  </a:ext>
                </a:extLst>
              </p14:cNvPr>
              <p14:cNvContentPartPr/>
              <p14:nvPr/>
            </p14:nvContentPartPr>
            <p14:xfrm>
              <a:off x="4515442" y="3849101"/>
              <a:ext cx="171000" cy="9720"/>
            </p14:xfrm>
          </p:contentPart>
        </mc:Choice>
        <mc:Fallback>
          <p:pic>
            <p:nvPicPr>
              <p:cNvPr id="5" name="Ink 4">
                <a:extLst>
                  <a:ext uri="{FF2B5EF4-FFF2-40B4-BE49-F238E27FC236}">
                    <a16:creationId xmlns:a16="http://schemas.microsoft.com/office/drawing/2014/main" id="{550A5E3E-0641-491A-B454-A03AE5311CAE}"/>
                  </a:ext>
                </a:extLst>
              </p:cNvPr>
              <p:cNvPicPr/>
              <p:nvPr/>
            </p:nvPicPr>
            <p:blipFill>
              <a:blip r:embed="rId5"/>
              <a:stretch>
                <a:fillRect/>
              </a:stretch>
            </p:blipFill>
            <p:spPr>
              <a:xfrm>
                <a:off x="4461442" y="3741101"/>
                <a:ext cx="278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21CA7FB-1696-4279-AA35-5D0DF74530ED}"/>
                  </a:ext>
                </a:extLst>
              </p14:cNvPr>
              <p14:cNvContentPartPr/>
              <p14:nvPr/>
            </p14:nvContentPartPr>
            <p14:xfrm>
              <a:off x="4563322" y="3440861"/>
              <a:ext cx="44640" cy="360"/>
            </p14:xfrm>
          </p:contentPart>
        </mc:Choice>
        <mc:Fallback>
          <p:pic>
            <p:nvPicPr>
              <p:cNvPr id="6" name="Ink 5">
                <a:extLst>
                  <a:ext uri="{FF2B5EF4-FFF2-40B4-BE49-F238E27FC236}">
                    <a16:creationId xmlns:a16="http://schemas.microsoft.com/office/drawing/2014/main" id="{C21CA7FB-1696-4279-AA35-5D0DF74530ED}"/>
                  </a:ext>
                </a:extLst>
              </p:cNvPr>
              <p:cNvPicPr/>
              <p:nvPr/>
            </p:nvPicPr>
            <p:blipFill>
              <a:blip r:embed="rId7"/>
              <a:stretch>
                <a:fillRect/>
              </a:stretch>
            </p:blipFill>
            <p:spPr>
              <a:xfrm>
                <a:off x="4509682" y="3332861"/>
                <a:ext cx="152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FD815862-B74D-4B55-93C1-8D1B34403B0D}"/>
                  </a:ext>
                </a:extLst>
              </p14:cNvPr>
              <p14:cNvContentPartPr/>
              <p14:nvPr/>
            </p14:nvContentPartPr>
            <p14:xfrm>
              <a:off x="6087562" y="3464621"/>
              <a:ext cx="70560" cy="360"/>
            </p14:xfrm>
          </p:contentPart>
        </mc:Choice>
        <mc:Fallback>
          <p:pic>
            <p:nvPicPr>
              <p:cNvPr id="8" name="Ink 7">
                <a:extLst>
                  <a:ext uri="{FF2B5EF4-FFF2-40B4-BE49-F238E27FC236}">
                    <a16:creationId xmlns:a16="http://schemas.microsoft.com/office/drawing/2014/main" id="{FD815862-B74D-4B55-93C1-8D1B34403B0D}"/>
                  </a:ext>
                </a:extLst>
              </p:cNvPr>
              <p:cNvPicPr/>
              <p:nvPr/>
            </p:nvPicPr>
            <p:blipFill>
              <a:blip r:embed="rId9"/>
              <a:stretch>
                <a:fillRect/>
              </a:stretch>
            </p:blipFill>
            <p:spPr>
              <a:xfrm>
                <a:off x="6033922" y="3356621"/>
                <a:ext cx="178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A3F7A7DE-0879-40DF-9A3C-AE3455E657FA}"/>
                  </a:ext>
                </a:extLst>
              </p14:cNvPr>
              <p14:cNvContentPartPr/>
              <p14:nvPr/>
            </p14:nvContentPartPr>
            <p14:xfrm>
              <a:off x="5991442" y="3817781"/>
              <a:ext cx="183960" cy="360"/>
            </p14:xfrm>
          </p:contentPart>
        </mc:Choice>
        <mc:Fallback>
          <p:pic>
            <p:nvPicPr>
              <p:cNvPr id="10" name="Ink 9">
                <a:extLst>
                  <a:ext uri="{FF2B5EF4-FFF2-40B4-BE49-F238E27FC236}">
                    <a16:creationId xmlns:a16="http://schemas.microsoft.com/office/drawing/2014/main" id="{A3F7A7DE-0879-40DF-9A3C-AE3455E657FA}"/>
                  </a:ext>
                </a:extLst>
              </p:cNvPr>
              <p:cNvPicPr/>
              <p:nvPr/>
            </p:nvPicPr>
            <p:blipFill>
              <a:blip r:embed="rId11"/>
              <a:stretch>
                <a:fillRect/>
              </a:stretch>
            </p:blipFill>
            <p:spPr>
              <a:xfrm>
                <a:off x="5937442" y="3709781"/>
                <a:ext cx="291600" cy="216000"/>
              </a:xfrm>
              <a:prstGeom prst="rect">
                <a:avLst/>
              </a:prstGeom>
            </p:spPr>
          </p:pic>
        </mc:Fallback>
      </mc:AlternateContent>
    </p:spTree>
    <p:extLst>
      <p:ext uri="{BB962C8B-B14F-4D97-AF65-F5344CB8AC3E}">
        <p14:creationId xmlns:p14="http://schemas.microsoft.com/office/powerpoint/2010/main" val="3295331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a:solidFill>
                      <a:schemeClr val="accent4">
                        <a:lumMod val="50000"/>
                      </a:schemeClr>
                    </a:solidFill>
                    <a:sym typeface="Wingdings" panose="05000000000000000000" pitchFamily="2" charset="2"/>
                  </a:rPr>
                  <a:t>Adaptive </a:t>
                </a:r>
                <a:r>
                  <a:rPr lang="it-IT" dirty="0" err="1">
                    <a:solidFill>
                      <a:schemeClr val="accent4">
                        <a:lumMod val="50000"/>
                      </a:schemeClr>
                    </a:solidFill>
                    <a:sym typeface="Wingdings" panose="05000000000000000000" pitchFamily="2" charset="2"/>
                  </a:rPr>
                  <a:t>Factor</a:t>
                </a:r>
                <a:endParaRPr lang="it-IT" dirty="0">
                  <a:solidFill>
                    <a:schemeClr val="accent4">
                      <a:lumMod val="50000"/>
                    </a:schemeClr>
                  </a:solidFill>
                  <a:sym typeface="Wingdings" panose="05000000000000000000" pitchFamily="2" charset="2"/>
                </a:endParaRPr>
              </a:p>
              <a:p>
                <a:pPr marL="0" indent="0">
                  <a:lnSpc>
                    <a:spcPct val="125000"/>
                  </a:lnSpc>
                  <a:buNone/>
                </a:pPr>
                <a:r>
                  <a:rPr lang="it-IT" sz="1600" dirty="0">
                    <a:solidFill>
                      <a:schemeClr val="tx1"/>
                    </a:solidFill>
                    <a:latin typeface="+mj-lt"/>
                    <a:sym typeface="Wingdings" panose="05000000000000000000" pitchFamily="2" charset="2"/>
                  </a:rPr>
                  <a:t>The </a:t>
                </a:r>
                <a:r>
                  <a:rPr lang="it-IT" sz="1800" dirty="0" err="1">
                    <a:solidFill>
                      <a:schemeClr val="tx1"/>
                    </a:solidFill>
                    <a:latin typeface="+mj-lt"/>
                    <a:sym typeface="Wingdings" panose="05000000000000000000" pitchFamily="2" charset="2"/>
                  </a:rPr>
                  <a:t>innovation</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predicted</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residual</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is</a:t>
                </a:r>
                <a:r>
                  <a:rPr lang="it-IT" sz="1800" dirty="0">
                    <a:solidFill>
                      <a:schemeClr val="tx1"/>
                    </a:solidFill>
                    <a:latin typeface="+mj-lt"/>
                    <a:sym typeface="Wingdings" panose="05000000000000000000" pitchFamily="2" charset="2"/>
                  </a:rPr>
                  <a:t> more </a:t>
                </a:r>
                <a:r>
                  <a:rPr lang="it-IT" sz="1800" dirty="0" err="1">
                    <a:solidFill>
                      <a:schemeClr val="tx1"/>
                    </a:solidFill>
                    <a:latin typeface="+mj-lt"/>
                    <a:sym typeface="Wingdings" panose="05000000000000000000" pitchFamily="2" charset="2"/>
                  </a:rPr>
                  <a:t>suitable</a:t>
                </a:r>
                <a:r>
                  <a:rPr lang="it-IT" sz="1800" dirty="0">
                    <a:solidFill>
                      <a:schemeClr val="tx1"/>
                    </a:solidFill>
                    <a:latin typeface="+mj-lt"/>
                    <a:sym typeface="Wingdings" panose="05000000000000000000" pitchFamily="2" charset="2"/>
                  </a:rPr>
                  <a:t> to express </a:t>
                </a:r>
                <a:r>
                  <a:rPr lang="it-IT" sz="1800" dirty="0" err="1">
                    <a:solidFill>
                      <a:schemeClr val="tx1"/>
                    </a:solidFill>
                    <a:latin typeface="+mj-lt"/>
                    <a:sym typeface="Wingdings" panose="05000000000000000000" pitchFamily="2" charset="2"/>
                  </a:rPr>
                  <a:t>perturbations</a:t>
                </a:r>
                <a:r>
                  <a:rPr lang="it-IT" sz="1800" dirty="0">
                    <a:solidFill>
                      <a:schemeClr val="tx1"/>
                    </a:solidFill>
                    <a:latin typeface="+mj-lt"/>
                    <a:sym typeface="Wingdings" panose="05000000000000000000" pitchFamily="2" charset="2"/>
                  </a:rPr>
                  <a:t> of the </a:t>
                </a:r>
                <a:r>
                  <a:rPr lang="it-IT" sz="1800" dirty="0" err="1">
                    <a:solidFill>
                      <a:schemeClr val="tx1"/>
                    </a:solidFill>
                    <a:latin typeface="+mj-lt"/>
                    <a:sym typeface="Wingdings" panose="05000000000000000000" pitchFamily="2" charset="2"/>
                  </a:rPr>
                  <a:t>dynamic</a:t>
                </a:r>
                <a:r>
                  <a:rPr lang="it-IT" sz="1800" dirty="0">
                    <a:solidFill>
                      <a:schemeClr val="tx1"/>
                    </a:solidFill>
                    <a:latin typeface="+mj-lt"/>
                    <a:sym typeface="Wingdings" panose="05000000000000000000" pitchFamily="2" charset="2"/>
                  </a:rPr>
                  <a:t> system. The test </a:t>
                </a:r>
                <a:r>
                  <a:rPr lang="it-IT" sz="1800" dirty="0" err="1">
                    <a:solidFill>
                      <a:schemeClr val="tx1"/>
                    </a:solidFill>
                    <a:latin typeface="+mj-lt"/>
                    <a:sym typeface="Wingdings" panose="05000000000000000000" pitchFamily="2" charset="2"/>
                  </a:rPr>
                  <a:t>statistic</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based</a:t>
                </a:r>
                <a:r>
                  <a:rPr lang="it-IT" sz="1800" dirty="0">
                    <a:solidFill>
                      <a:schemeClr val="tx1"/>
                    </a:solidFill>
                    <a:latin typeface="+mj-lt"/>
                    <a:sym typeface="Wingdings" panose="05000000000000000000" pitchFamily="2" charset="2"/>
                  </a:rPr>
                  <a:t> on the </a:t>
                </a:r>
                <a:r>
                  <a:rPr lang="it-IT" sz="1800" dirty="0" err="1">
                    <a:solidFill>
                      <a:schemeClr val="tx1"/>
                    </a:solidFill>
                    <a:latin typeface="+mj-lt"/>
                    <a:sym typeface="Wingdings" panose="05000000000000000000" pitchFamily="2" charset="2"/>
                  </a:rPr>
                  <a:t>predicted</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residual</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is</a:t>
                </a:r>
                <a:r>
                  <a:rPr lang="it-IT" sz="1800" dirty="0">
                    <a:solidFill>
                      <a:schemeClr val="tx1"/>
                    </a:solidFill>
                    <a:latin typeface="+mj-lt"/>
                    <a:sym typeface="Wingdings" panose="05000000000000000000" pitchFamily="2" charset="2"/>
                  </a:rPr>
                  <a:t> </a:t>
                </a:r>
                <a14:m>
                  <m:oMath xmlns:m="http://schemas.openxmlformats.org/officeDocument/2006/math">
                    <m:sSub>
                      <m:sSubPr>
                        <m:ctrlPr>
                          <a:rPr lang="it-IT" sz="1800" i="1" dirty="0">
                            <a:latin typeface="Cambria Math" panose="02040503050406030204" pitchFamily="18" charset="0"/>
                            <a:sym typeface="Wingdings" panose="05000000000000000000" pitchFamily="2" charset="2"/>
                          </a:rPr>
                        </m:ctrlPr>
                      </m:sSubPr>
                      <m:e>
                        <m:acc>
                          <m:accPr>
                            <m:chr m:val="̅"/>
                            <m:ctrlPr>
                              <a:rPr lang="it-IT" sz="1800" i="1">
                                <a:latin typeface="Cambria Math" panose="02040503050406030204" pitchFamily="18" charset="0"/>
                                <a:sym typeface="Wingdings" panose="05000000000000000000" pitchFamily="2" charset="2"/>
                              </a:rPr>
                            </m:ctrlPr>
                          </m:accPr>
                          <m:e>
                            <m:r>
                              <a:rPr lang="it-IT" sz="1800" i="1">
                                <a:latin typeface="Cambria Math" panose="02040503050406030204" pitchFamily="18" charset="0"/>
                                <a:sym typeface="Wingdings" panose="05000000000000000000" pitchFamily="2" charset="2"/>
                              </a:rPr>
                              <m:t>𝑉</m:t>
                            </m:r>
                          </m:e>
                        </m:acc>
                      </m:e>
                      <m:sub>
                        <m:r>
                          <a:rPr lang="it-IT" sz="1800" i="1" dirty="0">
                            <a:latin typeface="Cambria Math" panose="02040503050406030204" pitchFamily="18" charset="0"/>
                            <a:sym typeface="Wingdings" panose="05000000000000000000" pitchFamily="2" charset="2"/>
                          </a:rPr>
                          <m:t>𝑘</m:t>
                        </m:r>
                      </m:sub>
                    </m:sSub>
                  </m:oMath>
                </a14:m>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while</a:t>
                </a:r>
                <a:r>
                  <a:rPr lang="it-IT" sz="1800" dirty="0">
                    <a:solidFill>
                      <a:schemeClr val="tx1"/>
                    </a:solidFill>
                    <a:latin typeface="+mj-lt"/>
                    <a:sym typeface="Wingdings" panose="05000000000000000000" pitchFamily="2" charset="2"/>
                  </a:rPr>
                  <a:t> the </a:t>
                </a:r>
                <a:r>
                  <a:rPr lang="it-IT" sz="1800" dirty="0" err="1">
                    <a:solidFill>
                      <a:schemeClr val="tx1"/>
                    </a:solidFill>
                    <a:latin typeface="+mj-lt"/>
                    <a:sym typeface="Wingdings" panose="05000000000000000000" pitchFamily="2" charset="2"/>
                  </a:rPr>
                  <a:t>covariance</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matrix</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is</a:t>
                </a:r>
                <a:r>
                  <a:rPr lang="it-IT" sz="1800" dirty="0">
                    <a:solidFill>
                      <a:schemeClr val="tx1"/>
                    </a:solidFill>
                    <a:latin typeface="+mj-lt"/>
                    <a:sym typeface="Wingdings" panose="05000000000000000000" pitchFamily="2" charset="2"/>
                  </a:rPr>
                  <a:t> </a:t>
                </a:r>
                <a14:m>
                  <m:oMath xmlns:m="http://schemas.openxmlformats.org/officeDocument/2006/math">
                    <m:sSub>
                      <m:sSubPr>
                        <m:ctrlPr>
                          <a:rPr lang="it-IT" sz="1800" b="0" i="1" smtClean="0">
                            <a:solidFill>
                              <a:schemeClr val="tx1"/>
                            </a:solidFill>
                            <a:latin typeface="Cambria Math" panose="02040503050406030204" pitchFamily="18" charset="0"/>
                            <a:sym typeface="Wingdings" panose="05000000000000000000" pitchFamily="2" charset="2"/>
                          </a:rPr>
                        </m:ctrlPr>
                      </m:sSubPr>
                      <m:e>
                        <m:r>
                          <a:rPr lang="it-IT" sz="1800" b="0" i="1" smtClean="0">
                            <a:solidFill>
                              <a:schemeClr val="tx1"/>
                            </a:solidFill>
                            <a:latin typeface="Cambria Math" panose="02040503050406030204" pitchFamily="18" charset="0"/>
                            <a:sym typeface="Wingdings" panose="05000000000000000000" pitchFamily="2" charset="2"/>
                          </a:rPr>
                          <m:t>𝑃</m:t>
                        </m:r>
                      </m:e>
                      <m:sub>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1800" b="0" i="1" smtClean="0">
                                    <a:solidFill>
                                      <a:schemeClr val="tx1"/>
                                    </a:solidFill>
                                    <a:latin typeface="Cambria Math" panose="02040503050406030204" pitchFamily="18" charset="0"/>
                                    <a:sym typeface="Wingdings" panose="05000000000000000000" pitchFamily="2" charset="2"/>
                                  </a:rPr>
                                </m:ctrlPr>
                              </m:accPr>
                              <m:e>
                                <m:r>
                                  <a:rPr lang="it-IT" sz="1800" b="0" i="1" smtClean="0">
                                    <a:solidFill>
                                      <a:schemeClr val="tx1"/>
                                    </a:solidFill>
                                    <a:latin typeface="Cambria Math" panose="02040503050406030204" pitchFamily="18" charset="0"/>
                                    <a:sym typeface="Wingdings" panose="05000000000000000000" pitchFamily="2" charset="2"/>
                                  </a:rPr>
                                  <m:t>𝑉</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Sub>
                      </m:sub>
                    </m:sSub>
                  </m:oMath>
                </a14:m>
                <a:r>
                  <a:rPr lang="it-IT" sz="1800" dirty="0">
                    <a:solidFill>
                      <a:schemeClr val="tx1"/>
                    </a:solidFill>
                    <a:latin typeface="+mj-lt"/>
                    <a:sym typeface="Wingdings" panose="05000000000000000000" pitchFamily="2" charset="2"/>
                  </a:rPr>
                  <a:t>:</a:t>
                </a:r>
              </a:p>
              <a:p>
                <a:pPr marL="0" indent="0">
                  <a:lnSpc>
                    <a:spcPct val="100000"/>
                  </a:lnSpc>
                  <a:buNone/>
                </a:pPr>
                <a:r>
                  <a:rPr lang="it-IT" sz="1800" b="0" dirty="0">
                    <a:solidFill>
                      <a:schemeClr val="tx1"/>
                    </a:solidFill>
                    <a:sym typeface="Wingdings" panose="05000000000000000000" pitchFamily="2" charset="2"/>
                  </a:rPr>
                  <a:t>			</a:t>
                </a:r>
                <a14:m>
                  <m:oMath xmlns:m="http://schemas.openxmlformats.org/officeDocument/2006/math">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1800" b="0" i="1" smtClean="0">
                                <a:solidFill>
                                  <a:schemeClr val="tx1"/>
                                </a:solidFill>
                                <a:latin typeface="Cambria Math" panose="02040503050406030204" pitchFamily="18" charset="0"/>
                                <a:sym typeface="Wingdings" panose="05000000000000000000" pitchFamily="2" charset="2"/>
                              </a:rPr>
                            </m:ctrlPr>
                          </m:accPr>
                          <m:e>
                            <m:r>
                              <a:rPr lang="it-IT" sz="1800" b="0" i="1" smtClean="0">
                                <a:solidFill>
                                  <a:schemeClr val="tx1"/>
                                </a:solidFill>
                                <a:latin typeface="Cambria Math" panose="02040503050406030204" pitchFamily="18" charset="0"/>
                                <a:sym typeface="Wingdings" panose="05000000000000000000" pitchFamily="2" charset="2"/>
                              </a:rPr>
                              <m:t>𝑉</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Sub>
                    <m:r>
                      <a:rPr lang="it-IT" sz="1800" b="0" i="1" dirty="0" smtClean="0">
                        <a:solidFill>
                          <a:schemeClr val="tx1"/>
                        </a:solidFill>
                        <a:latin typeface="Cambria Math" panose="02040503050406030204" pitchFamily="18" charset="0"/>
                        <a:sym typeface="Wingdings" panose="05000000000000000000" pitchFamily="2" charset="2"/>
                      </a:rPr>
                      <m:t>=</m:t>
                    </m:r>
                    <m:r>
                      <a:rPr lang="it-IT" sz="1800" b="0" i="1" dirty="0" smtClean="0">
                        <a:solidFill>
                          <a:schemeClr val="tx1"/>
                        </a:solidFill>
                        <a:latin typeface="Cambria Math" panose="02040503050406030204" pitchFamily="18" charset="0"/>
                        <a:sym typeface="Wingdings" panose="05000000000000000000" pitchFamily="2" charset="2"/>
                      </a:rPr>
                      <m:t>h</m:t>
                    </m:r>
                    <m:d>
                      <m:dPr>
                        <m:ctrlPr>
                          <a:rPr lang="it-IT" sz="1800" b="0" i="1" dirty="0" smtClean="0">
                            <a:solidFill>
                              <a:schemeClr val="tx1"/>
                            </a:solidFill>
                            <a:latin typeface="Cambria Math" panose="02040503050406030204" pitchFamily="18" charset="0"/>
                            <a:sym typeface="Wingdings" panose="05000000000000000000" pitchFamily="2" charset="2"/>
                          </a:rPr>
                        </m:ctrlPr>
                      </m:dPr>
                      <m:e>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r>
                              <a:rPr lang="it-IT" sz="1800" b="0" i="1" dirty="0" smtClean="0">
                                <a:solidFill>
                                  <a:schemeClr val="tx1"/>
                                </a:solidFill>
                                <a:latin typeface="Cambria Math" panose="02040503050406030204" pitchFamily="18" charset="0"/>
                                <a:sym typeface="Wingdings" panose="05000000000000000000" pitchFamily="2" charset="2"/>
                              </a:rPr>
                              <m:t>𝑥</m:t>
                            </m:r>
                          </m:e>
                          <m:sub>
                            <m:r>
                              <a:rPr lang="it-IT" sz="1800" b="0" i="1" dirty="0" smtClean="0">
                                <a:solidFill>
                                  <a:schemeClr val="tx1"/>
                                </a:solidFill>
                                <a:latin typeface="Cambria Math" panose="02040503050406030204" pitchFamily="18" charset="0"/>
                                <a:sym typeface="Wingdings" panose="05000000000000000000" pitchFamily="2" charset="2"/>
                              </a:rPr>
                              <m:t>𝑘</m:t>
                            </m:r>
                            <m:r>
                              <a:rPr lang="it-IT" sz="1800" b="0" i="1" dirty="0" smtClean="0">
                                <a:solidFill>
                                  <a:schemeClr val="tx1"/>
                                </a:solidFill>
                                <a:latin typeface="Cambria Math" panose="02040503050406030204" pitchFamily="18" charset="0"/>
                                <a:sym typeface="Wingdings" panose="05000000000000000000" pitchFamily="2" charset="2"/>
                              </a:rPr>
                              <m:t>|</m:t>
                            </m:r>
                            <m:r>
                              <a:rPr lang="it-IT" sz="1800" b="0" i="1" dirty="0" smtClean="0">
                                <a:solidFill>
                                  <a:schemeClr val="tx1"/>
                                </a:solidFill>
                                <a:latin typeface="Cambria Math" panose="02040503050406030204" pitchFamily="18" charset="0"/>
                                <a:sym typeface="Wingdings" panose="05000000000000000000" pitchFamily="2" charset="2"/>
                              </a:rPr>
                              <m:t>𝑘</m:t>
                            </m:r>
                            <m:r>
                              <a:rPr lang="it-IT" sz="1800" b="0" i="1" dirty="0" smtClean="0">
                                <a:solidFill>
                                  <a:schemeClr val="tx1"/>
                                </a:solidFill>
                                <a:latin typeface="Cambria Math" panose="02040503050406030204" pitchFamily="18" charset="0"/>
                                <a:sym typeface="Wingdings" panose="05000000000000000000" pitchFamily="2" charset="2"/>
                              </a:rPr>
                              <m:t>−1</m:t>
                            </m:r>
                          </m:sub>
                        </m:sSub>
                      </m:e>
                    </m:d>
                    <m:r>
                      <a:rPr lang="it-IT" sz="1800" b="0" i="1" dirty="0" smtClean="0">
                        <a:solidFill>
                          <a:schemeClr val="tx1"/>
                        </a:solidFill>
                        <a:latin typeface="Cambria Math" panose="02040503050406030204" pitchFamily="18" charset="0"/>
                        <a:sym typeface="Wingdings" panose="05000000000000000000" pitchFamily="2" charset="2"/>
                      </a:rPr>
                      <m:t>−</m:t>
                    </m:r>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r>
                          <a:rPr lang="it-IT" sz="1800" b="0" i="1" dirty="0" smtClean="0">
                            <a:solidFill>
                              <a:schemeClr val="tx1"/>
                            </a:solidFill>
                            <a:latin typeface="Cambria Math" panose="02040503050406030204" pitchFamily="18" charset="0"/>
                            <a:sym typeface="Wingdings" panose="05000000000000000000" pitchFamily="2" charset="2"/>
                          </a:rPr>
                          <m:t>𝑧</m:t>
                        </m:r>
                      </m:e>
                      <m:sub>
                        <m:r>
                          <a:rPr lang="it-IT" sz="1800" b="0" i="1" dirty="0" smtClean="0">
                            <a:solidFill>
                              <a:schemeClr val="tx1"/>
                            </a:solidFill>
                            <a:latin typeface="Cambria Math" panose="02040503050406030204" pitchFamily="18" charset="0"/>
                            <a:sym typeface="Wingdings" panose="05000000000000000000" pitchFamily="2" charset="2"/>
                          </a:rPr>
                          <m:t>𝑘</m:t>
                        </m:r>
                      </m:sub>
                    </m:sSub>
                  </m:oMath>
                </a14:m>
                <a:r>
                  <a:rPr lang="it-IT" sz="1800" b="0" dirty="0">
                    <a:solidFill>
                      <a:schemeClr val="tx1"/>
                    </a:solidFill>
                    <a:latin typeface="+mj-lt"/>
                    <a:sym typeface="Wingdings" panose="05000000000000000000" pitchFamily="2" charset="2"/>
                  </a:rPr>
                  <a:t>		</a:t>
                </a:r>
                <a:r>
                  <a:rPr lang="it-IT" sz="1800" dirty="0">
                    <a:solidFill>
                      <a:schemeClr val="tx1"/>
                    </a:solidFill>
                    <a:sym typeface="Wingdings" panose="05000000000000000000" pitchFamily="2" charset="2"/>
                  </a:rPr>
                  <a:t> 	</a:t>
                </a:r>
                <a14:m>
                  <m:oMath xmlns:m="http://schemas.openxmlformats.org/officeDocument/2006/math">
                    <m:sSub>
                      <m:sSubPr>
                        <m:ctrlPr>
                          <a:rPr lang="it-IT" sz="1800" i="1">
                            <a:solidFill>
                              <a:schemeClr val="tx1"/>
                            </a:solidFill>
                            <a:latin typeface="Cambria Math" panose="02040503050406030204" pitchFamily="18" charset="0"/>
                            <a:sym typeface="Wingdings" panose="05000000000000000000" pitchFamily="2" charset="2"/>
                          </a:rPr>
                        </m:ctrlPr>
                      </m:sSubPr>
                      <m:e>
                        <m:r>
                          <a:rPr lang="it-IT" sz="1800" i="1">
                            <a:solidFill>
                              <a:schemeClr val="tx1"/>
                            </a:solidFill>
                            <a:latin typeface="Cambria Math" panose="02040503050406030204" pitchFamily="18" charset="0"/>
                            <a:sym typeface="Wingdings" panose="05000000000000000000" pitchFamily="2" charset="2"/>
                          </a:rPr>
                          <m:t>𝑃</m:t>
                        </m:r>
                      </m:e>
                      <m:sub>
                        <m:sSub>
                          <m:sSubPr>
                            <m:ctrlPr>
                              <a:rPr lang="it-IT" sz="1800" i="1" dirty="0">
                                <a:solidFill>
                                  <a:schemeClr val="tx1"/>
                                </a:solidFill>
                                <a:latin typeface="Cambria Math" panose="02040503050406030204" pitchFamily="18" charset="0"/>
                                <a:sym typeface="Wingdings" panose="05000000000000000000" pitchFamily="2" charset="2"/>
                              </a:rPr>
                            </m:ctrlPr>
                          </m:sSubPr>
                          <m:e>
                            <m:acc>
                              <m:accPr>
                                <m:chr m:val="̅"/>
                                <m:ctrlPr>
                                  <a:rPr lang="it-IT" sz="1800" i="1">
                                    <a:solidFill>
                                      <a:schemeClr val="tx1"/>
                                    </a:solidFill>
                                    <a:latin typeface="Cambria Math" panose="02040503050406030204" pitchFamily="18" charset="0"/>
                                    <a:sym typeface="Wingdings" panose="05000000000000000000" pitchFamily="2" charset="2"/>
                                  </a:rPr>
                                </m:ctrlPr>
                              </m:accPr>
                              <m:e>
                                <m:r>
                                  <a:rPr lang="it-IT" sz="1800" i="1">
                                    <a:solidFill>
                                      <a:schemeClr val="tx1"/>
                                    </a:solidFill>
                                    <a:latin typeface="Cambria Math" panose="02040503050406030204" pitchFamily="18" charset="0"/>
                                    <a:sym typeface="Wingdings" panose="05000000000000000000" pitchFamily="2" charset="2"/>
                                  </a:rPr>
                                  <m:t>𝑉</m:t>
                                </m:r>
                              </m:e>
                            </m:acc>
                          </m:e>
                          <m:sub>
                            <m:r>
                              <a:rPr lang="it-IT" sz="1800" i="1" dirty="0">
                                <a:solidFill>
                                  <a:schemeClr val="tx1"/>
                                </a:solidFill>
                                <a:latin typeface="Cambria Math" panose="02040503050406030204" pitchFamily="18" charset="0"/>
                                <a:sym typeface="Wingdings" panose="05000000000000000000" pitchFamily="2" charset="2"/>
                              </a:rPr>
                              <m:t>𝑘</m:t>
                            </m:r>
                          </m:sub>
                        </m:sSub>
                      </m:sub>
                    </m:sSub>
                    <m:r>
                      <a:rPr lang="it-IT" sz="1800" b="0" i="1" dirty="0" smtClean="0">
                        <a:solidFill>
                          <a:schemeClr val="tx1"/>
                        </a:solidFill>
                        <a:latin typeface="Cambria Math" panose="02040503050406030204" pitchFamily="18" charset="0"/>
                        <a:sym typeface="Wingdings" panose="05000000000000000000" pitchFamily="2" charset="2"/>
                      </a:rPr>
                      <m:t>=</m:t>
                    </m:r>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r>
                          <a:rPr lang="it-IT" sz="1800" b="0" i="1" dirty="0" smtClean="0">
                            <a:solidFill>
                              <a:schemeClr val="tx1"/>
                            </a:solidFill>
                            <a:latin typeface="Cambria Math" panose="02040503050406030204" pitchFamily="18" charset="0"/>
                            <a:sym typeface="Wingdings" panose="05000000000000000000" pitchFamily="2" charset="2"/>
                          </a:rPr>
                          <m:t>𝐻</m:t>
                        </m:r>
                      </m:e>
                      <m:sub>
                        <m:r>
                          <a:rPr lang="it-IT" sz="1800" b="0" i="1" dirty="0" smtClean="0">
                            <a:solidFill>
                              <a:schemeClr val="tx1"/>
                            </a:solidFill>
                            <a:latin typeface="Cambria Math" panose="02040503050406030204" pitchFamily="18" charset="0"/>
                            <a:sym typeface="Wingdings" panose="05000000000000000000" pitchFamily="2" charset="2"/>
                          </a:rPr>
                          <m:t>𝑘</m:t>
                        </m:r>
                      </m:sub>
                    </m:sSub>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r>
                          <a:rPr lang="it-IT" sz="1800" b="0" i="1" dirty="0" smtClean="0">
                            <a:solidFill>
                              <a:schemeClr val="tx1"/>
                            </a:solidFill>
                            <a:latin typeface="Cambria Math" panose="02040503050406030204" pitchFamily="18" charset="0"/>
                            <a:sym typeface="Wingdings" panose="05000000000000000000" pitchFamily="2" charset="2"/>
                          </a:rPr>
                          <m:t>𝑃</m:t>
                        </m:r>
                      </m:e>
                      <m:sub>
                        <m:r>
                          <a:rPr lang="it-IT" sz="1800" b="0" i="1" dirty="0" smtClean="0">
                            <a:solidFill>
                              <a:schemeClr val="tx1"/>
                            </a:solidFill>
                            <a:latin typeface="Cambria Math" panose="02040503050406030204" pitchFamily="18" charset="0"/>
                            <a:sym typeface="Wingdings" panose="05000000000000000000" pitchFamily="2" charset="2"/>
                          </a:rPr>
                          <m:t>𝑘</m:t>
                        </m:r>
                        <m:r>
                          <a:rPr lang="it-IT" sz="1800" b="0" i="1" dirty="0" smtClean="0">
                            <a:solidFill>
                              <a:schemeClr val="tx1"/>
                            </a:solidFill>
                            <a:latin typeface="Cambria Math" panose="02040503050406030204" pitchFamily="18" charset="0"/>
                            <a:sym typeface="Wingdings" panose="05000000000000000000" pitchFamily="2" charset="2"/>
                          </a:rPr>
                          <m:t>|</m:t>
                        </m:r>
                        <m:r>
                          <a:rPr lang="it-IT" sz="1800" b="0" i="1" dirty="0" smtClean="0">
                            <a:solidFill>
                              <a:schemeClr val="tx1"/>
                            </a:solidFill>
                            <a:latin typeface="Cambria Math" panose="02040503050406030204" pitchFamily="18" charset="0"/>
                            <a:sym typeface="Wingdings" panose="05000000000000000000" pitchFamily="2" charset="2"/>
                          </a:rPr>
                          <m:t>𝑘</m:t>
                        </m:r>
                        <m:r>
                          <a:rPr lang="it-IT" sz="1800" b="0" i="1" dirty="0" smtClean="0">
                            <a:solidFill>
                              <a:schemeClr val="tx1"/>
                            </a:solidFill>
                            <a:latin typeface="Cambria Math" panose="02040503050406030204" pitchFamily="18" charset="0"/>
                            <a:sym typeface="Wingdings" panose="05000000000000000000" pitchFamily="2" charset="2"/>
                          </a:rPr>
                          <m:t>−1</m:t>
                        </m:r>
                      </m:sub>
                    </m:sSub>
                    <m:sSubSup>
                      <m:sSubSupPr>
                        <m:ctrlPr>
                          <a:rPr lang="it-IT" sz="1800" b="0" i="1" dirty="0" smtClean="0">
                            <a:solidFill>
                              <a:schemeClr val="tx1"/>
                            </a:solidFill>
                            <a:latin typeface="Cambria Math" panose="02040503050406030204" pitchFamily="18" charset="0"/>
                            <a:sym typeface="Wingdings" panose="05000000000000000000" pitchFamily="2" charset="2"/>
                          </a:rPr>
                        </m:ctrlPr>
                      </m:sSubSupPr>
                      <m:e>
                        <m:r>
                          <a:rPr lang="it-IT" sz="1800" b="0" i="1" dirty="0" smtClean="0">
                            <a:solidFill>
                              <a:schemeClr val="tx1"/>
                            </a:solidFill>
                            <a:latin typeface="Cambria Math" panose="02040503050406030204" pitchFamily="18" charset="0"/>
                            <a:sym typeface="Wingdings" panose="05000000000000000000" pitchFamily="2" charset="2"/>
                          </a:rPr>
                          <m:t>𝐻</m:t>
                        </m:r>
                      </m:e>
                      <m:sub>
                        <m:r>
                          <a:rPr lang="it-IT" sz="1800" b="0" i="1" dirty="0" smtClean="0">
                            <a:solidFill>
                              <a:schemeClr val="tx1"/>
                            </a:solidFill>
                            <a:latin typeface="Cambria Math" panose="02040503050406030204" pitchFamily="18" charset="0"/>
                            <a:sym typeface="Wingdings" panose="05000000000000000000" pitchFamily="2" charset="2"/>
                          </a:rPr>
                          <m:t>𝑘</m:t>
                        </m:r>
                      </m:sub>
                      <m:sup>
                        <m:r>
                          <a:rPr lang="it-IT" sz="1800" b="0" i="1" dirty="0" smtClean="0">
                            <a:solidFill>
                              <a:schemeClr val="tx1"/>
                            </a:solidFill>
                            <a:latin typeface="Cambria Math" panose="02040503050406030204" pitchFamily="18" charset="0"/>
                            <a:sym typeface="Wingdings" panose="05000000000000000000" pitchFamily="2" charset="2"/>
                          </a:rPr>
                          <m:t>𝑇</m:t>
                        </m:r>
                      </m:sup>
                    </m:sSubSup>
                    <m:r>
                      <a:rPr lang="it-IT" sz="1800" b="0" i="1" dirty="0" smtClean="0">
                        <a:solidFill>
                          <a:schemeClr val="tx1"/>
                        </a:solidFill>
                        <a:latin typeface="Cambria Math" panose="02040503050406030204" pitchFamily="18" charset="0"/>
                        <a:sym typeface="Wingdings" panose="05000000000000000000" pitchFamily="2" charset="2"/>
                      </a:rPr>
                      <m:t>+</m:t>
                    </m:r>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r>
                          <a:rPr lang="it-IT" sz="1800" b="0" i="1" dirty="0" smtClean="0">
                            <a:solidFill>
                              <a:schemeClr val="tx1"/>
                            </a:solidFill>
                            <a:latin typeface="Cambria Math" panose="02040503050406030204" pitchFamily="18" charset="0"/>
                            <a:sym typeface="Wingdings" panose="05000000000000000000" pitchFamily="2" charset="2"/>
                          </a:rPr>
                          <m:t>𝑅</m:t>
                        </m:r>
                      </m:e>
                      <m:sub>
                        <m:r>
                          <a:rPr lang="it-IT" sz="1800" b="0" i="1" dirty="0" smtClean="0">
                            <a:solidFill>
                              <a:schemeClr val="tx1"/>
                            </a:solidFill>
                            <a:latin typeface="Cambria Math" panose="02040503050406030204" pitchFamily="18" charset="0"/>
                            <a:sym typeface="Wingdings" panose="05000000000000000000" pitchFamily="2" charset="2"/>
                          </a:rPr>
                          <m:t>𝑘</m:t>
                        </m:r>
                      </m:sub>
                    </m:sSub>
                  </m:oMath>
                </a14:m>
                <a:endParaRPr lang="it-IT" sz="1800" b="0" dirty="0">
                  <a:solidFill>
                    <a:schemeClr val="tx1"/>
                  </a:solidFill>
                  <a:latin typeface="+mj-lt"/>
                  <a:sym typeface="Wingdings" panose="05000000000000000000" pitchFamily="2" charset="2"/>
                </a:endParaRPr>
              </a:p>
              <a:p>
                <a:pPr marL="0" indent="0">
                  <a:lnSpc>
                    <a:spcPct val="100000"/>
                  </a:lnSpc>
                  <a:buNone/>
                </a:pPr>
                <a:r>
                  <a:rPr lang="it-IT" sz="1800" dirty="0">
                    <a:solidFill>
                      <a:schemeClr val="tx1"/>
                    </a:solidFill>
                    <a:latin typeface="+mj-lt"/>
                    <a:sym typeface="Wingdings" panose="05000000000000000000" pitchFamily="2" charset="2"/>
                  </a:rPr>
                  <a:t>The </a:t>
                </a:r>
                <a:r>
                  <a:rPr lang="it-IT" sz="1800" dirty="0" err="1">
                    <a:solidFill>
                      <a:schemeClr val="tx1"/>
                    </a:solidFill>
                    <a:latin typeface="+mj-lt"/>
                    <a:sym typeface="Wingdings" panose="05000000000000000000" pitchFamily="2" charset="2"/>
                  </a:rPr>
                  <a:t>error</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detection</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statistic</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chosen</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is</a:t>
                </a:r>
                <a:r>
                  <a:rPr lang="it-IT" sz="1800" dirty="0">
                    <a:solidFill>
                      <a:schemeClr val="tx1"/>
                    </a:solidFill>
                    <a:latin typeface="+mj-lt"/>
                    <a:sym typeface="Wingdings" panose="05000000000000000000" pitchFamily="2" charset="2"/>
                  </a:rPr>
                  <a:t>:</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it-IT" sz="1800" b="0" i="0" smtClean="0">
                          <a:solidFill>
                            <a:schemeClr val="tx1"/>
                          </a:solidFill>
                          <a:latin typeface="Cambria Math" panose="02040503050406030204" pitchFamily="18" charset="0"/>
                          <a:sym typeface="Wingdings" panose="05000000000000000000" pitchFamily="2" charset="2"/>
                        </a:rPr>
                        <m:t>Δ</m:t>
                      </m:r>
                      <m:sSub>
                        <m:sSubPr>
                          <m:ctrlPr>
                            <a:rPr lang="it-IT" sz="1800" i="1" dirty="0">
                              <a:solidFill>
                                <a:schemeClr val="tx1"/>
                              </a:solidFill>
                              <a:latin typeface="Cambria Math" panose="02040503050406030204" pitchFamily="18" charset="0"/>
                              <a:sym typeface="Wingdings" panose="05000000000000000000" pitchFamily="2" charset="2"/>
                            </a:rPr>
                          </m:ctrlPr>
                        </m:sSubPr>
                        <m:e>
                          <m:acc>
                            <m:accPr>
                              <m:chr m:val="̅"/>
                              <m:ctrlPr>
                                <a:rPr lang="it-IT" sz="1800" i="1">
                                  <a:solidFill>
                                    <a:schemeClr val="tx1"/>
                                  </a:solidFill>
                                  <a:latin typeface="Cambria Math" panose="02040503050406030204" pitchFamily="18" charset="0"/>
                                  <a:sym typeface="Wingdings" panose="05000000000000000000" pitchFamily="2" charset="2"/>
                                </a:rPr>
                              </m:ctrlPr>
                            </m:accPr>
                            <m:e>
                              <m:r>
                                <a:rPr lang="it-IT" sz="1800" i="1">
                                  <a:solidFill>
                                    <a:schemeClr val="tx1"/>
                                  </a:solidFill>
                                  <a:latin typeface="Cambria Math" panose="02040503050406030204" pitchFamily="18" charset="0"/>
                                  <a:sym typeface="Wingdings" panose="05000000000000000000" pitchFamily="2" charset="2"/>
                                </a:rPr>
                                <m:t>𝑉</m:t>
                              </m:r>
                            </m:e>
                          </m:acc>
                        </m:e>
                        <m:sub>
                          <m:r>
                            <a:rPr lang="it-IT" sz="1800" i="1" dirty="0">
                              <a:solidFill>
                                <a:schemeClr val="tx1"/>
                              </a:solidFill>
                              <a:latin typeface="Cambria Math" panose="02040503050406030204" pitchFamily="18" charset="0"/>
                              <a:sym typeface="Wingdings" panose="05000000000000000000" pitchFamily="2" charset="2"/>
                            </a:rPr>
                            <m:t>𝑘</m:t>
                          </m:r>
                        </m:sub>
                      </m:sSub>
                      <m:r>
                        <a:rPr lang="it-IT" sz="1800" b="0" i="1" dirty="0" smtClean="0">
                          <a:solidFill>
                            <a:schemeClr val="tx1"/>
                          </a:solidFill>
                          <a:latin typeface="Cambria Math" panose="02040503050406030204" pitchFamily="18" charset="0"/>
                          <a:sym typeface="Wingdings" panose="05000000000000000000" pitchFamily="2" charset="2"/>
                        </a:rPr>
                        <m:t>=</m:t>
                      </m:r>
                      <m:sSup>
                        <m:sSupPr>
                          <m:ctrlPr>
                            <a:rPr lang="it-IT" sz="1800" b="0" i="1" dirty="0" smtClean="0">
                              <a:solidFill>
                                <a:schemeClr val="tx1"/>
                              </a:solidFill>
                              <a:latin typeface="Cambria Math" panose="02040503050406030204" pitchFamily="18" charset="0"/>
                              <a:sym typeface="Wingdings" panose="05000000000000000000" pitchFamily="2" charset="2"/>
                            </a:rPr>
                          </m:ctrlPr>
                        </m:sSupPr>
                        <m:e>
                          <m:d>
                            <m:dPr>
                              <m:ctrlPr>
                                <a:rPr lang="it-IT" sz="1800" b="0" i="1" dirty="0" smtClean="0">
                                  <a:solidFill>
                                    <a:schemeClr val="tx1"/>
                                  </a:solidFill>
                                  <a:latin typeface="Cambria Math" panose="02040503050406030204" pitchFamily="18" charset="0"/>
                                  <a:sym typeface="Wingdings" panose="05000000000000000000" pitchFamily="2" charset="2"/>
                                </a:rPr>
                              </m:ctrlPr>
                            </m:dPr>
                            <m:e>
                              <m:f>
                                <m:fPr>
                                  <m:ctrlPr>
                                    <a:rPr lang="it-IT" sz="1800" b="0" i="1" dirty="0" smtClean="0">
                                      <a:solidFill>
                                        <a:schemeClr val="tx1"/>
                                      </a:solidFill>
                                      <a:latin typeface="Cambria Math" panose="02040503050406030204" pitchFamily="18" charset="0"/>
                                      <a:sym typeface="Wingdings" panose="05000000000000000000" pitchFamily="2" charset="2"/>
                                    </a:rPr>
                                  </m:ctrlPr>
                                </m:fPr>
                                <m:num>
                                  <m:sSubSup>
                                    <m:sSubSupPr>
                                      <m:ctrlPr>
                                        <a:rPr lang="it-IT" sz="1800" b="0" i="1" dirty="0" smtClean="0">
                                          <a:solidFill>
                                            <a:schemeClr val="tx1"/>
                                          </a:solidFill>
                                          <a:latin typeface="Cambria Math" panose="02040503050406030204" pitchFamily="18" charset="0"/>
                                          <a:sym typeface="Wingdings" panose="05000000000000000000" pitchFamily="2" charset="2"/>
                                        </a:rPr>
                                      </m:ctrlPr>
                                    </m:sSubSupPr>
                                    <m:e>
                                      <m:acc>
                                        <m:accPr>
                                          <m:chr m:val="̅"/>
                                          <m:ctrlPr>
                                            <a:rPr lang="it-IT" sz="1800" b="0" i="1" dirty="0" smtClean="0">
                                              <a:solidFill>
                                                <a:schemeClr val="tx1"/>
                                              </a:solidFill>
                                              <a:latin typeface="Cambria Math" panose="02040503050406030204" pitchFamily="18" charset="0"/>
                                              <a:sym typeface="Wingdings" panose="05000000000000000000" pitchFamily="2" charset="2"/>
                                            </a:rPr>
                                          </m:ctrlPr>
                                        </m:accPr>
                                        <m:e>
                                          <m:r>
                                            <a:rPr lang="it-IT" sz="1800" b="0" i="1" dirty="0" smtClean="0">
                                              <a:solidFill>
                                                <a:schemeClr val="tx1"/>
                                              </a:solidFill>
                                              <a:latin typeface="Cambria Math" panose="02040503050406030204" pitchFamily="18" charset="0"/>
                                              <a:sym typeface="Wingdings" panose="05000000000000000000" pitchFamily="2" charset="2"/>
                                            </a:rPr>
                                            <m:t>𝑉</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up>
                                      <m:r>
                                        <a:rPr lang="it-IT" sz="1800" b="0" i="1" dirty="0" smtClean="0">
                                          <a:solidFill>
                                            <a:schemeClr val="tx1"/>
                                          </a:solidFill>
                                          <a:latin typeface="Cambria Math" panose="02040503050406030204" pitchFamily="18" charset="0"/>
                                          <a:sym typeface="Wingdings" panose="05000000000000000000" pitchFamily="2" charset="2"/>
                                        </a:rPr>
                                        <m:t>𝑇</m:t>
                                      </m:r>
                                    </m:sup>
                                  </m:sSubSup>
                                  <m:sSub>
                                    <m:sSubPr>
                                      <m:ctrlPr>
                                        <a:rPr lang="it-IT" sz="18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1800" b="0" i="1" dirty="0" smtClean="0">
                                              <a:solidFill>
                                                <a:schemeClr val="tx1"/>
                                              </a:solidFill>
                                              <a:latin typeface="Cambria Math" panose="02040503050406030204" pitchFamily="18" charset="0"/>
                                              <a:sym typeface="Wingdings" panose="05000000000000000000" pitchFamily="2" charset="2"/>
                                            </a:rPr>
                                          </m:ctrlPr>
                                        </m:accPr>
                                        <m:e>
                                          <m:r>
                                            <a:rPr lang="it-IT" sz="1800" b="0" i="1" dirty="0" smtClean="0">
                                              <a:solidFill>
                                                <a:schemeClr val="tx1"/>
                                              </a:solidFill>
                                              <a:latin typeface="Cambria Math" panose="02040503050406030204" pitchFamily="18" charset="0"/>
                                              <a:sym typeface="Wingdings" panose="05000000000000000000" pitchFamily="2" charset="2"/>
                                            </a:rPr>
                                            <m:t>𝑉</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Sub>
                                </m:num>
                                <m:den>
                                  <m:rad>
                                    <m:radPr>
                                      <m:degHide m:val="on"/>
                                      <m:ctrlPr>
                                        <a:rPr lang="it-IT" sz="1800" b="0" i="1" dirty="0" smtClean="0">
                                          <a:solidFill>
                                            <a:schemeClr val="tx1"/>
                                          </a:solidFill>
                                          <a:latin typeface="Cambria Math" panose="02040503050406030204" pitchFamily="18" charset="0"/>
                                          <a:sym typeface="Wingdings" panose="05000000000000000000" pitchFamily="2" charset="2"/>
                                        </a:rPr>
                                      </m:ctrlPr>
                                    </m:radPr>
                                    <m:deg/>
                                    <m:e>
                                      <m:r>
                                        <m:rPr>
                                          <m:sty m:val="p"/>
                                        </m:rPr>
                                        <a:rPr lang="it-IT" sz="1800" b="0" i="0" dirty="0" smtClean="0">
                                          <a:solidFill>
                                            <a:schemeClr val="tx1"/>
                                          </a:solidFill>
                                          <a:latin typeface="Cambria Math" panose="02040503050406030204" pitchFamily="18" charset="0"/>
                                          <a:sym typeface="Wingdings" panose="05000000000000000000" pitchFamily="2" charset="2"/>
                                        </a:rPr>
                                        <m:t>tr</m:t>
                                      </m:r>
                                      <m:d>
                                        <m:dPr>
                                          <m:ctrlPr>
                                            <a:rPr lang="it-IT" sz="1800" b="0" i="1" dirty="0" smtClean="0">
                                              <a:solidFill>
                                                <a:schemeClr val="tx1"/>
                                              </a:solidFill>
                                              <a:latin typeface="Cambria Math" panose="02040503050406030204" pitchFamily="18" charset="0"/>
                                              <a:sym typeface="Wingdings" panose="05000000000000000000" pitchFamily="2" charset="2"/>
                                            </a:rPr>
                                          </m:ctrlPr>
                                        </m:dPr>
                                        <m:e>
                                          <m:sSub>
                                            <m:sSubPr>
                                              <m:ctrlPr>
                                                <a:rPr lang="it-IT" sz="1800" i="1">
                                                  <a:solidFill>
                                                    <a:schemeClr val="tx1"/>
                                                  </a:solidFill>
                                                  <a:latin typeface="Cambria Math" panose="02040503050406030204" pitchFamily="18" charset="0"/>
                                                  <a:sym typeface="Wingdings" panose="05000000000000000000" pitchFamily="2" charset="2"/>
                                                </a:rPr>
                                              </m:ctrlPr>
                                            </m:sSubPr>
                                            <m:e>
                                              <m:r>
                                                <a:rPr lang="it-IT" sz="1800" i="1">
                                                  <a:solidFill>
                                                    <a:schemeClr val="tx1"/>
                                                  </a:solidFill>
                                                  <a:latin typeface="Cambria Math" panose="02040503050406030204" pitchFamily="18" charset="0"/>
                                                  <a:sym typeface="Wingdings" panose="05000000000000000000" pitchFamily="2" charset="2"/>
                                                </a:rPr>
                                                <m:t>𝑃</m:t>
                                              </m:r>
                                            </m:e>
                                            <m:sub>
                                              <m:sSub>
                                                <m:sSubPr>
                                                  <m:ctrlPr>
                                                    <a:rPr lang="it-IT" sz="1800" i="1" dirty="0">
                                                      <a:solidFill>
                                                        <a:schemeClr val="tx1"/>
                                                      </a:solidFill>
                                                      <a:latin typeface="Cambria Math" panose="02040503050406030204" pitchFamily="18" charset="0"/>
                                                      <a:sym typeface="Wingdings" panose="05000000000000000000" pitchFamily="2" charset="2"/>
                                                    </a:rPr>
                                                  </m:ctrlPr>
                                                </m:sSubPr>
                                                <m:e>
                                                  <m:acc>
                                                    <m:accPr>
                                                      <m:chr m:val="̅"/>
                                                      <m:ctrlPr>
                                                        <a:rPr lang="it-IT" sz="1800" i="1">
                                                          <a:solidFill>
                                                            <a:schemeClr val="tx1"/>
                                                          </a:solidFill>
                                                          <a:latin typeface="Cambria Math" panose="02040503050406030204" pitchFamily="18" charset="0"/>
                                                          <a:sym typeface="Wingdings" panose="05000000000000000000" pitchFamily="2" charset="2"/>
                                                        </a:rPr>
                                                      </m:ctrlPr>
                                                    </m:accPr>
                                                    <m:e>
                                                      <m:r>
                                                        <a:rPr lang="it-IT" sz="1800" i="1">
                                                          <a:solidFill>
                                                            <a:schemeClr val="tx1"/>
                                                          </a:solidFill>
                                                          <a:latin typeface="Cambria Math" panose="02040503050406030204" pitchFamily="18" charset="0"/>
                                                          <a:sym typeface="Wingdings" panose="05000000000000000000" pitchFamily="2" charset="2"/>
                                                        </a:rPr>
                                                        <m:t>𝑉</m:t>
                                                      </m:r>
                                                    </m:e>
                                                  </m:acc>
                                                </m:e>
                                                <m:sub>
                                                  <m:r>
                                                    <a:rPr lang="it-IT" sz="1800" i="1" dirty="0">
                                                      <a:solidFill>
                                                        <a:schemeClr val="tx1"/>
                                                      </a:solidFill>
                                                      <a:latin typeface="Cambria Math" panose="02040503050406030204" pitchFamily="18" charset="0"/>
                                                      <a:sym typeface="Wingdings" panose="05000000000000000000" pitchFamily="2" charset="2"/>
                                                    </a:rPr>
                                                    <m:t>𝑘</m:t>
                                                  </m:r>
                                                </m:sub>
                                              </m:sSub>
                                            </m:sub>
                                          </m:sSub>
                                        </m:e>
                                      </m:d>
                                    </m:e>
                                  </m:rad>
                                </m:den>
                              </m:f>
                            </m:e>
                          </m:d>
                        </m:e>
                        <m:sup>
                          <m:f>
                            <m:fPr>
                              <m:ctrlPr>
                                <a:rPr lang="it-IT" sz="1800" b="0" i="1" dirty="0" smtClean="0">
                                  <a:solidFill>
                                    <a:schemeClr val="tx1"/>
                                  </a:solidFill>
                                  <a:latin typeface="Cambria Math" panose="02040503050406030204" pitchFamily="18" charset="0"/>
                                  <a:sym typeface="Wingdings" panose="05000000000000000000" pitchFamily="2" charset="2"/>
                                </a:rPr>
                              </m:ctrlPr>
                            </m:fPr>
                            <m:num>
                              <m:r>
                                <a:rPr lang="it-IT" sz="1800" b="0" i="1" dirty="0" smtClean="0">
                                  <a:solidFill>
                                    <a:schemeClr val="tx1"/>
                                  </a:solidFill>
                                  <a:latin typeface="Cambria Math" panose="02040503050406030204" pitchFamily="18" charset="0"/>
                                  <a:sym typeface="Wingdings" panose="05000000000000000000" pitchFamily="2" charset="2"/>
                                </a:rPr>
                                <m:t>1</m:t>
                              </m:r>
                            </m:num>
                            <m:den>
                              <m:r>
                                <a:rPr lang="it-IT" sz="1800" b="0" i="1" dirty="0" smtClean="0">
                                  <a:solidFill>
                                    <a:schemeClr val="tx1"/>
                                  </a:solidFill>
                                  <a:latin typeface="Cambria Math" panose="02040503050406030204" pitchFamily="18" charset="0"/>
                                  <a:sym typeface="Wingdings" panose="05000000000000000000" pitchFamily="2" charset="2"/>
                                </a:rPr>
                                <m:t>2</m:t>
                              </m:r>
                            </m:den>
                          </m:f>
                        </m:sup>
                      </m:sSup>
                    </m:oMath>
                  </m:oMathPara>
                </a14:m>
                <a:endParaRPr lang="it-IT" sz="1800" dirty="0">
                  <a:solidFill>
                    <a:schemeClr val="tx1"/>
                  </a:solidFill>
                  <a:latin typeface="+mj-lt"/>
                  <a:sym typeface="Wingdings" panose="05000000000000000000" pitchFamily="2" charset="2"/>
                </a:endParaRPr>
              </a:p>
              <a:p>
                <a:pPr marL="0" indent="0">
                  <a:lnSpc>
                    <a:spcPct val="100000"/>
                  </a:lnSpc>
                  <a:buNone/>
                </a:pPr>
                <a:r>
                  <a:rPr lang="it-IT" sz="1800" dirty="0" err="1">
                    <a:latin typeface="+mj-lt"/>
                    <a:sym typeface="Wingdings" panose="05000000000000000000" pitchFamily="2" charset="2"/>
                  </a:rPr>
                  <a:t>Finally</a:t>
                </a:r>
                <a:r>
                  <a:rPr lang="it-IT" sz="1800" dirty="0">
                    <a:latin typeface="+mj-lt"/>
                    <a:sym typeface="Wingdings" panose="05000000000000000000" pitchFamily="2" charset="2"/>
                  </a:rPr>
                  <a:t>, a </a:t>
                </a:r>
                <a:r>
                  <a:rPr lang="it-IT" sz="1800" dirty="0" err="1">
                    <a:latin typeface="+mj-lt"/>
                    <a:sym typeface="Wingdings" panose="05000000000000000000" pitchFamily="2" charset="2"/>
                  </a:rPr>
                  <a:t>two-segment</a:t>
                </a:r>
                <a:r>
                  <a:rPr lang="it-IT" sz="1800" dirty="0">
                    <a:latin typeface="+mj-lt"/>
                    <a:sym typeface="Wingdings" panose="05000000000000000000" pitchFamily="2" charset="2"/>
                  </a:rPr>
                  <a:t> </a:t>
                </a:r>
                <a:r>
                  <a:rPr lang="it-IT" sz="1800" dirty="0" err="1">
                    <a:latin typeface="+mj-lt"/>
                    <a:sym typeface="Wingdings" panose="05000000000000000000" pitchFamily="2" charset="2"/>
                  </a:rPr>
                  <a:t>adaptive</a:t>
                </a:r>
                <a:r>
                  <a:rPr lang="it-IT" sz="1800" dirty="0">
                    <a:latin typeface="+mj-lt"/>
                    <a:sym typeface="Wingdings" panose="05000000000000000000" pitchFamily="2" charset="2"/>
                  </a:rPr>
                  <a:t> </a:t>
                </a:r>
                <a:r>
                  <a:rPr lang="it-IT" sz="1800" dirty="0" err="1">
                    <a:latin typeface="+mj-lt"/>
                    <a:sym typeface="Wingdings" panose="05000000000000000000" pitchFamily="2" charset="2"/>
                  </a:rPr>
                  <a:t>factor</a:t>
                </a:r>
                <a:r>
                  <a:rPr lang="it-IT" sz="1800" dirty="0">
                    <a:latin typeface="+mj-lt"/>
                    <a:sym typeface="Wingdings" panose="05000000000000000000" pitchFamily="2" charset="2"/>
                  </a:rPr>
                  <a:t> </a:t>
                </a:r>
                <a:r>
                  <a:rPr lang="it-IT" sz="1800" dirty="0" err="1">
                    <a:latin typeface="+mj-lt"/>
                    <a:sym typeface="Wingdings" panose="05000000000000000000" pitchFamily="2" charset="2"/>
                  </a:rPr>
                  <a:t>is</a:t>
                </a:r>
                <a:r>
                  <a:rPr lang="it-IT" sz="1800" dirty="0">
                    <a:latin typeface="+mj-lt"/>
                    <a:sym typeface="Wingdings" panose="05000000000000000000" pitchFamily="2" charset="2"/>
                  </a:rPr>
                  <a:t> </a:t>
                </a:r>
                <a:r>
                  <a:rPr lang="it-IT" sz="1800" dirty="0" err="1">
                    <a:latin typeface="+mj-lt"/>
                    <a:sym typeface="Wingdings" panose="05000000000000000000" pitchFamily="2" charset="2"/>
                  </a:rPr>
                  <a:t>defined</a:t>
                </a:r>
                <a:r>
                  <a:rPr lang="it-IT" sz="1800" dirty="0">
                    <a:latin typeface="+mj-lt"/>
                    <a:sym typeface="Wingdings" panose="05000000000000000000" pitchFamily="2" charset="2"/>
                  </a:rPr>
                  <a:t> by:</a:t>
                </a:r>
              </a:p>
              <a:p>
                <a:pPr marL="0" indent="0">
                  <a:lnSpc>
                    <a:spcPct val="100000"/>
                  </a:lnSpc>
                  <a:buNone/>
                </a:pPr>
                <a:r>
                  <a:rPr lang="it-IT" sz="1800" b="0" dirty="0">
                    <a:solidFill>
                      <a:schemeClr val="tx1"/>
                    </a:solidFill>
                    <a:sym typeface="Wingdings" panose="05000000000000000000" pitchFamily="2" charset="2"/>
                  </a:rPr>
                  <a:t>			</a:t>
                </a:r>
                <a14:m>
                  <m:oMath xmlns:m="http://schemas.openxmlformats.org/officeDocument/2006/math">
                    <m:sSub>
                      <m:sSubPr>
                        <m:ctrlPr>
                          <a:rPr lang="it-IT" sz="1800" b="0" i="1" smtClean="0">
                            <a:solidFill>
                              <a:schemeClr val="tx1"/>
                            </a:solidFill>
                            <a:latin typeface="Cambria Math" panose="02040503050406030204" pitchFamily="18" charset="0"/>
                            <a:sym typeface="Wingdings" panose="05000000000000000000" pitchFamily="2" charset="2"/>
                          </a:rPr>
                        </m:ctrlPr>
                      </m:sSubPr>
                      <m:e>
                        <m:r>
                          <a:rPr lang="it-IT" sz="1800" b="0" i="1" smtClean="0">
                            <a:solidFill>
                              <a:schemeClr val="tx1"/>
                            </a:solidFill>
                            <a:latin typeface="Cambria Math" panose="02040503050406030204" pitchFamily="18" charset="0"/>
                            <a:sym typeface="Wingdings" panose="05000000000000000000" pitchFamily="2" charset="2"/>
                          </a:rPr>
                          <m:t>𝛼</m:t>
                        </m:r>
                      </m:e>
                      <m:sub>
                        <m:r>
                          <a:rPr lang="it-IT" sz="1800" b="0" i="1" smtClean="0">
                            <a:solidFill>
                              <a:schemeClr val="tx1"/>
                            </a:solidFill>
                            <a:latin typeface="Cambria Math" panose="02040503050406030204" pitchFamily="18" charset="0"/>
                            <a:sym typeface="Wingdings" panose="05000000000000000000" pitchFamily="2" charset="2"/>
                          </a:rPr>
                          <m:t>𝑘</m:t>
                        </m:r>
                      </m:sub>
                    </m:sSub>
                    <m:r>
                      <a:rPr lang="it-IT" sz="1800" i="1" smtClean="0">
                        <a:solidFill>
                          <a:schemeClr val="tx1"/>
                        </a:solidFill>
                        <a:latin typeface="Cambria Math" panose="02040503050406030204" pitchFamily="18" charset="0"/>
                        <a:sym typeface="Wingdings" panose="05000000000000000000" pitchFamily="2" charset="2"/>
                      </a:rPr>
                      <m:t>=</m:t>
                    </m:r>
                    <m:d>
                      <m:dPr>
                        <m:begChr m:val="{"/>
                        <m:endChr m:val=""/>
                        <m:ctrlPr>
                          <a:rPr lang="it-IT" sz="1800" i="1" smtClean="0">
                            <a:solidFill>
                              <a:schemeClr val="tx1"/>
                            </a:solidFill>
                            <a:latin typeface="Cambria Math" panose="02040503050406030204" pitchFamily="18" charset="0"/>
                            <a:sym typeface="Wingdings" panose="05000000000000000000" pitchFamily="2" charset="2"/>
                          </a:rPr>
                        </m:ctrlPr>
                      </m:dPr>
                      <m:e>
                        <m:m>
                          <m:mPr>
                            <m:mcs>
                              <m:mc>
                                <m:mcPr>
                                  <m:count m:val="2"/>
                                  <m:mcJc m:val="center"/>
                                </m:mcPr>
                              </m:mc>
                            </m:mcs>
                            <m:ctrlPr>
                              <a:rPr lang="it-IT" sz="1800" i="1" smtClean="0">
                                <a:solidFill>
                                  <a:schemeClr val="tx1"/>
                                </a:solidFill>
                                <a:latin typeface="Cambria Math" panose="02040503050406030204" pitchFamily="18" charset="0"/>
                                <a:sym typeface="Wingdings" panose="05000000000000000000" pitchFamily="2" charset="2"/>
                              </a:rPr>
                            </m:ctrlPr>
                          </m:mPr>
                          <m:mr>
                            <m:e>
                              <m:r>
                                <m:rPr>
                                  <m:brk m:alnAt="7"/>
                                </m:rPr>
                                <a:rPr lang="it-IT" sz="1800" b="0" i="1" smtClean="0">
                                  <a:solidFill>
                                    <a:schemeClr val="tx1"/>
                                  </a:solidFill>
                                  <a:latin typeface="Cambria Math" panose="02040503050406030204" pitchFamily="18" charset="0"/>
                                  <a:sym typeface="Wingdings" panose="05000000000000000000" pitchFamily="2" charset="2"/>
                                </a:rPr>
                                <m:t>1</m:t>
                              </m:r>
                            </m:e>
                            <m:e>
                              <m:d>
                                <m:dPr>
                                  <m:begChr m:val="|"/>
                                  <m:endChr m:val="|"/>
                                  <m:ctrlPr>
                                    <a:rPr lang="it-IT" sz="1800" i="1">
                                      <a:latin typeface="Cambria Math" panose="02040503050406030204" pitchFamily="18" charset="0"/>
                                      <a:sym typeface="Wingdings" panose="05000000000000000000" pitchFamily="2" charset="2"/>
                                    </a:rPr>
                                  </m:ctrlPr>
                                </m:dPr>
                                <m:e>
                                  <m:r>
                                    <m:rPr>
                                      <m:sty m:val="p"/>
                                    </m:rPr>
                                    <a:rPr lang="it-IT" sz="1800">
                                      <a:latin typeface="Cambria Math" panose="02040503050406030204" pitchFamily="18" charset="0"/>
                                      <a:sym typeface="Wingdings" panose="05000000000000000000" pitchFamily="2" charset="2"/>
                                    </a:rPr>
                                    <m:t>Δ</m:t>
                                  </m:r>
                                  <m:sSub>
                                    <m:sSubPr>
                                      <m:ctrlPr>
                                        <a:rPr lang="it-IT" sz="1800" i="1">
                                          <a:latin typeface="Cambria Math" panose="02040503050406030204" pitchFamily="18" charset="0"/>
                                          <a:sym typeface="Wingdings" panose="05000000000000000000" pitchFamily="2" charset="2"/>
                                        </a:rPr>
                                      </m:ctrlPr>
                                    </m:sSubPr>
                                    <m:e>
                                      <m:acc>
                                        <m:accPr>
                                          <m:chr m:val="̅"/>
                                          <m:ctrlPr>
                                            <a:rPr lang="it-IT" sz="1800" i="1">
                                              <a:latin typeface="Cambria Math" panose="02040503050406030204" pitchFamily="18" charset="0"/>
                                              <a:sym typeface="Wingdings" panose="05000000000000000000" pitchFamily="2" charset="2"/>
                                            </a:rPr>
                                          </m:ctrlPr>
                                        </m:accPr>
                                        <m:e>
                                          <m:r>
                                            <a:rPr lang="it-IT" sz="1800" i="1">
                                              <a:latin typeface="Cambria Math" panose="02040503050406030204" pitchFamily="18" charset="0"/>
                                              <a:sym typeface="Wingdings" panose="05000000000000000000" pitchFamily="2" charset="2"/>
                                            </a:rPr>
                                            <m:t>𝑉</m:t>
                                          </m:r>
                                        </m:e>
                                      </m:acc>
                                    </m:e>
                                    <m:sub>
                                      <m:r>
                                        <a:rPr lang="it-IT" sz="1800" i="1">
                                          <a:latin typeface="Cambria Math" panose="02040503050406030204" pitchFamily="18" charset="0"/>
                                          <a:sym typeface="Wingdings" panose="05000000000000000000" pitchFamily="2" charset="2"/>
                                        </a:rPr>
                                        <m:t>𝑘</m:t>
                                      </m:r>
                                    </m:sub>
                                  </m:sSub>
                                </m:e>
                              </m:d>
                              <m:r>
                                <a:rPr lang="it-IT" sz="1800" b="0" i="1" smtClean="0">
                                  <a:latin typeface="Cambria Math" panose="02040503050406030204" pitchFamily="18" charset="0"/>
                                  <a:sym typeface="Wingdings" panose="05000000000000000000" pitchFamily="2" charset="2"/>
                                </a:rPr>
                                <m:t>≤</m:t>
                              </m:r>
                              <m:r>
                                <a:rPr lang="it-IT" sz="1800" b="0" i="1" smtClean="0">
                                  <a:latin typeface="Cambria Math" panose="02040503050406030204" pitchFamily="18" charset="0"/>
                                  <a:sym typeface="Wingdings" panose="05000000000000000000" pitchFamily="2" charset="2"/>
                                </a:rPr>
                                <m:t>𝑐</m:t>
                              </m:r>
                            </m:e>
                          </m:mr>
                          <m:mr>
                            <m:e>
                              <m:f>
                                <m:fPr>
                                  <m:ctrlPr>
                                    <a:rPr lang="it-IT" sz="1800" b="0" i="1" smtClean="0">
                                      <a:solidFill>
                                        <a:schemeClr val="tx1"/>
                                      </a:solidFill>
                                      <a:latin typeface="Cambria Math" panose="02040503050406030204" pitchFamily="18" charset="0"/>
                                      <a:sym typeface="Wingdings" panose="05000000000000000000" pitchFamily="2" charset="2"/>
                                    </a:rPr>
                                  </m:ctrlPr>
                                </m:fPr>
                                <m:num>
                                  <m:r>
                                    <a:rPr lang="it-IT" sz="1800" b="0" i="1" smtClean="0">
                                      <a:solidFill>
                                        <a:schemeClr val="tx1"/>
                                      </a:solidFill>
                                      <a:latin typeface="Cambria Math" panose="02040503050406030204" pitchFamily="18" charset="0"/>
                                      <a:sym typeface="Wingdings" panose="05000000000000000000" pitchFamily="2" charset="2"/>
                                    </a:rPr>
                                    <m:t>𝑐</m:t>
                                  </m:r>
                                </m:num>
                                <m:den>
                                  <m:d>
                                    <m:dPr>
                                      <m:begChr m:val="|"/>
                                      <m:endChr m:val="|"/>
                                      <m:ctrlPr>
                                        <a:rPr lang="it-IT" sz="1800" b="0" i="1" smtClean="0">
                                          <a:solidFill>
                                            <a:schemeClr val="tx1"/>
                                          </a:solidFill>
                                          <a:latin typeface="Cambria Math" panose="02040503050406030204" pitchFamily="18" charset="0"/>
                                          <a:sym typeface="Wingdings" panose="05000000000000000000" pitchFamily="2" charset="2"/>
                                        </a:rPr>
                                      </m:ctrlPr>
                                    </m:dPr>
                                    <m:e>
                                      <m:r>
                                        <m:rPr>
                                          <m:sty m:val="p"/>
                                        </m:rPr>
                                        <a:rPr lang="it-IT" sz="1800">
                                          <a:latin typeface="Cambria Math" panose="02040503050406030204" pitchFamily="18" charset="0"/>
                                          <a:sym typeface="Wingdings" panose="05000000000000000000" pitchFamily="2" charset="2"/>
                                        </a:rPr>
                                        <m:t>Δ</m:t>
                                      </m:r>
                                      <m:sSub>
                                        <m:sSubPr>
                                          <m:ctrlPr>
                                            <a:rPr lang="it-IT" sz="1800" i="1">
                                              <a:latin typeface="Cambria Math" panose="02040503050406030204" pitchFamily="18" charset="0"/>
                                              <a:sym typeface="Wingdings" panose="05000000000000000000" pitchFamily="2" charset="2"/>
                                            </a:rPr>
                                          </m:ctrlPr>
                                        </m:sSubPr>
                                        <m:e>
                                          <m:acc>
                                            <m:accPr>
                                              <m:chr m:val="̅"/>
                                              <m:ctrlPr>
                                                <a:rPr lang="it-IT" sz="1800" i="1">
                                                  <a:latin typeface="Cambria Math" panose="02040503050406030204" pitchFamily="18" charset="0"/>
                                                  <a:sym typeface="Wingdings" panose="05000000000000000000" pitchFamily="2" charset="2"/>
                                                </a:rPr>
                                              </m:ctrlPr>
                                            </m:accPr>
                                            <m:e>
                                              <m:r>
                                                <a:rPr lang="it-IT" sz="1800" i="1">
                                                  <a:latin typeface="Cambria Math" panose="02040503050406030204" pitchFamily="18" charset="0"/>
                                                  <a:sym typeface="Wingdings" panose="05000000000000000000" pitchFamily="2" charset="2"/>
                                                </a:rPr>
                                                <m:t>𝑉</m:t>
                                              </m:r>
                                            </m:e>
                                          </m:acc>
                                        </m:e>
                                        <m:sub>
                                          <m:r>
                                            <a:rPr lang="it-IT" sz="1800" i="1">
                                              <a:latin typeface="Cambria Math" panose="02040503050406030204" pitchFamily="18" charset="0"/>
                                              <a:sym typeface="Wingdings" panose="05000000000000000000" pitchFamily="2" charset="2"/>
                                            </a:rPr>
                                            <m:t>𝑘</m:t>
                                          </m:r>
                                        </m:sub>
                                      </m:sSub>
                                    </m:e>
                                  </m:d>
                                </m:den>
                              </m:f>
                            </m:e>
                            <m:e>
                              <m:d>
                                <m:dPr>
                                  <m:begChr m:val="|"/>
                                  <m:endChr m:val="|"/>
                                  <m:ctrlPr>
                                    <a:rPr lang="it-IT" sz="1800" i="1">
                                      <a:latin typeface="Cambria Math" panose="02040503050406030204" pitchFamily="18" charset="0"/>
                                      <a:sym typeface="Wingdings" panose="05000000000000000000" pitchFamily="2" charset="2"/>
                                    </a:rPr>
                                  </m:ctrlPr>
                                </m:dPr>
                                <m:e>
                                  <m:r>
                                    <m:rPr>
                                      <m:sty m:val="p"/>
                                    </m:rPr>
                                    <a:rPr lang="it-IT" sz="1800">
                                      <a:latin typeface="Cambria Math" panose="02040503050406030204" pitchFamily="18" charset="0"/>
                                      <a:sym typeface="Wingdings" panose="05000000000000000000" pitchFamily="2" charset="2"/>
                                    </a:rPr>
                                    <m:t>Δ</m:t>
                                  </m:r>
                                  <m:sSub>
                                    <m:sSubPr>
                                      <m:ctrlPr>
                                        <a:rPr lang="it-IT" sz="1800" i="1">
                                          <a:latin typeface="Cambria Math" panose="02040503050406030204" pitchFamily="18" charset="0"/>
                                          <a:sym typeface="Wingdings" panose="05000000000000000000" pitchFamily="2" charset="2"/>
                                        </a:rPr>
                                      </m:ctrlPr>
                                    </m:sSubPr>
                                    <m:e>
                                      <m:acc>
                                        <m:accPr>
                                          <m:chr m:val="̅"/>
                                          <m:ctrlPr>
                                            <a:rPr lang="it-IT" sz="1800" i="1">
                                              <a:latin typeface="Cambria Math" panose="02040503050406030204" pitchFamily="18" charset="0"/>
                                              <a:sym typeface="Wingdings" panose="05000000000000000000" pitchFamily="2" charset="2"/>
                                            </a:rPr>
                                          </m:ctrlPr>
                                        </m:accPr>
                                        <m:e>
                                          <m:r>
                                            <a:rPr lang="it-IT" sz="1800" i="1">
                                              <a:latin typeface="Cambria Math" panose="02040503050406030204" pitchFamily="18" charset="0"/>
                                              <a:sym typeface="Wingdings" panose="05000000000000000000" pitchFamily="2" charset="2"/>
                                            </a:rPr>
                                            <m:t>𝑉</m:t>
                                          </m:r>
                                        </m:e>
                                      </m:acc>
                                    </m:e>
                                    <m:sub>
                                      <m:r>
                                        <a:rPr lang="it-IT" sz="1800" i="1">
                                          <a:latin typeface="Cambria Math" panose="02040503050406030204" pitchFamily="18" charset="0"/>
                                          <a:sym typeface="Wingdings" panose="05000000000000000000" pitchFamily="2" charset="2"/>
                                        </a:rPr>
                                        <m:t>𝑘</m:t>
                                      </m:r>
                                    </m:sub>
                                  </m:sSub>
                                </m:e>
                              </m:d>
                              <m:r>
                                <a:rPr lang="it-IT" sz="1800" b="0" i="1" smtClean="0">
                                  <a:latin typeface="Cambria Math" panose="02040503050406030204" pitchFamily="18" charset="0"/>
                                  <a:sym typeface="Wingdings" panose="05000000000000000000" pitchFamily="2" charset="2"/>
                                </a:rPr>
                                <m:t>&gt;</m:t>
                              </m:r>
                              <m:r>
                                <a:rPr lang="it-IT" sz="1800" b="0" i="1" smtClean="0">
                                  <a:latin typeface="Cambria Math" panose="02040503050406030204" pitchFamily="18" charset="0"/>
                                  <a:sym typeface="Wingdings" panose="05000000000000000000" pitchFamily="2" charset="2"/>
                                </a:rPr>
                                <m:t>𝑐</m:t>
                              </m:r>
                            </m:e>
                          </m:mr>
                        </m:m>
                      </m:e>
                    </m:d>
                  </m:oMath>
                </a14:m>
                <a:r>
                  <a:rPr lang="it-IT" sz="1800" dirty="0">
                    <a:solidFill>
                      <a:schemeClr val="tx1"/>
                    </a:solidFill>
                    <a:latin typeface="+mj-lt"/>
                    <a:sym typeface="Wingdings" panose="05000000000000000000" pitchFamily="2" charset="2"/>
                  </a:rPr>
                  <a:t>		with </a:t>
                </a:r>
                <a14:m>
                  <m:oMath xmlns:m="http://schemas.openxmlformats.org/officeDocument/2006/math">
                    <m:r>
                      <a:rPr lang="it-IT" sz="1800" b="0" i="1" smtClean="0">
                        <a:solidFill>
                          <a:schemeClr val="tx1"/>
                        </a:solidFill>
                        <a:latin typeface="Cambria Math" panose="02040503050406030204" pitchFamily="18" charset="0"/>
                        <a:sym typeface="Wingdings" panose="05000000000000000000" pitchFamily="2" charset="2"/>
                      </a:rPr>
                      <m:t>1.0≤</m:t>
                    </m:r>
                    <m:r>
                      <a:rPr lang="it-IT" sz="1800" b="0" i="1" smtClean="0">
                        <a:solidFill>
                          <a:schemeClr val="tx1"/>
                        </a:solidFill>
                        <a:latin typeface="Cambria Math" panose="02040503050406030204" pitchFamily="18" charset="0"/>
                        <a:sym typeface="Wingdings" panose="05000000000000000000" pitchFamily="2" charset="2"/>
                      </a:rPr>
                      <m:t>𝑐</m:t>
                    </m:r>
                    <m:r>
                      <a:rPr lang="it-IT" sz="1800" b="0" i="1" smtClean="0">
                        <a:solidFill>
                          <a:schemeClr val="tx1"/>
                        </a:solidFill>
                        <a:latin typeface="Cambria Math" panose="02040503050406030204" pitchFamily="18" charset="0"/>
                        <a:sym typeface="Wingdings" panose="05000000000000000000" pitchFamily="2" charset="2"/>
                      </a:rPr>
                      <m:t>≤1.5</m:t>
                    </m:r>
                  </m:oMath>
                </a14:m>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value</a:t>
                </a:r>
                <a:r>
                  <a:rPr lang="it-IT" sz="1800" dirty="0">
                    <a:solidFill>
                      <a:schemeClr val="tx1"/>
                    </a:solidFill>
                    <a:latin typeface="+mj-lt"/>
                    <a:sym typeface="Wingdings" panose="05000000000000000000" pitchFamily="2" charset="2"/>
                  </a:rPr>
                  <a:t> </a:t>
                </a:r>
                <a:r>
                  <a:rPr lang="it-IT" sz="1800" dirty="0" err="1">
                    <a:solidFill>
                      <a:schemeClr val="tx1"/>
                    </a:solidFill>
                    <a:latin typeface="+mj-lt"/>
                    <a:sym typeface="Wingdings" panose="05000000000000000000" pitchFamily="2" charset="2"/>
                  </a:rPr>
                  <a:t>used</a:t>
                </a:r>
                <a:r>
                  <a:rPr lang="it-IT" sz="1800" dirty="0">
                    <a:solidFill>
                      <a:schemeClr val="tx1"/>
                    </a:solidFill>
                    <a:latin typeface="+mj-lt"/>
                    <a:sym typeface="Wingdings" panose="05000000000000000000" pitchFamily="2" charset="2"/>
                  </a:rPr>
                  <a:t>: </a:t>
                </a:r>
                <a14:m>
                  <m:oMath xmlns:m="http://schemas.openxmlformats.org/officeDocument/2006/math">
                    <m:r>
                      <a:rPr lang="it-IT" sz="1800" b="0" i="1" smtClean="0">
                        <a:solidFill>
                          <a:schemeClr val="tx1"/>
                        </a:solidFill>
                        <a:latin typeface="Cambria Math" panose="02040503050406030204" pitchFamily="18" charset="0"/>
                        <a:sym typeface="Wingdings" panose="05000000000000000000" pitchFamily="2" charset="2"/>
                      </a:rPr>
                      <m:t>𝑐</m:t>
                    </m:r>
                    <m:r>
                      <a:rPr lang="it-IT" sz="1800" b="0" i="1" smtClean="0">
                        <a:solidFill>
                          <a:schemeClr val="tx1"/>
                        </a:solidFill>
                        <a:latin typeface="Cambria Math" panose="02040503050406030204" pitchFamily="18" charset="0"/>
                        <a:sym typeface="Wingdings" panose="05000000000000000000" pitchFamily="2" charset="2"/>
                      </a:rPr>
                      <m:t>=1.3</m:t>
                    </m:r>
                  </m:oMath>
                </a14:m>
                <a:r>
                  <a:rPr lang="it-IT" sz="1800" dirty="0">
                    <a:solidFill>
                      <a:schemeClr val="tx1"/>
                    </a:solidFill>
                    <a:latin typeface="+mj-lt"/>
                    <a:sym typeface="Wingdings" panose="05000000000000000000" pitchFamily="2" charset="2"/>
                  </a:rPr>
                  <a:t>)							</a:t>
                </a: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464" b="-8836"/>
                </a:stretch>
              </a:blipFill>
            </p:spPr>
            <p:txBody>
              <a:bodyPr/>
              <a:lstStyle/>
              <a:p>
                <a:r>
                  <a:rPr lang="en-GB">
                    <a:noFill/>
                  </a:rPr>
                  <a:t> </a:t>
                </a:r>
              </a:p>
            </p:txBody>
          </p:sp>
        </mc:Fallback>
      </mc:AlternateContent>
    </p:spTree>
    <p:extLst>
      <p:ext uri="{BB962C8B-B14F-4D97-AF65-F5344CB8AC3E}">
        <p14:creationId xmlns:p14="http://schemas.microsoft.com/office/powerpoint/2010/main" val="2556211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a:solidFill>
                      <a:schemeClr val="accent4">
                        <a:lumMod val="50000"/>
                      </a:schemeClr>
                    </a:solidFill>
                    <a:sym typeface="Wingdings" panose="05000000000000000000" pitchFamily="2" charset="2"/>
                  </a:rPr>
                  <a:t>Adaptively-Robust Filter</a:t>
                </a:r>
              </a:p>
              <a:p>
                <a:pPr marL="0" indent="0">
                  <a:lnSpc>
                    <a:spcPct val="125000"/>
                  </a:lnSpc>
                  <a:buNone/>
                </a:pPr>
                <a:r>
                  <a:rPr lang="it-IT" sz="2000" dirty="0">
                    <a:solidFill>
                      <a:schemeClr val="tx1"/>
                    </a:solidFill>
                    <a:latin typeface="+mj-lt"/>
                    <a:sym typeface="Wingdings" panose="05000000000000000000" pitchFamily="2" charset="2"/>
                  </a:rPr>
                  <a:t>The </a:t>
                </a:r>
                <a:r>
                  <a:rPr lang="it-IT" sz="2000" dirty="0" err="1">
                    <a:solidFill>
                      <a:schemeClr val="tx1"/>
                    </a:solidFill>
                    <a:latin typeface="+mj-lt"/>
                    <a:sym typeface="Wingdings" panose="05000000000000000000" pitchFamily="2" charset="2"/>
                  </a:rPr>
                  <a:t>adaptive</a:t>
                </a:r>
                <a:r>
                  <a:rPr lang="it-IT" sz="2000" dirty="0">
                    <a:solidFill>
                      <a:schemeClr val="tx1"/>
                    </a:solidFill>
                    <a:latin typeface="+mj-lt"/>
                    <a:sym typeface="Wingdings" panose="05000000000000000000" pitchFamily="2" charset="2"/>
                  </a:rPr>
                  <a:t> filter </a:t>
                </a:r>
                <a:r>
                  <a:rPr lang="it-IT" sz="2000" dirty="0" err="1">
                    <a:solidFill>
                      <a:schemeClr val="tx1"/>
                    </a:solidFill>
                    <a:latin typeface="+mj-lt"/>
                    <a:sym typeface="Wingdings" panose="05000000000000000000" pitchFamily="2" charset="2"/>
                  </a:rPr>
                  <a:t>requires</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reliable</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observations</a:t>
                </a:r>
                <a:r>
                  <a:rPr lang="it-IT" sz="2000" dirty="0">
                    <a:solidFill>
                      <a:schemeClr val="tx1"/>
                    </a:solidFill>
                    <a:latin typeface="+mj-lt"/>
                    <a:sym typeface="Wingdings" panose="05000000000000000000" pitchFamily="2" charset="2"/>
                  </a:rPr>
                  <a:t> in </a:t>
                </a:r>
                <a:r>
                  <a:rPr lang="it-IT" sz="2000" dirty="0" err="1">
                    <a:solidFill>
                      <a:schemeClr val="tx1"/>
                    </a:solidFill>
                    <a:latin typeface="+mj-lt"/>
                    <a:sym typeface="Wingdings" panose="05000000000000000000" pitchFamily="2" charset="2"/>
                  </a:rPr>
                  <a:t>order</a:t>
                </a:r>
                <a:r>
                  <a:rPr lang="it-IT" sz="2000" dirty="0">
                    <a:solidFill>
                      <a:schemeClr val="tx1"/>
                    </a:solidFill>
                    <a:latin typeface="+mj-lt"/>
                    <a:sym typeface="Wingdings" panose="05000000000000000000" pitchFamily="2" charset="2"/>
                  </a:rPr>
                  <a:t> to </a:t>
                </a:r>
                <a:r>
                  <a:rPr lang="it-IT" sz="2000" dirty="0" err="1">
                    <a:solidFill>
                      <a:schemeClr val="tx1"/>
                    </a:solidFill>
                    <a:latin typeface="+mj-lt"/>
                    <a:sym typeface="Wingdings" panose="05000000000000000000" pitchFamily="2" charset="2"/>
                  </a:rPr>
                  <a:t>function</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correctly</a:t>
                </a:r>
                <a:r>
                  <a:rPr lang="it-IT" sz="2000" dirty="0">
                    <a:solidFill>
                      <a:schemeClr val="tx1"/>
                    </a:solidFill>
                    <a:latin typeface="+mj-lt"/>
                    <a:sym typeface="Wingdings" panose="05000000000000000000" pitchFamily="2" charset="2"/>
                  </a:rPr>
                  <a:t>. In the </a:t>
                </a:r>
                <a:r>
                  <a:rPr lang="it-IT" sz="2000" dirty="0" err="1">
                    <a:solidFill>
                      <a:schemeClr val="tx1"/>
                    </a:solidFill>
                    <a:latin typeface="+mj-lt"/>
                    <a:sym typeface="Wingdings" panose="05000000000000000000" pitchFamily="2" charset="2"/>
                  </a:rPr>
                  <a:t>presence</a:t>
                </a:r>
                <a:r>
                  <a:rPr lang="it-IT" sz="2000" dirty="0">
                    <a:solidFill>
                      <a:schemeClr val="tx1"/>
                    </a:solidFill>
                    <a:latin typeface="+mj-lt"/>
                    <a:sym typeface="Wingdings" panose="05000000000000000000" pitchFamily="2" charset="2"/>
                  </a:rPr>
                  <a:t> of </a:t>
                </a:r>
                <a:r>
                  <a:rPr lang="it-IT" sz="2000" dirty="0" err="1">
                    <a:solidFill>
                      <a:schemeClr val="tx1"/>
                    </a:solidFill>
                    <a:latin typeface="+mj-lt"/>
                    <a:sym typeface="Wingdings" panose="05000000000000000000" pitchFamily="2" charset="2"/>
                  </a:rPr>
                  <a:t>faulty</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measurements</a:t>
                </a:r>
                <a:r>
                  <a:rPr lang="it-IT" sz="2000" dirty="0">
                    <a:latin typeface="+mj-lt"/>
                    <a:sym typeface="Wingdings" panose="05000000000000000000" pitchFamily="2" charset="2"/>
                  </a:rPr>
                  <a:t>/</a:t>
                </a:r>
                <a:r>
                  <a:rPr lang="it-IT" sz="2000" dirty="0" err="1">
                    <a:latin typeface="+mj-lt"/>
                    <a:sym typeface="Wingdings" panose="05000000000000000000" pitchFamily="2" charset="2"/>
                  </a:rPr>
                  <a:t>outliers</a:t>
                </a:r>
                <a:r>
                  <a:rPr lang="it-IT" sz="2000" dirty="0">
                    <a:latin typeface="+mj-lt"/>
                    <a:sym typeface="Wingdings" panose="05000000000000000000" pitchFamily="2" charset="2"/>
                  </a:rPr>
                  <a:t> the performance </a:t>
                </a:r>
                <a:r>
                  <a:rPr lang="it-IT" sz="2000" dirty="0" err="1">
                    <a:latin typeface="+mj-lt"/>
                    <a:sym typeface="Wingdings" panose="05000000000000000000" pitchFamily="2" charset="2"/>
                  </a:rPr>
                  <a:t>will</a:t>
                </a:r>
                <a:r>
                  <a:rPr lang="it-IT" sz="2000" dirty="0">
                    <a:latin typeface="+mj-lt"/>
                    <a:sym typeface="Wingdings" panose="05000000000000000000" pitchFamily="2" charset="2"/>
                  </a:rPr>
                  <a:t> </a:t>
                </a:r>
                <a:r>
                  <a:rPr lang="it-IT" sz="2000" dirty="0" err="1">
                    <a:latin typeface="+mj-lt"/>
                    <a:sym typeface="Wingdings" panose="05000000000000000000" pitchFamily="2" charset="2"/>
                  </a:rPr>
                  <a:t>degrade</a:t>
                </a:r>
                <a:r>
                  <a:rPr lang="it-IT" sz="2000" dirty="0">
                    <a:latin typeface="+mj-lt"/>
                    <a:sym typeface="Wingdings" panose="05000000000000000000" pitchFamily="2" charset="2"/>
                  </a:rPr>
                  <a:t> </a:t>
                </a:r>
                <a:r>
                  <a:rPr lang="it-IT" sz="2000" dirty="0" err="1">
                    <a:latin typeface="+mj-lt"/>
                    <a:sym typeface="Wingdings" panose="05000000000000000000" pitchFamily="2" charset="2"/>
                  </a:rPr>
                  <a:t>quickly</a:t>
                </a:r>
                <a:r>
                  <a:rPr lang="it-IT" sz="2000" dirty="0">
                    <a:latin typeface="+mj-lt"/>
                    <a:sym typeface="Wingdings" panose="05000000000000000000" pitchFamily="2" charset="2"/>
                  </a:rPr>
                  <a:t> and </a:t>
                </a:r>
                <a:r>
                  <a:rPr lang="it-IT" sz="2000" dirty="0" err="1">
                    <a:latin typeface="+mj-lt"/>
                    <a:sym typeface="Wingdings" panose="05000000000000000000" pitchFamily="2" charset="2"/>
                  </a:rPr>
                  <a:t>get</a:t>
                </a:r>
                <a:r>
                  <a:rPr lang="it-IT" sz="2000" dirty="0">
                    <a:latin typeface="+mj-lt"/>
                    <a:sym typeface="Wingdings" panose="05000000000000000000" pitchFamily="2" charset="2"/>
                  </a:rPr>
                  <a:t> </a:t>
                </a:r>
                <a:r>
                  <a:rPr lang="it-IT" sz="2000" dirty="0" err="1">
                    <a:latin typeface="+mj-lt"/>
                    <a:sym typeface="Wingdings" panose="05000000000000000000" pitchFamily="2" charset="2"/>
                  </a:rPr>
                  <a:t>worse</a:t>
                </a:r>
                <a:r>
                  <a:rPr lang="it-IT" sz="2000" dirty="0">
                    <a:latin typeface="+mj-lt"/>
                    <a:sym typeface="Wingdings" panose="05000000000000000000" pitchFamily="2" charset="2"/>
                  </a:rPr>
                  <a:t> </a:t>
                </a:r>
                <a:r>
                  <a:rPr lang="it-IT" sz="2000" dirty="0" err="1">
                    <a:latin typeface="+mj-lt"/>
                    <a:sym typeface="Wingdings" panose="05000000000000000000" pitchFamily="2" charset="2"/>
                  </a:rPr>
                  <a:t>than</a:t>
                </a:r>
                <a:r>
                  <a:rPr lang="it-IT" sz="2000" dirty="0">
                    <a:latin typeface="+mj-lt"/>
                    <a:sym typeface="Wingdings" panose="05000000000000000000" pitchFamily="2" charset="2"/>
                  </a:rPr>
                  <a:t> the one of the standard </a:t>
                </a:r>
                <a:r>
                  <a:rPr lang="it-IT" sz="2000" dirty="0" err="1">
                    <a:latin typeface="+mj-lt"/>
                    <a:sym typeface="Wingdings" panose="05000000000000000000" pitchFamily="2" charset="2"/>
                  </a:rPr>
                  <a:t>Kalman</a:t>
                </a:r>
                <a:r>
                  <a:rPr lang="it-IT" sz="2000" dirty="0">
                    <a:latin typeface="+mj-lt"/>
                    <a:sym typeface="Wingdings" panose="05000000000000000000" pitchFamily="2" charset="2"/>
                  </a:rPr>
                  <a:t> filter.</a:t>
                </a:r>
                <a:endParaRPr lang="it-IT" sz="2000" dirty="0">
                  <a:solidFill>
                    <a:schemeClr val="tx1"/>
                  </a:solidFill>
                  <a:latin typeface="+mj-lt"/>
                  <a:sym typeface="Wingdings" panose="05000000000000000000" pitchFamily="2" charset="2"/>
                </a:endParaRPr>
              </a:p>
              <a:p>
                <a:pPr marL="0" indent="0">
                  <a:lnSpc>
                    <a:spcPct val="125000"/>
                  </a:lnSpc>
                  <a:buNone/>
                </a:pPr>
                <a:r>
                  <a:rPr lang="it-IT" sz="2000" dirty="0">
                    <a:solidFill>
                      <a:schemeClr val="tx1"/>
                    </a:solidFill>
                    <a:latin typeface="+mj-lt"/>
                    <a:sym typeface="Wingdings" panose="05000000000000000000" pitchFamily="2" charset="2"/>
                  </a:rPr>
                  <a:t>A </a:t>
                </a:r>
                <a:r>
                  <a:rPr lang="it-IT" sz="2000" dirty="0" err="1">
                    <a:solidFill>
                      <a:schemeClr val="tx1"/>
                    </a:solidFill>
                    <a:latin typeface="+mj-lt"/>
                    <a:sym typeface="Wingdings" panose="05000000000000000000" pitchFamily="2" charset="2"/>
                  </a:rPr>
                  <a:t>robust</a:t>
                </a:r>
                <a:r>
                  <a:rPr lang="it-IT" sz="2000" dirty="0">
                    <a:solidFill>
                      <a:schemeClr val="tx1"/>
                    </a:solidFill>
                    <a:latin typeface="+mj-lt"/>
                    <a:sym typeface="Wingdings" panose="05000000000000000000" pitchFamily="2" charset="2"/>
                  </a:rPr>
                  <a:t> strategy </a:t>
                </a:r>
                <a:r>
                  <a:rPr lang="it-IT" sz="2000" dirty="0" err="1">
                    <a:solidFill>
                      <a:schemeClr val="tx1"/>
                    </a:solidFill>
                    <a:latin typeface="+mj-lt"/>
                    <a:sym typeface="Wingdings" panose="05000000000000000000" pitchFamily="2" charset="2"/>
                  </a:rPr>
                  <a:t>is</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implemented</a:t>
                </a:r>
                <a:r>
                  <a:rPr lang="it-IT" sz="2000" dirty="0">
                    <a:solidFill>
                      <a:schemeClr val="tx1"/>
                    </a:solidFill>
                    <a:latin typeface="+mj-lt"/>
                    <a:sym typeface="Wingdings" panose="05000000000000000000" pitchFamily="2" charset="2"/>
                  </a:rPr>
                  <a:t> in </a:t>
                </a:r>
                <a:r>
                  <a:rPr lang="it-IT" sz="2000" dirty="0" err="1">
                    <a:solidFill>
                      <a:schemeClr val="tx1"/>
                    </a:solidFill>
                    <a:latin typeface="+mj-lt"/>
                    <a:sym typeface="Wingdings" panose="05000000000000000000" pitchFamily="2" charset="2"/>
                  </a:rPr>
                  <a:t>order</a:t>
                </a:r>
                <a:r>
                  <a:rPr lang="it-IT" sz="2000" dirty="0">
                    <a:solidFill>
                      <a:schemeClr val="tx1"/>
                    </a:solidFill>
                    <a:latin typeface="+mj-lt"/>
                    <a:sym typeface="Wingdings" panose="05000000000000000000" pitchFamily="2" charset="2"/>
                  </a:rPr>
                  <a:t> to mitigate the </a:t>
                </a:r>
                <a:r>
                  <a:rPr lang="it-IT" sz="2000" dirty="0" err="1">
                    <a:solidFill>
                      <a:schemeClr val="tx1"/>
                    </a:solidFill>
                    <a:latin typeface="+mj-lt"/>
                    <a:sym typeface="Wingdings" panose="05000000000000000000" pitchFamily="2" charset="2"/>
                  </a:rPr>
                  <a:t>effect</a:t>
                </a:r>
                <a:r>
                  <a:rPr lang="it-IT" sz="2000" dirty="0">
                    <a:solidFill>
                      <a:schemeClr val="tx1"/>
                    </a:solidFill>
                    <a:latin typeface="+mj-lt"/>
                    <a:sym typeface="Wingdings" panose="05000000000000000000" pitchFamily="2" charset="2"/>
                  </a:rPr>
                  <a:t> of </a:t>
                </a:r>
                <a:r>
                  <a:rPr lang="it-IT" sz="2000" dirty="0" err="1">
                    <a:solidFill>
                      <a:schemeClr val="tx1"/>
                    </a:solidFill>
                    <a:latin typeface="+mj-lt"/>
                    <a:sym typeface="Wingdings" panose="05000000000000000000" pitchFamily="2" charset="2"/>
                  </a:rPr>
                  <a:t>measurement</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outliers</a:t>
                </a:r>
                <a:r>
                  <a:rPr lang="it-IT" sz="2000" dirty="0">
                    <a:solidFill>
                      <a:schemeClr val="tx1"/>
                    </a:solidFill>
                    <a:latin typeface="+mj-lt"/>
                    <a:sym typeface="Wingdings" panose="05000000000000000000" pitchFamily="2" charset="2"/>
                  </a:rPr>
                  <a:t> and </a:t>
                </a:r>
                <a:r>
                  <a:rPr lang="it-IT" sz="2000" dirty="0" err="1">
                    <a:solidFill>
                      <a:schemeClr val="tx1"/>
                    </a:solidFill>
                    <a:latin typeface="+mj-lt"/>
                    <a:sym typeface="Wingdings" panose="05000000000000000000" pitchFamily="2" charset="2"/>
                  </a:rPr>
                  <a:t>achieve</a:t>
                </a:r>
                <a:r>
                  <a:rPr lang="it-IT" sz="2000" dirty="0">
                    <a:solidFill>
                      <a:schemeClr val="tx1"/>
                    </a:solidFill>
                    <a:latin typeface="+mj-lt"/>
                    <a:sym typeface="Wingdings" panose="05000000000000000000" pitchFamily="2" charset="2"/>
                  </a:rPr>
                  <a:t> good performance.</a:t>
                </a:r>
              </a:p>
              <a:p>
                <a:pPr marL="0" indent="0">
                  <a:lnSpc>
                    <a:spcPct val="125000"/>
                  </a:lnSpc>
                  <a:buNone/>
                </a:pPr>
                <a:r>
                  <a:rPr lang="it-IT" sz="2000" dirty="0">
                    <a:solidFill>
                      <a:schemeClr val="tx1"/>
                    </a:solidFill>
                    <a:latin typeface="+mj-lt"/>
                    <a:sym typeface="Wingdings" panose="05000000000000000000" pitchFamily="2" charset="2"/>
                  </a:rPr>
                  <a:t>The filter gain </a:t>
                </a:r>
                <a:r>
                  <a:rPr lang="it-IT" sz="2000" dirty="0" err="1">
                    <a:solidFill>
                      <a:schemeClr val="tx1"/>
                    </a:solidFill>
                    <a:latin typeface="+mj-lt"/>
                    <a:sym typeface="Wingdings" panose="05000000000000000000" pitchFamily="2" charset="2"/>
                  </a:rPr>
                  <a:t>is</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modified</a:t>
                </a:r>
                <a:r>
                  <a:rPr lang="it-IT" sz="2000" dirty="0">
                    <a:solidFill>
                      <a:schemeClr val="tx1"/>
                    </a:solidFill>
                    <a:latin typeface="+mj-lt"/>
                    <a:sym typeface="Wingdings" panose="05000000000000000000" pitchFamily="2" charset="2"/>
                  </a:rPr>
                  <a:t> by </a:t>
                </a:r>
                <a:r>
                  <a:rPr lang="it-IT" sz="2000" dirty="0" err="1">
                    <a:solidFill>
                      <a:schemeClr val="tx1"/>
                    </a:solidFill>
                    <a:latin typeface="+mj-lt"/>
                    <a:sym typeface="Wingdings" panose="05000000000000000000" pitchFamily="2" charset="2"/>
                  </a:rPr>
                  <a:t>introducing</a:t>
                </a:r>
                <a:r>
                  <a:rPr lang="it-IT" sz="2000" dirty="0">
                    <a:solidFill>
                      <a:schemeClr val="tx1"/>
                    </a:solidFill>
                    <a:latin typeface="+mj-lt"/>
                    <a:sym typeface="Wingdings" panose="05000000000000000000" pitchFamily="2" charset="2"/>
                  </a:rPr>
                  <a:t> the </a:t>
                </a:r>
                <a:r>
                  <a:rPr lang="it-IT" sz="2000" dirty="0" err="1">
                    <a:solidFill>
                      <a:schemeClr val="tx1"/>
                    </a:solidFill>
                    <a:latin typeface="+mj-lt"/>
                    <a:sym typeface="Wingdings" panose="05000000000000000000" pitchFamily="2" charset="2"/>
                  </a:rPr>
                  <a:t>equivalent</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covariance</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matrix</a:t>
                </a:r>
                <a:r>
                  <a:rPr lang="it-IT" sz="2000" dirty="0">
                    <a:solidFill>
                      <a:schemeClr val="tx1"/>
                    </a:solidFill>
                    <a:latin typeface="+mj-lt"/>
                    <a:sym typeface="Wingdings" panose="05000000000000000000" pitchFamily="2" charset="2"/>
                  </a:rPr>
                  <a:t> </a:t>
                </a:r>
                <a14:m>
                  <m:oMath xmlns:m="http://schemas.openxmlformats.org/officeDocument/2006/math">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smtClean="0">
                                <a:solidFill>
                                  <a:schemeClr val="tx1"/>
                                </a:solidFill>
                                <a:latin typeface="Cambria Math" panose="02040503050406030204" pitchFamily="18" charset="0"/>
                                <a:sym typeface="Wingdings" panose="05000000000000000000" pitchFamily="2" charset="2"/>
                              </a:rPr>
                            </m:ctrlPr>
                          </m:accPr>
                          <m:e>
                            <m:r>
                              <a:rPr lang="it-IT" sz="2000" b="0" i="1" smtClean="0">
                                <a:solidFill>
                                  <a:schemeClr val="tx1"/>
                                </a:solidFill>
                                <a:latin typeface="Cambria Math" panose="02040503050406030204" pitchFamily="18" charset="0"/>
                                <a:sym typeface="Wingdings" panose="05000000000000000000" pitchFamily="2" charset="2"/>
                              </a:rPr>
                              <m:t>𝑅</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oMath>
                </a14:m>
                <a:r>
                  <a:rPr lang="it-IT" sz="2000" dirty="0">
                    <a:solidFill>
                      <a:schemeClr val="tx1"/>
                    </a:solidFill>
                    <a:latin typeface="+mj-lt"/>
                    <a:sym typeface="Wingdings" panose="05000000000000000000" pitchFamily="2" charset="2"/>
                  </a:rPr>
                  <a:t>:</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smtClean="0">
                                  <a:solidFill>
                                    <a:schemeClr val="tx1"/>
                                  </a:solidFill>
                                  <a:latin typeface="Cambria Math" panose="02040503050406030204" pitchFamily="18" charset="0"/>
                                  <a:sym typeface="Wingdings" panose="05000000000000000000" pitchFamily="2" charset="2"/>
                                </a:rPr>
                              </m:ctrlPr>
                            </m:accPr>
                            <m:e>
                              <m:r>
                                <a:rPr lang="it-IT" sz="2000" b="0" i="1" smtClean="0">
                                  <a:solidFill>
                                    <a:schemeClr val="tx1"/>
                                  </a:solidFill>
                                  <a:latin typeface="Cambria Math" panose="02040503050406030204" pitchFamily="18" charset="0"/>
                                  <a:sym typeface="Wingdings" panose="05000000000000000000" pitchFamily="2" charset="2"/>
                                </a:rPr>
                                <m:t>𝐾</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r>
                        <a:rPr lang="it-IT" sz="2000" b="0" i="1" dirty="0" smtClean="0">
                          <a:solidFill>
                            <a:schemeClr val="tx1"/>
                          </a:solidFill>
                          <a:latin typeface="Cambria Math" panose="02040503050406030204" pitchFamily="18" charset="0"/>
                          <a:sym typeface="Wingdings" panose="05000000000000000000" pitchFamily="2" charset="2"/>
                        </a:rPr>
                        <m:t>=</m:t>
                      </m:r>
                      <m:f>
                        <m:fPr>
                          <m:ctrlPr>
                            <a:rPr lang="it-IT" sz="2000" b="0" i="1" dirty="0" smtClean="0">
                              <a:solidFill>
                                <a:schemeClr val="tx1"/>
                              </a:solidFill>
                              <a:latin typeface="Cambria Math" panose="02040503050406030204" pitchFamily="18" charset="0"/>
                              <a:sym typeface="Wingdings" panose="05000000000000000000" pitchFamily="2" charset="2"/>
                            </a:rPr>
                          </m:ctrlPr>
                        </m:fPr>
                        <m:num>
                          <m:r>
                            <a:rPr lang="it-IT" sz="2000" b="0" i="1" dirty="0" smtClean="0">
                              <a:solidFill>
                                <a:schemeClr val="tx1"/>
                              </a:solidFill>
                              <a:latin typeface="Cambria Math" panose="02040503050406030204" pitchFamily="18" charset="0"/>
                              <a:sym typeface="Wingdings" panose="05000000000000000000" pitchFamily="2" charset="2"/>
                            </a:rPr>
                            <m:t>1</m:t>
                          </m:r>
                        </m:num>
                        <m:den>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𝛼</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den>
                      </m:f>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𝑃</m:t>
                          </m:r>
                        </m:e>
                        <m:sub>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m:t>
                          </m:r>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−1</m:t>
                          </m:r>
                        </m:sub>
                      </m:sSub>
                      <m:sSubSup>
                        <m:sSubSupPr>
                          <m:ctrlPr>
                            <a:rPr lang="it-IT" sz="2000" b="0" i="1" dirty="0" smtClean="0">
                              <a:solidFill>
                                <a:schemeClr val="tx1"/>
                              </a:solidFill>
                              <a:latin typeface="Cambria Math" panose="02040503050406030204" pitchFamily="18" charset="0"/>
                              <a:sym typeface="Wingdings" panose="05000000000000000000" pitchFamily="2" charset="2"/>
                            </a:rPr>
                          </m:ctrlPr>
                        </m:sSubSup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up>
                          <m:r>
                            <a:rPr lang="it-IT" sz="2000" b="0" i="1" dirty="0" smtClean="0">
                              <a:solidFill>
                                <a:schemeClr val="tx1"/>
                              </a:solidFill>
                              <a:latin typeface="Cambria Math" panose="02040503050406030204" pitchFamily="18" charset="0"/>
                              <a:sym typeface="Wingdings" panose="05000000000000000000" pitchFamily="2" charset="2"/>
                            </a:rPr>
                            <m:t>𝑇</m:t>
                          </m:r>
                        </m:sup>
                      </m:sSubSup>
                      <m:d>
                        <m:dPr>
                          <m:ctrlPr>
                            <a:rPr lang="it-IT" sz="2000" b="0" i="1" dirty="0" smtClean="0">
                              <a:solidFill>
                                <a:schemeClr val="tx1"/>
                              </a:solidFill>
                              <a:latin typeface="Cambria Math" panose="02040503050406030204" pitchFamily="18" charset="0"/>
                              <a:sym typeface="Wingdings" panose="05000000000000000000" pitchFamily="2" charset="2"/>
                            </a:rPr>
                          </m:ctrlPr>
                        </m:dPr>
                        <m:e>
                          <m:f>
                            <m:fPr>
                              <m:ctrlPr>
                                <a:rPr lang="it-IT" sz="2000" b="0" i="1" dirty="0" smtClean="0">
                                  <a:solidFill>
                                    <a:schemeClr val="tx1"/>
                                  </a:solidFill>
                                  <a:latin typeface="Cambria Math" panose="02040503050406030204" pitchFamily="18" charset="0"/>
                                  <a:sym typeface="Wingdings" panose="05000000000000000000" pitchFamily="2" charset="2"/>
                                </a:rPr>
                              </m:ctrlPr>
                            </m:fPr>
                            <m:num>
                              <m:r>
                                <a:rPr lang="it-IT" sz="2000" b="0" i="1" dirty="0" smtClean="0">
                                  <a:solidFill>
                                    <a:schemeClr val="tx1"/>
                                  </a:solidFill>
                                  <a:latin typeface="Cambria Math" panose="02040503050406030204" pitchFamily="18" charset="0"/>
                                  <a:sym typeface="Wingdings" panose="05000000000000000000" pitchFamily="2" charset="2"/>
                                </a:rPr>
                                <m:t>1</m:t>
                              </m:r>
                            </m:num>
                            <m:den>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𝛼</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den>
                          </m:f>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𝑃</m:t>
                              </m:r>
                            </m:e>
                            <m:sub>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m:t>
                              </m:r>
                              <m:r>
                                <a:rPr lang="it-IT" sz="2000" b="0" i="1" dirty="0" smtClean="0">
                                  <a:solidFill>
                                    <a:schemeClr val="tx1"/>
                                  </a:solidFill>
                                  <a:latin typeface="Cambria Math" panose="02040503050406030204" pitchFamily="18" charset="0"/>
                                  <a:sym typeface="Wingdings" panose="05000000000000000000" pitchFamily="2" charset="2"/>
                                </a:rPr>
                                <m:t>𝑘</m:t>
                              </m:r>
                              <m:r>
                                <a:rPr lang="it-IT" sz="2000" b="0" i="1" dirty="0" smtClean="0">
                                  <a:solidFill>
                                    <a:schemeClr val="tx1"/>
                                  </a:solidFill>
                                  <a:latin typeface="Cambria Math" panose="02040503050406030204" pitchFamily="18" charset="0"/>
                                  <a:sym typeface="Wingdings" panose="05000000000000000000" pitchFamily="2" charset="2"/>
                                </a:rPr>
                                <m:t>−1</m:t>
                              </m:r>
                            </m:sub>
                          </m:sSub>
                          <m:sSubSup>
                            <m:sSubSupPr>
                              <m:ctrlPr>
                                <a:rPr lang="it-IT" sz="2000" b="0" i="1" dirty="0" smtClean="0">
                                  <a:solidFill>
                                    <a:schemeClr val="tx1"/>
                                  </a:solidFill>
                                  <a:latin typeface="Cambria Math" panose="02040503050406030204" pitchFamily="18" charset="0"/>
                                  <a:sym typeface="Wingdings" panose="05000000000000000000" pitchFamily="2" charset="2"/>
                                </a:rPr>
                              </m:ctrlPr>
                            </m:sSubSupPr>
                            <m:e>
                              <m:r>
                                <a:rPr lang="it-IT" sz="2000" b="0" i="1" dirty="0" smtClean="0">
                                  <a:solidFill>
                                    <a:schemeClr val="tx1"/>
                                  </a:solidFill>
                                  <a:latin typeface="Cambria Math" panose="02040503050406030204" pitchFamily="18" charset="0"/>
                                  <a:sym typeface="Wingdings" panose="05000000000000000000" pitchFamily="2" charset="2"/>
                                </a:rPr>
                                <m:t>𝐻</m:t>
                              </m:r>
                            </m:e>
                            <m:sub>
                              <m:r>
                                <a:rPr lang="it-IT" sz="2000" b="0" i="1" dirty="0" smtClean="0">
                                  <a:solidFill>
                                    <a:schemeClr val="tx1"/>
                                  </a:solidFill>
                                  <a:latin typeface="Cambria Math" panose="02040503050406030204" pitchFamily="18" charset="0"/>
                                  <a:sym typeface="Wingdings" panose="05000000000000000000" pitchFamily="2" charset="2"/>
                                </a:rPr>
                                <m:t>𝑘</m:t>
                              </m:r>
                            </m:sub>
                            <m:sup>
                              <m:r>
                                <a:rPr lang="it-IT" sz="2000" b="0" i="1" dirty="0" smtClean="0">
                                  <a:solidFill>
                                    <a:schemeClr val="tx1"/>
                                  </a:solidFill>
                                  <a:latin typeface="Cambria Math" panose="02040503050406030204" pitchFamily="18" charset="0"/>
                                  <a:sym typeface="Wingdings" panose="05000000000000000000" pitchFamily="2" charset="2"/>
                                </a:rPr>
                                <m:t>𝑇</m:t>
                              </m:r>
                            </m:sup>
                          </m:sSubSup>
                          <m:r>
                            <a:rPr lang="it-IT" sz="2000" b="0" i="1" dirty="0" smtClean="0">
                              <a:solidFill>
                                <a:schemeClr val="tx1"/>
                              </a:solidFill>
                              <a:latin typeface="Cambria Math" panose="02040503050406030204" pitchFamily="18" charset="0"/>
                              <a:sym typeface="Wingdings" panose="05000000000000000000" pitchFamily="2" charset="2"/>
                            </a:rPr>
                            <m:t>+</m:t>
                          </m:r>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dirty="0" smtClean="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𝑅</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e>
                      </m:d>
                    </m:oMath>
                  </m:oMathPara>
                </a14:m>
                <a:endParaRPr lang="it-IT" sz="2000" dirty="0">
                  <a:solidFill>
                    <a:schemeClr val="tx1"/>
                  </a:solidFill>
                  <a:latin typeface="+mj-lt"/>
                  <a:sym typeface="Wingdings" panose="05000000000000000000" pitchFamily="2" charset="2"/>
                </a:endParaRP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r="-928"/>
                </a:stretch>
              </a:blipFill>
            </p:spPr>
            <p:txBody>
              <a:bodyPr/>
              <a:lstStyle/>
              <a:p>
                <a:r>
                  <a:rPr lang="en-GB">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3C7D225-580B-414F-A11D-FD738CD35900}"/>
                  </a:ext>
                </a:extLst>
              </p14:cNvPr>
              <p14:cNvContentPartPr/>
              <p14:nvPr/>
            </p14:nvContentPartPr>
            <p14:xfrm>
              <a:off x="7932202" y="5325461"/>
              <a:ext cx="192240" cy="360"/>
            </p14:xfrm>
          </p:contentPart>
        </mc:Choice>
        <mc:Fallback>
          <p:pic>
            <p:nvPicPr>
              <p:cNvPr id="5" name="Ink 4">
                <a:extLst>
                  <a:ext uri="{FF2B5EF4-FFF2-40B4-BE49-F238E27FC236}">
                    <a16:creationId xmlns:a16="http://schemas.microsoft.com/office/drawing/2014/main" id="{73C7D225-580B-414F-A11D-FD738CD35900}"/>
                  </a:ext>
                </a:extLst>
              </p:cNvPr>
              <p:cNvPicPr/>
              <p:nvPr/>
            </p:nvPicPr>
            <p:blipFill>
              <a:blip r:embed="rId4"/>
              <a:stretch>
                <a:fillRect/>
              </a:stretch>
            </p:blipFill>
            <p:spPr>
              <a:xfrm>
                <a:off x="7878562" y="5217821"/>
                <a:ext cx="299880" cy="216000"/>
              </a:xfrm>
              <a:prstGeom prst="rect">
                <a:avLst/>
              </a:prstGeom>
            </p:spPr>
          </p:pic>
        </mc:Fallback>
      </mc:AlternateContent>
    </p:spTree>
    <p:extLst>
      <p:ext uri="{BB962C8B-B14F-4D97-AF65-F5344CB8AC3E}">
        <p14:creationId xmlns:p14="http://schemas.microsoft.com/office/powerpoint/2010/main" val="839038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59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a:solidFill>
                      <a:schemeClr val="accent4">
                        <a:lumMod val="50000"/>
                      </a:schemeClr>
                    </a:solidFill>
                    <a:sym typeface="Wingdings" panose="05000000000000000000" pitchFamily="2" charset="2"/>
                  </a:rPr>
                  <a:t>Scaling </a:t>
                </a:r>
                <a:r>
                  <a:rPr lang="it-IT" dirty="0" err="1">
                    <a:solidFill>
                      <a:schemeClr val="accent4">
                        <a:lumMod val="50000"/>
                      </a:schemeClr>
                    </a:solidFill>
                    <a:sym typeface="Wingdings" panose="05000000000000000000" pitchFamily="2" charset="2"/>
                  </a:rPr>
                  <a:t>Factor</a:t>
                </a:r>
                <a:endParaRPr lang="it-IT" dirty="0">
                  <a:solidFill>
                    <a:schemeClr val="accent4">
                      <a:lumMod val="50000"/>
                    </a:schemeClr>
                  </a:solidFill>
                  <a:sym typeface="Wingdings" panose="05000000000000000000" pitchFamily="2" charset="2"/>
                </a:endParaRPr>
              </a:p>
              <a:p>
                <a:pPr marL="0" indent="0">
                  <a:lnSpc>
                    <a:spcPct val="125000"/>
                  </a:lnSpc>
                  <a:buNone/>
                </a:pPr>
                <a:r>
                  <a:rPr lang="it-IT" sz="2000" dirty="0">
                    <a:solidFill>
                      <a:schemeClr val="tx1"/>
                    </a:solidFill>
                    <a:latin typeface="+mj-lt"/>
                    <a:sym typeface="Wingdings" panose="05000000000000000000" pitchFamily="2" charset="2"/>
                  </a:rPr>
                  <a:t>The scaling </a:t>
                </a:r>
                <a:r>
                  <a:rPr lang="it-IT" sz="2000" dirty="0" err="1">
                    <a:solidFill>
                      <a:schemeClr val="tx1"/>
                    </a:solidFill>
                    <a:latin typeface="+mj-lt"/>
                    <a:sym typeface="Wingdings" panose="05000000000000000000" pitchFamily="2" charset="2"/>
                  </a:rPr>
                  <a:t>factor</a:t>
                </a:r>
                <a:r>
                  <a:rPr lang="it-IT" sz="2000" dirty="0">
                    <a:solidFill>
                      <a:schemeClr val="tx1"/>
                    </a:solidFill>
                    <a:latin typeface="+mj-lt"/>
                    <a:sym typeface="Wingdings" panose="05000000000000000000" pitchFamily="2" charset="2"/>
                  </a:rPr>
                  <a:t> </a:t>
                </a:r>
                <a14:m>
                  <m:oMath xmlns:m="http://schemas.openxmlformats.org/officeDocument/2006/math">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𝜆</m:t>
                        </m:r>
                      </m:e>
                      <m:sub>
                        <m:r>
                          <a:rPr lang="it-IT" sz="2000" b="0" i="1" smtClean="0">
                            <a:solidFill>
                              <a:schemeClr val="tx1"/>
                            </a:solidFill>
                            <a:latin typeface="Cambria Math" panose="02040503050406030204" pitchFamily="18" charset="0"/>
                            <a:sym typeface="Wingdings" panose="05000000000000000000" pitchFamily="2" charset="2"/>
                          </a:rPr>
                          <m:t>𝑖</m:t>
                        </m:r>
                      </m:sub>
                    </m:sSub>
                  </m:oMath>
                </a14:m>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used</a:t>
                </a:r>
                <a:r>
                  <a:rPr lang="it-IT" sz="2000" dirty="0">
                    <a:solidFill>
                      <a:schemeClr val="tx1"/>
                    </a:solidFill>
                    <a:latin typeface="+mj-lt"/>
                    <a:sym typeface="Wingdings" panose="05000000000000000000" pitchFamily="2" charset="2"/>
                  </a:rPr>
                  <a:t> to compute the </a:t>
                </a:r>
                <a:r>
                  <a:rPr lang="it-IT" sz="2000" dirty="0">
                    <a:sym typeface="Wingdings" panose="05000000000000000000" pitchFamily="2" charset="2"/>
                  </a:rPr>
                  <a:t>equivalent </a:t>
                </a:r>
                <a:r>
                  <a:rPr lang="it-IT" sz="2000" dirty="0" err="1">
                    <a:sym typeface="Wingdings" panose="05000000000000000000" pitchFamily="2" charset="2"/>
                  </a:rPr>
                  <a:t>covariance</a:t>
                </a:r>
                <a:r>
                  <a:rPr lang="it-IT" sz="2000" dirty="0">
                    <a:sym typeface="Wingdings" panose="05000000000000000000" pitchFamily="2" charset="2"/>
                  </a:rPr>
                  <a:t> </a:t>
                </a:r>
                <a:r>
                  <a:rPr lang="it-IT" sz="2000" dirty="0" err="1">
                    <a:sym typeface="Wingdings" panose="05000000000000000000" pitchFamily="2" charset="2"/>
                  </a:rPr>
                  <a:t>matrix</a:t>
                </a:r>
                <a:r>
                  <a:rPr lang="it-IT" sz="2000" dirty="0">
                    <a:sym typeface="Wingdings" panose="05000000000000000000" pitchFamily="2" charset="2"/>
                  </a:rPr>
                  <a:t> </a:t>
                </a:r>
                <a14:m>
                  <m:oMath xmlns:m="http://schemas.openxmlformats.org/officeDocument/2006/math">
                    <m:sSub>
                      <m:sSubPr>
                        <m:ctrlPr>
                          <a:rPr lang="it-IT" sz="2000" i="1" dirty="0">
                            <a:latin typeface="Cambria Math" panose="02040503050406030204" pitchFamily="18" charset="0"/>
                            <a:sym typeface="Wingdings" panose="05000000000000000000" pitchFamily="2" charset="2"/>
                          </a:rPr>
                        </m:ctrlPr>
                      </m:sSubPr>
                      <m:e>
                        <m:acc>
                          <m:accPr>
                            <m:chr m:val="̅"/>
                            <m:ctrlPr>
                              <a:rPr lang="it-IT" sz="2000" i="1">
                                <a:latin typeface="Cambria Math" panose="02040503050406030204" pitchFamily="18" charset="0"/>
                                <a:sym typeface="Wingdings" panose="05000000000000000000" pitchFamily="2" charset="2"/>
                              </a:rPr>
                            </m:ctrlPr>
                          </m:accPr>
                          <m:e>
                            <m:r>
                              <a:rPr lang="it-IT" sz="2000" i="1">
                                <a:latin typeface="Cambria Math" panose="02040503050406030204" pitchFamily="18" charset="0"/>
                                <a:sym typeface="Wingdings" panose="05000000000000000000" pitchFamily="2" charset="2"/>
                              </a:rPr>
                              <m:t>𝑅</m:t>
                            </m:r>
                          </m:e>
                        </m:acc>
                      </m:e>
                      <m:sub>
                        <m:r>
                          <a:rPr lang="it-IT" sz="2000" i="1" dirty="0">
                            <a:latin typeface="Cambria Math" panose="02040503050406030204" pitchFamily="18" charset="0"/>
                            <a:sym typeface="Wingdings" panose="05000000000000000000" pitchFamily="2" charset="2"/>
                          </a:rPr>
                          <m:t>𝑘</m:t>
                        </m:r>
                      </m:sub>
                    </m:sSub>
                  </m:oMath>
                </a14:m>
                <a:r>
                  <a:rPr lang="it-IT" sz="2000" dirty="0">
                    <a:sym typeface="Wingdings" panose="05000000000000000000" pitchFamily="2" charset="2"/>
                  </a:rPr>
                  <a:t> is:</a:t>
                </a:r>
              </a:p>
              <a:p>
                <a:pPr marL="0" indent="0">
                  <a:lnSpc>
                    <a:spcPct val="125000"/>
                  </a:lnSpc>
                  <a:buNone/>
                </a:pPr>
                <a:r>
                  <a:rPr lang="it-IT" sz="2000" dirty="0">
                    <a:solidFill>
                      <a:schemeClr val="tx1"/>
                    </a:solidFill>
                    <a:sym typeface="Wingdings" panose="05000000000000000000" pitchFamily="2" charset="2"/>
                  </a:rPr>
                  <a:t>		</a:t>
                </a:r>
                <a14:m>
                  <m:oMath xmlns:m="http://schemas.openxmlformats.org/officeDocument/2006/math">
                    <m:sSub>
                      <m:sSubPr>
                        <m:ctrlPr>
                          <a:rPr lang="it-IT" sz="200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𝜆</m:t>
                        </m:r>
                      </m:e>
                      <m:sub>
                        <m:r>
                          <a:rPr lang="it-IT" sz="2000" b="0" i="1" smtClean="0">
                            <a:solidFill>
                              <a:schemeClr val="tx1"/>
                            </a:solidFill>
                            <a:latin typeface="Cambria Math" panose="02040503050406030204" pitchFamily="18" charset="0"/>
                            <a:sym typeface="Wingdings" panose="05000000000000000000" pitchFamily="2" charset="2"/>
                          </a:rPr>
                          <m:t>𝑖</m:t>
                        </m:r>
                      </m:sub>
                    </m:sSub>
                    <m:r>
                      <a:rPr lang="it-IT" sz="2000" i="1">
                        <a:solidFill>
                          <a:schemeClr val="tx1"/>
                        </a:solidFill>
                        <a:latin typeface="Cambria Math" panose="02040503050406030204" pitchFamily="18" charset="0"/>
                        <a:sym typeface="Wingdings" panose="05000000000000000000" pitchFamily="2" charset="2"/>
                      </a:rPr>
                      <m:t>=</m:t>
                    </m:r>
                    <m:d>
                      <m:dPr>
                        <m:begChr m:val="{"/>
                        <m:endChr m:val=""/>
                        <m:ctrlPr>
                          <a:rPr lang="it-IT" sz="2000" i="1">
                            <a:solidFill>
                              <a:schemeClr val="tx1"/>
                            </a:solidFill>
                            <a:latin typeface="Cambria Math" panose="02040503050406030204" pitchFamily="18" charset="0"/>
                            <a:sym typeface="Wingdings" panose="05000000000000000000" pitchFamily="2" charset="2"/>
                          </a:rPr>
                        </m:ctrlPr>
                      </m:dPr>
                      <m:e>
                        <m:m>
                          <m:mPr>
                            <m:mcs>
                              <m:mc>
                                <m:mcPr>
                                  <m:count m:val="2"/>
                                  <m:mcJc m:val="center"/>
                                </m:mcPr>
                              </m:mc>
                            </m:mcs>
                            <m:ctrlPr>
                              <a:rPr lang="it-IT" sz="2000" i="1">
                                <a:solidFill>
                                  <a:schemeClr val="tx1"/>
                                </a:solidFill>
                                <a:latin typeface="Cambria Math" panose="02040503050406030204" pitchFamily="18" charset="0"/>
                                <a:sym typeface="Wingdings" panose="05000000000000000000" pitchFamily="2" charset="2"/>
                              </a:rPr>
                            </m:ctrlPr>
                          </m:mPr>
                          <m:mr>
                            <m:e>
                              <m:r>
                                <m:rPr>
                                  <m:brk m:alnAt="7"/>
                                </m:rPr>
                                <a:rPr lang="it-IT" sz="2000" i="1">
                                  <a:solidFill>
                                    <a:schemeClr val="tx1"/>
                                  </a:solidFill>
                                  <a:latin typeface="Cambria Math" panose="02040503050406030204" pitchFamily="18" charset="0"/>
                                  <a:sym typeface="Wingdings" panose="05000000000000000000" pitchFamily="2" charset="2"/>
                                </a:rPr>
                                <m:t>1</m:t>
                              </m:r>
                            </m:e>
                            <m:e>
                              <m:d>
                                <m:dPr>
                                  <m:begChr m:val="|"/>
                                  <m:endChr m:val="|"/>
                                  <m:ctrlPr>
                                    <a:rPr lang="it-IT" sz="2000" i="1">
                                      <a:solidFill>
                                        <a:schemeClr val="tx1"/>
                                      </a:solidFill>
                                      <a:latin typeface="Cambria Math" panose="02040503050406030204" pitchFamily="18" charset="0"/>
                                      <a:sym typeface="Wingdings" panose="05000000000000000000" pitchFamily="2" charset="2"/>
                                    </a:rPr>
                                  </m:ctrlPr>
                                </m:dPr>
                                <m:e>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dirty="0" smtClean="0">
                                              <a:solidFill>
                                                <a:schemeClr val="tx1"/>
                                              </a:solidFill>
                                              <a:latin typeface="Cambria Math" panose="02040503050406030204" pitchFamily="18" charset="0"/>
                                              <a:sym typeface="Wingdings" panose="05000000000000000000" pitchFamily="2" charset="2"/>
                                            </a:rPr>
                                          </m:ctrlPr>
                                        </m:accPr>
                                        <m:e>
                                          <m:r>
                                            <a:rPr lang="it-IT" sz="2000" b="0" i="1" dirty="0" smtClean="0">
                                              <a:solidFill>
                                                <a:schemeClr val="tx1"/>
                                              </a:solidFill>
                                              <a:latin typeface="Cambria Math" panose="02040503050406030204" pitchFamily="18" charset="0"/>
                                              <a:sym typeface="Wingdings" panose="05000000000000000000" pitchFamily="2" charset="2"/>
                                            </a:rPr>
                                            <m:t>𝑉</m:t>
                                          </m:r>
                                        </m:e>
                                      </m:acc>
                                    </m:e>
                                    <m:sub>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dirty="0" smtClean="0">
                                                  <a:solidFill>
                                                    <a:schemeClr val="tx1"/>
                                                  </a:solidFill>
                                                  <a:latin typeface="Cambria Math" panose="02040503050406030204" pitchFamily="18" charset="0"/>
                                                  <a:sym typeface="Wingdings" panose="05000000000000000000" pitchFamily="2" charset="2"/>
                                                </a:rPr>
                                              </m:ctrlPr>
                                            </m:accPr>
                                            <m:e>
                                              <m:r>
                                                <a:rPr lang="it-IT" sz="2000" b="0" i="1" dirty="0" smtClean="0">
                                                  <a:solidFill>
                                                    <a:schemeClr val="tx1"/>
                                                  </a:solidFill>
                                                  <a:latin typeface="Cambria Math" panose="02040503050406030204" pitchFamily="18" charset="0"/>
                                                  <a:sym typeface="Wingdings" panose="05000000000000000000" pitchFamily="2" charset="2"/>
                                                </a:rPr>
                                                <m:t>𝑋</m:t>
                                              </m:r>
                                            </m:e>
                                          </m:acc>
                                        </m:e>
                                        <m:sub>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𝑘</m:t>
                                              </m:r>
                                            </m:e>
                                            <m:sub>
                                              <m:r>
                                                <a:rPr lang="it-IT" sz="2000" b="0" i="1" dirty="0" smtClean="0">
                                                  <a:solidFill>
                                                    <a:schemeClr val="tx1"/>
                                                  </a:solidFill>
                                                  <a:latin typeface="Cambria Math" panose="02040503050406030204" pitchFamily="18" charset="0"/>
                                                  <a:sym typeface="Wingdings" panose="05000000000000000000" pitchFamily="2" charset="2"/>
                                                </a:rPr>
                                                <m:t>𝑖</m:t>
                                              </m:r>
                                            </m:sub>
                                          </m:sSub>
                                        </m:sub>
                                      </m:sSub>
                                    </m:sub>
                                  </m:sSub>
                                </m:e>
                              </m:d>
                              <m:r>
                                <a:rPr lang="it-IT" sz="2000" i="1">
                                  <a:solidFill>
                                    <a:schemeClr val="tx1"/>
                                  </a:solidFill>
                                  <a:latin typeface="Cambria Math" panose="02040503050406030204" pitchFamily="18" charset="0"/>
                                  <a:sym typeface="Wingdings" panose="05000000000000000000" pitchFamily="2" charset="2"/>
                                </a:rPr>
                                <m:t>≤</m:t>
                              </m:r>
                              <m:r>
                                <a:rPr lang="it-IT" sz="2000" i="1">
                                  <a:solidFill>
                                    <a:schemeClr val="tx1"/>
                                  </a:solidFill>
                                  <a:latin typeface="Cambria Math" panose="02040503050406030204" pitchFamily="18" charset="0"/>
                                  <a:sym typeface="Wingdings" panose="05000000000000000000" pitchFamily="2" charset="2"/>
                                </a:rPr>
                                <m:t>𝑐</m:t>
                              </m:r>
                            </m:e>
                          </m:mr>
                          <m:mr>
                            <m:e>
                              <m:f>
                                <m:fPr>
                                  <m:ctrlPr>
                                    <a:rPr lang="it-IT" sz="2000" i="1">
                                      <a:solidFill>
                                        <a:schemeClr val="tx1"/>
                                      </a:solidFill>
                                      <a:latin typeface="Cambria Math" panose="02040503050406030204" pitchFamily="18" charset="0"/>
                                      <a:sym typeface="Wingdings" panose="05000000000000000000" pitchFamily="2" charset="2"/>
                                    </a:rPr>
                                  </m:ctrlPr>
                                </m:fPr>
                                <m:num>
                                  <m:d>
                                    <m:dPr>
                                      <m:begChr m:val="|"/>
                                      <m:endChr m:val="|"/>
                                      <m:ctrlPr>
                                        <a:rPr lang="it-IT" sz="2000" i="1" smtClean="0">
                                          <a:solidFill>
                                            <a:schemeClr val="tx1"/>
                                          </a:solidFill>
                                          <a:latin typeface="Cambria Math" panose="02040503050406030204" pitchFamily="18" charset="0"/>
                                          <a:sym typeface="Wingdings" panose="05000000000000000000" pitchFamily="2" charset="2"/>
                                        </a:rPr>
                                      </m:ctrlPr>
                                    </m:dPr>
                                    <m:e>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𝑉</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𝑋</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r>
                                                    <a:rPr lang="it-IT" sz="2000" i="1" dirty="0">
                                                      <a:solidFill>
                                                        <a:schemeClr val="tx1"/>
                                                      </a:solidFill>
                                                      <a:latin typeface="Cambria Math" panose="02040503050406030204" pitchFamily="18" charset="0"/>
                                                      <a:sym typeface="Wingdings" panose="05000000000000000000" pitchFamily="2" charset="2"/>
                                                    </a:rPr>
                                                    <m:t>𝑘</m:t>
                                                  </m:r>
                                                </m:e>
                                                <m:sub>
                                                  <m:r>
                                                    <a:rPr lang="it-IT" sz="2000" i="1" dirty="0">
                                                      <a:solidFill>
                                                        <a:schemeClr val="tx1"/>
                                                      </a:solidFill>
                                                      <a:latin typeface="Cambria Math" panose="02040503050406030204" pitchFamily="18" charset="0"/>
                                                      <a:sym typeface="Wingdings" panose="05000000000000000000" pitchFamily="2" charset="2"/>
                                                    </a:rPr>
                                                    <m:t>𝑖</m:t>
                                                  </m:r>
                                                </m:sub>
                                              </m:sSub>
                                            </m:sub>
                                          </m:sSub>
                                        </m:sub>
                                      </m:sSub>
                                    </m:e>
                                  </m:d>
                                </m:num>
                                <m:den>
                                  <m:r>
                                    <a:rPr lang="it-IT" sz="2000" b="0" i="1" smtClean="0">
                                      <a:solidFill>
                                        <a:schemeClr val="tx1"/>
                                      </a:solidFill>
                                      <a:latin typeface="Cambria Math" panose="02040503050406030204" pitchFamily="18" charset="0"/>
                                      <a:sym typeface="Wingdings" panose="05000000000000000000" pitchFamily="2" charset="2"/>
                                    </a:rPr>
                                    <m:t>𝑐</m:t>
                                  </m:r>
                                </m:den>
                              </m:f>
                            </m:e>
                            <m:e>
                              <m:d>
                                <m:dPr>
                                  <m:begChr m:val="|"/>
                                  <m:endChr m:val="|"/>
                                  <m:ctrlPr>
                                    <a:rPr lang="it-IT" sz="2000" i="1">
                                      <a:solidFill>
                                        <a:schemeClr val="tx1"/>
                                      </a:solidFill>
                                      <a:latin typeface="Cambria Math" panose="02040503050406030204" pitchFamily="18" charset="0"/>
                                      <a:sym typeface="Wingdings" panose="05000000000000000000" pitchFamily="2" charset="2"/>
                                    </a:rPr>
                                  </m:ctrlPr>
                                </m:dPr>
                                <m:e>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𝑉</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𝑋</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r>
                                                <a:rPr lang="it-IT" sz="2000" i="1" dirty="0">
                                                  <a:solidFill>
                                                    <a:schemeClr val="tx1"/>
                                                  </a:solidFill>
                                                  <a:latin typeface="Cambria Math" panose="02040503050406030204" pitchFamily="18" charset="0"/>
                                                  <a:sym typeface="Wingdings" panose="05000000000000000000" pitchFamily="2" charset="2"/>
                                                </a:rPr>
                                                <m:t>𝑘</m:t>
                                              </m:r>
                                            </m:e>
                                            <m:sub>
                                              <m:r>
                                                <a:rPr lang="it-IT" sz="2000" i="1" dirty="0">
                                                  <a:solidFill>
                                                    <a:schemeClr val="tx1"/>
                                                  </a:solidFill>
                                                  <a:latin typeface="Cambria Math" panose="02040503050406030204" pitchFamily="18" charset="0"/>
                                                  <a:sym typeface="Wingdings" panose="05000000000000000000" pitchFamily="2" charset="2"/>
                                                </a:rPr>
                                                <m:t>𝑖</m:t>
                                              </m:r>
                                            </m:sub>
                                          </m:sSub>
                                        </m:sub>
                                      </m:sSub>
                                    </m:sub>
                                  </m:sSub>
                                </m:e>
                              </m:d>
                              <m:r>
                                <a:rPr lang="it-IT" sz="2000" i="1">
                                  <a:solidFill>
                                    <a:schemeClr val="tx1"/>
                                  </a:solidFill>
                                  <a:latin typeface="Cambria Math" panose="02040503050406030204" pitchFamily="18" charset="0"/>
                                  <a:sym typeface="Wingdings" panose="05000000000000000000" pitchFamily="2" charset="2"/>
                                </a:rPr>
                                <m:t>&gt;</m:t>
                              </m:r>
                              <m:r>
                                <a:rPr lang="it-IT" sz="2000" i="1">
                                  <a:solidFill>
                                    <a:schemeClr val="tx1"/>
                                  </a:solidFill>
                                  <a:latin typeface="Cambria Math" panose="02040503050406030204" pitchFamily="18" charset="0"/>
                                  <a:sym typeface="Wingdings" panose="05000000000000000000" pitchFamily="2" charset="2"/>
                                </a:rPr>
                                <m:t>𝑐</m:t>
                              </m:r>
                            </m:e>
                          </m:mr>
                        </m:m>
                      </m:e>
                    </m:d>
                  </m:oMath>
                </a14:m>
                <a:r>
                  <a:rPr lang="it-IT" sz="2000" dirty="0">
                    <a:solidFill>
                      <a:schemeClr val="tx1"/>
                    </a:solidFill>
                    <a:latin typeface="+mj-lt"/>
                    <a:sym typeface="Wingdings" panose="05000000000000000000" pitchFamily="2" charset="2"/>
                  </a:rPr>
                  <a:t>		with </a:t>
                </a:r>
                <a14:m>
                  <m:oMath xmlns:m="http://schemas.openxmlformats.org/officeDocument/2006/math">
                    <m:r>
                      <a:rPr lang="it-IT" sz="2000" b="0" i="1" smtClean="0">
                        <a:solidFill>
                          <a:schemeClr val="tx1"/>
                        </a:solidFill>
                        <a:latin typeface="Cambria Math" panose="02040503050406030204" pitchFamily="18" charset="0"/>
                        <a:sym typeface="Wingdings" panose="05000000000000000000" pitchFamily="2" charset="2"/>
                      </a:rPr>
                      <m:t>1.0≤</m:t>
                    </m:r>
                    <m:r>
                      <a:rPr lang="it-IT" sz="2000" b="0" i="1" smtClean="0">
                        <a:solidFill>
                          <a:schemeClr val="tx1"/>
                        </a:solidFill>
                        <a:latin typeface="Cambria Math" panose="02040503050406030204" pitchFamily="18" charset="0"/>
                        <a:sym typeface="Wingdings" panose="05000000000000000000" pitchFamily="2" charset="2"/>
                      </a:rPr>
                      <m:t>𝑐</m:t>
                    </m:r>
                    <m:r>
                      <a:rPr lang="it-IT" sz="2000" b="0" i="1" smtClean="0">
                        <a:solidFill>
                          <a:schemeClr val="tx1"/>
                        </a:solidFill>
                        <a:latin typeface="Cambria Math" panose="02040503050406030204" pitchFamily="18" charset="0"/>
                        <a:sym typeface="Wingdings" panose="05000000000000000000" pitchFamily="2" charset="2"/>
                      </a:rPr>
                      <m:t>≤1.5</m:t>
                    </m:r>
                  </m:oMath>
                </a14:m>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value</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used</a:t>
                </a:r>
                <a:r>
                  <a:rPr lang="it-IT" sz="2000" dirty="0">
                    <a:solidFill>
                      <a:schemeClr val="tx1"/>
                    </a:solidFill>
                    <a:latin typeface="+mj-lt"/>
                    <a:sym typeface="Wingdings" panose="05000000000000000000" pitchFamily="2" charset="2"/>
                  </a:rPr>
                  <a:t>: </a:t>
                </a:r>
                <a14:m>
                  <m:oMath xmlns:m="http://schemas.openxmlformats.org/officeDocument/2006/math">
                    <m:r>
                      <a:rPr lang="it-IT" sz="2000" b="0" i="1" smtClean="0">
                        <a:solidFill>
                          <a:schemeClr val="tx1"/>
                        </a:solidFill>
                        <a:latin typeface="Cambria Math" panose="02040503050406030204" pitchFamily="18" charset="0"/>
                        <a:sym typeface="Wingdings" panose="05000000000000000000" pitchFamily="2" charset="2"/>
                      </a:rPr>
                      <m:t>𝑐</m:t>
                    </m:r>
                    <m:r>
                      <a:rPr lang="it-IT" sz="2000" b="0" i="1" smtClean="0">
                        <a:solidFill>
                          <a:schemeClr val="tx1"/>
                        </a:solidFill>
                        <a:latin typeface="Cambria Math" panose="02040503050406030204" pitchFamily="18" charset="0"/>
                        <a:sym typeface="Wingdings" panose="05000000000000000000" pitchFamily="2" charset="2"/>
                      </a:rPr>
                      <m:t>=1.3</m:t>
                    </m:r>
                  </m:oMath>
                </a14:m>
                <a:r>
                  <a:rPr lang="it-IT" sz="2000" dirty="0">
                    <a:solidFill>
                      <a:schemeClr val="tx1"/>
                    </a:solidFill>
                    <a:latin typeface="+mj-lt"/>
                    <a:sym typeface="Wingdings" panose="05000000000000000000" pitchFamily="2" charset="2"/>
                  </a:rPr>
                  <a:t>)</a:t>
                </a:r>
              </a:p>
              <a:p>
                <a:pPr marL="0" indent="0">
                  <a:lnSpc>
                    <a:spcPct val="125000"/>
                  </a:lnSpc>
                  <a:buNone/>
                </a:pPr>
                <a:r>
                  <a:rPr lang="it-IT" sz="2000" dirty="0" err="1">
                    <a:latin typeface="+mj-lt"/>
                    <a:sym typeface="Wingdings" panose="05000000000000000000" pitchFamily="2" charset="2"/>
                  </a:rPr>
                  <a:t>Where</a:t>
                </a:r>
                <a:r>
                  <a:rPr lang="it-IT" sz="2000" dirty="0">
                    <a:latin typeface="+mj-lt"/>
                    <a:sym typeface="Wingdings" panose="05000000000000000000" pitchFamily="2" charset="2"/>
                  </a:rPr>
                  <a:t> </a:t>
                </a:r>
                <a14:m>
                  <m:oMath xmlns:m="http://schemas.openxmlformats.org/officeDocument/2006/math">
                    <m:d>
                      <m:dPr>
                        <m:begChr m:val="|"/>
                        <m:endChr m:val="|"/>
                        <m:ctrlPr>
                          <a:rPr lang="it-IT" sz="2000" i="1" smtClean="0">
                            <a:solidFill>
                              <a:schemeClr val="tx1"/>
                            </a:solidFill>
                            <a:latin typeface="Cambria Math" panose="02040503050406030204" pitchFamily="18" charset="0"/>
                            <a:sym typeface="Wingdings" panose="05000000000000000000" pitchFamily="2" charset="2"/>
                          </a:rPr>
                        </m:ctrlPr>
                      </m:dPr>
                      <m:e>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𝑉</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acc>
                                  <m:accPr>
                                    <m:chr m:val="̅"/>
                                    <m:ctrlPr>
                                      <a:rPr lang="it-IT" sz="2000" i="1" dirty="0">
                                        <a:solidFill>
                                          <a:schemeClr val="tx1"/>
                                        </a:solidFill>
                                        <a:latin typeface="Cambria Math" panose="02040503050406030204" pitchFamily="18" charset="0"/>
                                        <a:sym typeface="Wingdings" panose="05000000000000000000" pitchFamily="2" charset="2"/>
                                      </a:rPr>
                                    </m:ctrlPr>
                                  </m:accPr>
                                  <m:e>
                                    <m:r>
                                      <a:rPr lang="it-IT" sz="2000" i="1" dirty="0">
                                        <a:solidFill>
                                          <a:schemeClr val="tx1"/>
                                        </a:solidFill>
                                        <a:latin typeface="Cambria Math" panose="02040503050406030204" pitchFamily="18" charset="0"/>
                                        <a:sym typeface="Wingdings" panose="05000000000000000000" pitchFamily="2" charset="2"/>
                                      </a:rPr>
                                      <m:t>𝑋</m:t>
                                    </m:r>
                                  </m:e>
                                </m:acc>
                              </m:e>
                              <m:sub>
                                <m:sSub>
                                  <m:sSubPr>
                                    <m:ctrlPr>
                                      <a:rPr lang="it-IT" sz="2000" i="1" dirty="0">
                                        <a:solidFill>
                                          <a:schemeClr val="tx1"/>
                                        </a:solidFill>
                                        <a:latin typeface="Cambria Math" panose="02040503050406030204" pitchFamily="18" charset="0"/>
                                        <a:sym typeface="Wingdings" panose="05000000000000000000" pitchFamily="2" charset="2"/>
                                      </a:rPr>
                                    </m:ctrlPr>
                                  </m:sSubPr>
                                  <m:e>
                                    <m:r>
                                      <a:rPr lang="it-IT" sz="2000" i="1" dirty="0">
                                        <a:solidFill>
                                          <a:schemeClr val="tx1"/>
                                        </a:solidFill>
                                        <a:latin typeface="Cambria Math" panose="02040503050406030204" pitchFamily="18" charset="0"/>
                                        <a:sym typeface="Wingdings" panose="05000000000000000000" pitchFamily="2" charset="2"/>
                                      </a:rPr>
                                      <m:t>𝑘</m:t>
                                    </m:r>
                                  </m:e>
                                  <m:sub>
                                    <m:r>
                                      <a:rPr lang="it-IT" sz="2000" i="1" dirty="0">
                                        <a:solidFill>
                                          <a:schemeClr val="tx1"/>
                                        </a:solidFill>
                                        <a:latin typeface="Cambria Math" panose="02040503050406030204" pitchFamily="18" charset="0"/>
                                        <a:sym typeface="Wingdings" panose="05000000000000000000" pitchFamily="2" charset="2"/>
                                      </a:rPr>
                                      <m:t>𝑖</m:t>
                                    </m:r>
                                  </m:sub>
                                </m:sSub>
                              </m:sub>
                            </m:sSub>
                          </m:sub>
                        </m:sSub>
                      </m:e>
                    </m:d>
                  </m:oMath>
                </a14:m>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is</a:t>
                </a:r>
                <a:r>
                  <a:rPr lang="it-IT" sz="2000" dirty="0">
                    <a:solidFill>
                      <a:schemeClr val="tx1"/>
                    </a:solidFill>
                    <a:latin typeface="+mj-lt"/>
                    <a:sym typeface="Wingdings" panose="05000000000000000000" pitchFamily="2" charset="2"/>
                  </a:rPr>
                  <a:t> the </a:t>
                </a:r>
                <a:r>
                  <a:rPr lang="it-IT" sz="2000" dirty="0" err="1">
                    <a:solidFill>
                      <a:schemeClr val="tx1"/>
                    </a:solidFill>
                    <a:latin typeface="+mj-lt"/>
                    <a:sym typeface="Wingdings" panose="05000000000000000000" pitchFamily="2" charset="2"/>
                  </a:rPr>
                  <a:t>absolute</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value</a:t>
                </a:r>
                <a:r>
                  <a:rPr lang="it-IT" sz="2000" dirty="0">
                    <a:solidFill>
                      <a:schemeClr val="tx1"/>
                    </a:solidFill>
                    <a:latin typeface="+mj-lt"/>
                    <a:sym typeface="Wingdings" panose="05000000000000000000" pitchFamily="2" charset="2"/>
                  </a:rPr>
                  <a:t> of the </a:t>
                </a:r>
                <a:r>
                  <a:rPr lang="it-IT" sz="2000" dirty="0" err="1">
                    <a:solidFill>
                      <a:schemeClr val="tx1"/>
                    </a:solidFill>
                    <a:latin typeface="+mj-lt"/>
                    <a:sym typeface="Wingdings" panose="05000000000000000000" pitchFamily="2" charset="2"/>
                  </a:rPr>
                  <a:t>element</a:t>
                </a:r>
                <a:r>
                  <a:rPr lang="it-IT" sz="2000" dirty="0">
                    <a:solidFill>
                      <a:schemeClr val="tx1"/>
                    </a:solidFill>
                    <a:latin typeface="+mj-lt"/>
                    <a:sym typeface="Wingdings" panose="05000000000000000000" pitchFamily="2" charset="2"/>
                  </a:rPr>
                  <a:t> of the </a:t>
                </a:r>
                <a:r>
                  <a:rPr lang="it-IT" sz="2000" dirty="0" err="1">
                    <a:solidFill>
                      <a:schemeClr val="tx1"/>
                    </a:solidFill>
                    <a:latin typeface="+mj-lt"/>
                    <a:sym typeface="Wingdings" panose="05000000000000000000" pitchFamily="2" charset="2"/>
                  </a:rPr>
                  <a:t>standardized</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predicted</a:t>
                </a:r>
                <a:r>
                  <a:rPr lang="it-IT" sz="2000" dirty="0">
                    <a:solidFill>
                      <a:schemeClr val="tx1"/>
                    </a:solidFill>
                    <a:latin typeface="+mj-lt"/>
                    <a:sym typeface="Wingdings" panose="05000000000000000000" pitchFamily="2" charset="2"/>
                  </a:rPr>
                  <a:t> </a:t>
                </a:r>
                <a:r>
                  <a:rPr lang="it-IT" sz="2000" dirty="0" err="1">
                    <a:solidFill>
                      <a:schemeClr val="tx1"/>
                    </a:solidFill>
                    <a:latin typeface="+mj-lt"/>
                    <a:sym typeface="Wingdings" panose="05000000000000000000" pitchFamily="2" charset="2"/>
                  </a:rPr>
                  <a:t>residuals</a:t>
                </a:r>
                <a:r>
                  <a:rPr lang="it-IT" sz="2000" dirty="0">
                    <a:solidFill>
                      <a:schemeClr val="tx1"/>
                    </a:solidFill>
                    <a:latin typeface="+mj-lt"/>
                    <a:sym typeface="Wingdings" panose="05000000000000000000" pitchFamily="2" charset="2"/>
                  </a:rPr>
                  <a:t>.</a:t>
                </a:r>
              </a:p>
              <a:p>
                <a:pPr marL="0" indent="0">
                  <a:lnSpc>
                    <a:spcPct val="125000"/>
                  </a:lnSpc>
                  <a:buNone/>
                </a:pPr>
                <a:r>
                  <a:rPr lang="it-IT" sz="2000" dirty="0">
                    <a:latin typeface="+mj-lt"/>
                    <a:sym typeface="Wingdings" panose="05000000000000000000" pitchFamily="2" charset="2"/>
                  </a:rPr>
                  <a:t>The </a:t>
                </a:r>
                <a:r>
                  <a:rPr lang="it-IT" sz="2000" dirty="0" err="1">
                    <a:latin typeface="+mj-lt"/>
                    <a:sym typeface="Wingdings" panose="05000000000000000000" pitchFamily="2" charset="2"/>
                  </a:rPr>
                  <a:t>equivalent</a:t>
                </a:r>
                <a:r>
                  <a:rPr lang="it-IT" sz="2000" dirty="0">
                    <a:latin typeface="+mj-lt"/>
                    <a:sym typeface="Wingdings" panose="05000000000000000000" pitchFamily="2" charset="2"/>
                  </a:rPr>
                  <a:t> </a:t>
                </a:r>
                <a:r>
                  <a:rPr lang="it-IT" sz="2000" dirty="0" err="1">
                    <a:latin typeface="+mj-lt"/>
                    <a:sym typeface="Wingdings" panose="05000000000000000000" pitchFamily="2" charset="2"/>
                  </a:rPr>
                  <a:t>covariance</a:t>
                </a:r>
                <a:r>
                  <a:rPr lang="it-IT" sz="2000" dirty="0">
                    <a:latin typeface="+mj-lt"/>
                    <a:sym typeface="Wingdings" panose="05000000000000000000" pitchFamily="2" charset="2"/>
                  </a:rPr>
                  <a:t> </a:t>
                </a:r>
                <a:r>
                  <a:rPr lang="it-IT" sz="2000" dirty="0" err="1">
                    <a:latin typeface="+mj-lt"/>
                    <a:sym typeface="Wingdings" panose="05000000000000000000" pitchFamily="2" charset="2"/>
                  </a:rPr>
                  <a:t>matrix</a:t>
                </a:r>
                <a:r>
                  <a:rPr lang="it-IT" sz="2000" dirty="0">
                    <a:latin typeface="+mj-lt"/>
                    <a:sym typeface="Wingdings" panose="05000000000000000000" pitchFamily="2" charset="2"/>
                  </a:rPr>
                  <a:t> </a:t>
                </a:r>
                <a:r>
                  <a:rPr lang="it-IT" sz="2000" dirty="0" err="1">
                    <a:latin typeface="+mj-lt"/>
                    <a:sym typeface="Wingdings" panose="05000000000000000000" pitchFamily="2" charset="2"/>
                  </a:rPr>
                  <a:t>is</a:t>
                </a:r>
                <a:r>
                  <a:rPr lang="it-IT" sz="2000" dirty="0">
                    <a:latin typeface="+mj-lt"/>
                    <a:sym typeface="Wingdings" panose="05000000000000000000" pitchFamily="2" charset="2"/>
                  </a:rPr>
                  <a:t> </a:t>
                </a:r>
                <a:r>
                  <a:rPr lang="it-IT" sz="2000" dirty="0" err="1">
                    <a:latin typeface="+mj-lt"/>
                    <a:sym typeface="Wingdings" panose="05000000000000000000" pitchFamily="2" charset="2"/>
                  </a:rPr>
                  <a:t>computed</a:t>
                </a:r>
                <a:r>
                  <a:rPr lang="it-IT" sz="2000" dirty="0">
                    <a:latin typeface="+mj-lt"/>
                    <a:sym typeface="Wingdings" panose="05000000000000000000" pitchFamily="2" charset="2"/>
                  </a:rPr>
                  <a:t> by scaling the </a:t>
                </a:r>
                <a:r>
                  <a:rPr lang="it-IT" sz="2000" dirty="0" err="1">
                    <a:latin typeface="+mj-lt"/>
                    <a:sym typeface="Wingdings" panose="05000000000000000000" pitchFamily="2" charset="2"/>
                  </a:rPr>
                  <a:t>measurement</a:t>
                </a:r>
                <a:r>
                  <a:rPr lang="it-IT" sz="2000" dirty="0">
                    <a:latin typeface="+mj-lt"/>
                    <a:sym typeface="Wingdings" panose="05000000000000000000" pitchFamily="2" charset="2"/>
                  </a:rPr>
                  <a:t> </a:t>
                </a:r>
                <a:r>
                  <a:rPr lang="it-IT" sz="2000" dirty="0" err="1">
                    <a:latin typeface="+mj-lt"/>
                    <a:sym typeface="Wingdings" panose="05000000000000000000" pitchFamily="2" charset="2"/>
                  </a:rPr>
                  <a:t>covariance</a:t>
                </a:r>
                <a:r>
                  <a:rPr lang="it-IT" sz="2000" dirty="0">
                    <a:latin typeface="+mj-lt"/>
                    <a:sym typeface="Wingdings" panose="05000000000000000000" pitchFamily="2" charset="2"/>
                  </a:rPr>
                  <a:t> </a:t>
                </a:r>
                <a:r>
                  <a:rPr lang="it-IT" sz="2000" dirty="0" err="1">
                    <a:latin typeface="+mj-lt"/>
                    <a:sym typeface="Wingdings" panose="05000000000000000000" pitchFamily="2" charset="2"/>
                  </a:rPr>
                  <a:t>matrix</a:t>
                </a:r>
                <a:r>
                  <a:rPr lang="it-IT" sz="2000" dirty="0">
                    <a:latin typeface="+mj-lt"/>
                    <a:sym typeface="Wingdings" panose="05000000000000000000" pitchFamily="2" charset="2"/>
                  </a:rPr>
                  <a:t> with:</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smtClean="0">
                                  <a:solidFill>
                                    <a:schemeClr val="tx1"/>
                                  </a:solidFill>
                                  <a:latin typeface="Cambria Math" panose="02040503050406030204" pitchFamily="18" charset="0"/>
                                  <a:sym typeface="Wingdings" panose="05000000000000000000" pitchFamily="2" charset="2"/>
                                </a:rPr>
                              </m:ctrlPr>
                            </m:accPr>
                            <m:e>
                              <m:r>
                                <a:rPr lang="it-IT" sz="2000" b="0" i="1" smtClean="0">
                                  <a:solidFill>
                                    <a:schemeClr val="tx1"/>
                                  </a:solidFill>
                                  <a:latin typeface="Cambria Math" panose="02040503050406030204" pitchFamily="18" charset="0"/>
                                  <a:sym typeface="Wingdings" panose="05000000000000000000" pitchFamily="2" charset="2"/>
                                </a:rPr>
                                <m:t>𝑅</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r>
                        <a:rPr lang="it-IT" sz="2000" b="0" i="1" dirty="0" smtClean="0">
                          <a:solidFill>
                            <a:schemeClr val="tx1"/>
                          </a:solidFill>
                          <a:latin typeface="Cambria Math" panose="02040503050406030204" pitchFamily="18" charset="0"/>
                          <a:sym typeface="Wingdings" panose="05000000000000000000" pitchFamily="2" charset="2"/>
                        </a:rPr>
                        <m:t>=</m:t>
                      </m:r>
                      <m:r>
                        <m:rPr>
                          <m:sty m:val="p"/>
                        </m:rPr>
                        <a:rPr lang="it-IT" sz="2000" b="0" i="0" dirty="0" smtClean="0">
                          <a:solidFill>
                            <a:schemeClr val="tx1"/>
                          </a:solidFill>
                          <a:latin typeface="Cambria Math" panose="02040503050406030204" pitchFamily="18" charset="0"/>
                          <a:sym typeface="Wingdings" panose="05000000000000000000" pitchFamily="2" charset="2"/>
                        </a:rPr>
                        <m:t>diag</m:t>
                      </m:r>
                      <m:d>
                        <m:dPr>
                          <m:ctrlPr>
                            <a:rPr lang="it-IT" sz="2000" b="0" i="1" dirty="0" smtClean="0">
                              <a:solidFill>
                                <a:schemeClr val="tx1"/>
                              </a:solidFill>
                              <a:latin typeface="Cambria Math" panose="02040503050406030204" pitchFamily="18" charset="0"/>
                              <a:sym typeface="Wingdings" panose="05000000000000000000" pitchFamily="2" charset="2"/>
                            </a:rPr>
                          </m:ctrlPr>
                        </m:dPr>
                        <m:e>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𝜆</m:t>
                              </m:r>
                            </m:e>
                            <m:sub>
                              <m:r>
                                <a:rPr lang="it-IT" sz="2000" b="0" i="1" dirty="0" smtClean="0">
                                  <a:solidFill>
                                    <a:schemeClr val="tx1"/>
                                  </a:solidFill>
                                  <a:latin typeface="Cambria Math" panose="02040503050406030204" pitchFamily="18" charset="0"/>
                                  <a:sym typeface="Wingdings" panose="05000000000000000000" pitchFamily="2" charset="2"/>
                                </a:rPr>
                                <m:t>𝑖</m:t>
                              </m:r>
                            </m:sub>
                          </m:sSub>
                        </m:e>
                      </m:d>
                      <m:r>
                        <a:rPr lang="it-IT" sz="2000" b="0" i="1" dirty="0" smtClean="0">
                          <a:solidFill>
                            <a:schemeClr val="tx1"/>
                          </a:solidFill>
                          <a:latin typeface="Cambria Math" panose="02040503050406030204" pitchFamily="18" charset="0"/>
                          <a:sym typeface="Wingdings" panose="05000000000000000000" pitchFamily="2" charset="2"/>
                        </a:rPr>
                        <m:t> </m:t>
                      </m:r>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r>
                            <a:rPr lang="it-IT" sz="2000" b="0" i="1" dirty="0" smtClean="0">
                              <a:solidFill>
                                <a:schemeClr val="tx1"/>
                              </a:solidFill>
                              <a:latin typeface="Cambria Math" panose="02040503050406030204" pitchFamily="18" charset="0"/>
                              <a:sym typeface="Wingdings" panose="05000000000000000000" pitchFamily="2" charset="2"/>
                            </a:rPr>
                            <m:t>𝑅</m:t>
                          </m:r>
                        </m:e>
                        <m:sub>
                          <m:r>
                            <a:rPr lang="it-IT" sz="2000" b="0" i="1" dirty="0" smtClean="0">
                              <a:solidFill>
                                <a:schemeClr val="tx1"/>
                              </a:solidFill>
                              <a:latin typeface="Cambria Math" panose="02040503050406030204" pitchFamily="18" charset="0"/>
                              <a:sym typeface="Wingdings" panose="05000000000000000000" pitchFamily="2" charset="2"/>
                            </a:rPr>
                            <m:t>𝑘</m:t>
                          </m:r>
                        </m:sub>
                      </m:sSub>
                    </m:oMath>
                  </m:oMathPara>
                </a14:m>
                <a:endParaRPr lang="it-IT" sz="2000" dirty="0">
                  <a:solidFill>
                    <a:schemeClr val="tx1"/>
                  </a:solidFill>
                  <a:latin typeface="+mj-lt"/>
                  <a:sym typeface="Wingdings" panose="05000000000000000000" pitchFamily="2" charset="2"/>
                </a:endParaRP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a:stretch>
              </a:blipFill>
            </p:spPr>
            <p:txBody>
              <a:bodyPr/>
              <a:lstStyle/>
              <a:p>
                <a:r>
                  <a:rPr lang="en-GB">
                    <a:noFill/>
                  </a:rPr>
                  <a:t> </a:t>
                </a:r>
              </a:p>
            </p:txBody>
          </p:sp>
        </mc:Fallback>
      </mc:AlternateContent>
    </p:spTree>
    <p:extLst>
      <p:ext uri="{BB962C8B-B14F-4D97-AF65-F5344CB8AC3E}">
        <p14:creationId xmlns:p14="http://schemas.microsoft.com/office/powerpoint/2010/main" val="46331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rba, esterni, campo, piccolo&#10;&#10;Descrizione generata automaticamente">
            <a:extLst>
              <a:ext uri="{FF2B5EF4-FFF2-40B4-BE49-F238E27FC236}">
                <a16:creationId xmlns:a16="http://schemas.microsoft.com/office/drawing/2014/main" id="{82D8AE69-ED7C-4200-97FE-FDE5E28BFA92}"/>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
                    </a14:imgEffect>
                  </a14:imgLayer>
                </a14:imgProps>
              </a:ext>
              <a:ext uri="{28A0092B-C50C-407E-A947-70E740481C1C}">
                <a14:useLocalDpi xmlns:a14="http://schemas.microsoft.com/office/drawing/2010/main" val="0"/>
              </a:ext>
            </a:extLst>
          </a:blip>
          <a:stretch>
            <a:fillRect/>
          </a:stretch>
        </p:blipFill>
        <p:spPr>
          <a:xfrm flipH="1">
            <a:off x="1363553" y="-4193"/>
            <a:ext cx="10828447" cy="6497068"/>
          </a:xfrm>
          <a:prstGeom prst="rect">
            <a:avLst/>
          </a:prstGeom>
          <a:noFill/>
          <a:ln>
            <a:noFill/>
          </a:ln>
        </p:spPr>
      </p:pic>
      <p:sp>
        <p:nvSpPr>
          <p:cNvPr id="6" name="Rettangolo 5">
            <a:extLst>
              <a:ext uri="{FF2B5EF4-FFF2-40B4-BE49-F238E27FC236}">
                <a16:creationId xmlns:a16="http://schemas.microsoft.com/office/drawing/2014/main" id="{7F728FAC-3E43-4F42-9DBC-5830C96F059F}"/>
              </a:ext>
            </a:extLst>
          </p:cNvPr>
          <p:cNvSpPr/>
          <p:nvPr/>
        </p:nvSpPr>
        <p:spPr>
          <a:xfrm>
            <a:off x="1363553" y="0"/>
            <a:ext cx="10828447" cy="6483575"/>
          </a:xfrm>
          <a:prstGeom prst="rect">
            <a:avLst/>
          </a:prstGeom>
          <a:gradFill flip="none" rotWithShape="1">
            <a:gsLst>
              <a:gs pos="30000">
                <a:srgbClr val="FFFFFF">
                  <a:alpha val="0"/>
                </a:srgbClr>
              </a:gs>
              <a:gs pos="80000">
                <a:srgbClr val="FFFFFF"/>
              </a:gs>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1">
                    <a:lumMod val="50000"/>
                  </a:schemeClr>
                </a:solidFill>
              </a:rPr>
              <a:t>Problems</a:t>
            </a:r>
            <a:r>
              <a:rPr lang="it-IT" sz="4000" dirty="0">
                <a:solidFill>
                  <a:schemeClr val="accent1">
                    <a:lumMod val="50000"/>
                  </a:schemeClr>
                </a:solidFill>
              </a:rPr>
              <a:t> and </a:t>
            </a:r>
            <a:r>
              <a:rPr lang="it-IT" sz="4000" dirty="0" err="1">
                <a:solidFill>
                  <a:schemeClr val="accent1">
                    <a:lumMod val="50000"/>
                  </a:schemeClr>
                </a:solidFill>
              </a:rPr>
              <a:t>Difficulties</a:t>
            </a:r>
            <a:endParaRPr lang="it-IT" sz="4000" dirty="0">
              <a:solidFill>
                <a:schemeClr val="accent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The </a:t>
            </a:r>
            <a:r>
              <a:rPr lang="it-IT" sz="2000" dirty="0" err="1"/>
              <a:t>sensors</a:t>
            </a:r>
            <a:r>
              <a:rPr lang="it-IT" sz="2000" dirty="0"/>
              <a:t> are </a:t>
            </a:r>
            <a:r>
              <a:rPr lang="it-IT" sz="2000" dirty="0" err="1"/>
              <a:t>affected</a:t>
            </a:r>
            <a:r>
              <a:rPr lang="it-IT" sz="2000" dirty="0"/>
              <a:t> by:</a:t>
            </a:r>
          </a:p>
          <a:p>
            <a:pPr marL="0" indent="0">
              <a:buNone/>
            </a:pPr>
            <a:endParaRPr lang="it-IT" sz="2000" dirty="0"/>
          </a:p>
          <a:p>
            <a:pPr marL="457200" indent="-457200">
              <a:buFont typeface="+mj-lt"/>
              <a:buAutoNum type="arabicPeriod"/>
            </a:pPr>
            <a:r>
              <a:rPr lang="it-IT" sz="2000" dirty="0" err="1"/>
              <a:t>Measurement</a:t>
            </a:r>
            <a:r>
              <a:rPr lang="it-IT" sz="2000" dirty="0"/>
              <a:t> </a:t>
            </a:r>
            <a:r>
              <a:rPr lang="it-IT" sz="2000" dirty="0" err="1"/>
              <a:t>outliers</a:t>
            </a:r>
            <a:r>
              <a:rPr lang="it-IT" sz="2000" dirty="0"/>
              <a:t> (NLOS </a:t>
            </a:r>
            <a:r>
              <a:rPr lang="it-IT" sz="2000" dirty="0" err="1"/>
              <a:t>errors</a:t>
            </a:r>
            <a:r>
              <a:rPr lang="it-IT" sz="2000" dirty="0"/>
              <a:t> of GPS and UWB, computer </a:t>
            </a:r>
            <a:r>
              <a:rPr lang="it-IT" sz="2000" dirty="0" err="1"/>
              <a:t>vision</a:t>
            </a:r>
            <a:r>
              <a:rPr lang="it-IT" sz="2000" dirty="0"/>
              <a:t> </a:t>
            </a:r>
            <a:r>
              <a:rPr lang="it-IT" sz="2000" dirty="0" err="1"/>
              <a:t>errors</a:t>
            </a:r>
            <a:r>
              <a:rPr lang="it-IT" sz="2000" dirty="0"/>
              <a:t>)</a:t>
            </a:r>
          </a:p>
          <a:p>
            <a:pPr marL="457200" indent="-457200">
              <a:buFont typeface="+mj-lt"/>
              <a:buAutoNum type="arabicPeriod"/>
            </a:pPr>
            <a:r>
              <a:rPr lang="it-IT" sz="2000" dirty="0" err="1"/>
              <a:t>Outages</a:t>
            </a:r>
            <a:r>
              <a:rPr lang="it-IT" sz="2000" dirty="0"/>
              <a:t> of </a:t>
            </a:r>
            <a:r>
              <a:rPr lang="it-IT" sz="2000" dirty="0" err="1"/>
              <a:t>unknown</a:t>
            </a:r>
            <a:r>
              <a:rPr lang="it-IT" sz="2000" dirty="0"/>
              <a:t> duration (GPS, UWB, </a:t>
            </a:r>
            <a:r>
              <a:rPr lang="it-IT" sz="2000" dirty="0" err="1"/>
              <a:t>vision</a:t>
            </a:r>
            <a:r>
              <a:rPr lang="it-IT" sz="2000" dirty="0"/>
              <a:t>)</a:t>
            </a:r>
          </a:p>
          <a:p>
            <a:pPr marL="457200" indent="-457200">
              <a:buFont typeface="+mj-lt"/>
              <a:buAutoNum type="arabicPeriod"/>
            </a:pPr>
            <a:r>
              <a:rPr lang="it-IT" sz="2000" dirty="0" err="1"/>
              <a:t>Variable</a:t>
            </a:r>
            <a:r>
              <a:rPr lang="it-IT" sz="2000" dirty="0"/>
              <a:t> </a:t>
            </a:r>
            <a:r>
              <a:rPr lang="it-IT" sz="2000" dirty="0" err="1"/>
              <a:t>sensor</a:t>
            </a:r>
            <a:r>
              <a:rPr lang="it-IT" sz="2000" dirty="0"/>
              <a:t> </a:t>
            </a:r>
            <a:r>
              <a:rPr lang="it-IT" sz="2000" dirty="0" err="1"/>
              <a:t>noises</a:t>
            </a:r>
            <a:endParaRPr lang="it-IT" sz="2000" dirty="0"/>
          </a:p>
          <a:p>
            <a:pPr marL="457200" indent="-457200">
              <a:buFont typeface="+mj-lt"/>
              <a:buAutoNum type="arabicPeriod"/>
            </a:pPr>
            <a:r>
              <a:rPr lang="it-IT" sz="2000" dirty="0" err="1"/>
              <a:t>Environmental</a:t>
            </a:r>
            <a:r>
              <a:rPr lang="it-IT" sz="2000" dirty="0"/>
              <a:t> </a:t>
            </a:r>
            <a:r>
              <a:rPr lang="it-IT" sz="2000" dirty="0" err="1"/>
              <a:t>disturbances</a:t>
            </a:r>
            <a:r>
              <a:rPr lang="it-IT" sz="2000" dirty="0"/>
              <a:t> (</a:t>
            </a:r>
            <a:r>
              <a:rPr lang="it-IT" sz="2000" dirty="0" err="1"/>
              <a:t>magnetometer</a:t>
            </a:r>
            <a:r>
              <a:rPr lang="it-IT" sz="2000" dirty="0"/>
              <a:t>)</a:t>
            </a:r>
          </a:p>
          <a:p>
            <a:pPr marL="457200" indent="-457200">
              <a:buFont typeface="+mj-lt"/>
              <a:buAutoNum type="arabicPeriod"/>
            </a:pPr>
            <a:r>
              <a:rPr lang="it-IT" sz="2000" dirty="0" err="1"/>
              <a:t>Variable</a:t>
            </a:r>
            <a:r>
              <a:rPr lang="it-IT" sz="2000" dirty="0"/>
              <a:t> </a:t>
            </a:r>
            <a:r>
              <a:rPr lang="it-IT" sz="2000" dirty="0" err="1"/>
              <a:t>measurement</a:t>
            </a:r>
            <a:r>
              <a:rPr lang="it-IT" sz="2000" dirty="0"/>
              <a:t> rates</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Case Study</a:t>
            </a:r>
          </a:p>
        </p:txBody>
      </p:sp>
    </p:spTree>
    <p:extLst>
      <p:ext uri="{BB962C8B-B14F-4D97-AF65-F5344CB8AC3E}">
        <p14:creationId xmlns:p14="http://schemas.microsoft.com/office/powerpoint/2010/main" val="1916439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err="1">
                    <a:solidFill>
                      <a:schemeClr val="accent4">
                        <a:lumMod val="50000"/>
                      </a:schemeClr>
                    </a:solidFill>
                    <a:sym typeface="Wingdings" panose="05000000000000000000" pitchFamily="2" charset="2"/>
                  </a:rPr>
                  <a:t>Mahalanobis</a:t>
                </a:r>
                <a:r>
                  <a:rPr lang="it-IT" dirty="0">
                    <a:solidFill>
                      <a:schemeClr val="accent4">
                        <a:lumMod val="50000"/>
                      </a:schemeClr>
                    </a:solidFill>
                    <a:sym typeface="Wingdings" panose="05000000000000000000" pitchFamily="2" charset="2"/>
                  </a:rPr>
                  <a:t> </a:t>
                </a:r>
                <a:r>
                  <a:rPr lang="it-IT" dirty="0" err="1">
                    <a:solidFill>
                      <a:schemeClr val="accent4">
                        <a:lumMod val="50000"/>
                      </a:schemeClr>
                    </a:solidFill>
                    <a:sym typeface="Wingdings" panose="05000000000000000000" pitchFamily="2" charset="2"/>
                  </a:rPr>
                  <a:t>Distance</a:t>
                </a:r>
                <a:r>
                  <a:rPr lang="it-IT" dirty="0">
                    <a:solidFill>
                      <a:schemeClr val="accent4">
                        <a:lumMod val="50000"/>
                      </a:schemeClr>
                    </a:solidFill>
                    <a:sym typeface="Wingdings" panose="05000000000000000000" pitchFamily="2" charset="2"/>
                  </a:rPr>
                  <a:t> </a:t>
                </a:r>
                <a:r>
                  <a:rPr lang="it-IT" dirty="0" err="1">
                    <a:solidFill>
                      <a:schemeClr val="accent4">
                        <a:lumMod val="50000"/>
                      </a:schemeClr>
                    </a:solidFill>
                    <a:sym typeface="Wingdings" panose="05000000000000000000" pitchFamily="2" charset="2"/>
                  </a:rPr>
                  <a:t>as</a:t>
                </a:r>
                <a:r>
                  <a:rPr lang="it-IT" dirty="0">
                    <a:solidFill>
                      <a:schemeClr val="accent4">
                        <a:lumMod val="50000"/>
                      </a:schemeClr>
                    </a:solidFill>
                    <a:sym typeface="Wingdings" panose="05000000000000000000" pitchFamily="2" charset="2"/>
                  </a:rPr>
                  <a:t> a Statistical Test</a:t>
                </a:r>
              </a:p>
              <a:p>
                <a:pPr marL="0" indent="0">
                  <a:lnSpc>
                    <a:spcPct val="125000"/>
                  </a:lnSpc>
                  <a:buNone/>
                </a:pPr>
                <a:r>
                  <a:rPr lang="it-IT" sz="2000" dirty="0">
                    <a:sym typeface="Wingdings" panose="05000000000000000000" pitchFamily="2" charset="2"/>
                  </a:rPr>
                  <a:t>The </a:t>
                </a:r>
                <a:r>
                  <a:rPr lang="it-IT" sz="2000" dirty="0" err="1">
                    <a:sym typeface="Wingdings" panose="05000000000000000000" pitchFamily="2" charset="2"/>
                  </a:rPr>
                  <a:t>Mahalanobis</a:t>
                </a:r>
                <a:r>
                  <a:rPr lang="it-IT" sz="2000" dirty="0">
                    <a:sym typeface="Wingdings" panose="05000000000000000000" pitchFamily="2" charset="2"/>
                  </a:rPr>
                  <a:t> </a:t>
                </a:r>
                <a:r>
                  <a:rPr lang="it-IT" sz="2000" dirty="0" err="1">
                    <a:sym typeface="Wingdings" panose="05000000000000000000" pitchFamily="2" charset="2"/>
                  </a:rPr>
                  <a:t>distance</a:t>
                </a:r>
                <a:r>
                  <a:rPr lang="it-IT" sz="2000" dirty="0">
                    <a:sym typeface="Wingdings" panose="05000000000000000000" pitchFamily="2" charset="2"/>
                  </a:rPr>
                  <a:t> </a:t>
                </a:r>
                <a14:m>
                  <m:oMath xmlns:m="http://schemas.openxmlformats.org/officeDocument/2006/math">
                    <m:sSubSup>
                      <m:sSubSupPr>
                        <m:ctrlPr>
                          <a:rPr lang="it-IT" sz="2000" b="0" i="1" smtClean="0">
                            <a:latin typeface="Cambria Math" panose="02040503050406030204" pitchFamily="18" charset="0"/>
                            <a:sym typeface="Wingdings" panose="05000000000000000000" pitchFamily="2" charset="2"/>
                          </a:rPr>
                        </m:ctrlPr>
                      </m:sSubSupPr>
                      <m:e>
                        <m:r>
                          <a:rPr lang="it-IT" sz="2000" b="0" i="1" smtClean="0">
                            <a:latin typeface="Cambria Math" panose="02040503050406030204" pitchFamily="18" charset="0"/>
                            <a:sym typeface="Wingdings" panose="05000000000000000000" pitchFamily="2" charset="2"/>
                          </a:rPr>
                          <m:t>𝑀</m:t>
                        </m:r>
                      </m:e>
                      <m:sub>
                        <m:r>
                          <a:rPr lang="it-IT" sz="2000" b="0" i="1" smtClean="0">
                            <a:latin typeface="Cambria Math" panose="02040503050406030204" pitchFamily="18" charset="0"/>
                            <a:sym typeface="Wingdings" panose="05000000000000000000" pitchFamily="2" charset="2"/>
                          </a:rPr>
                          <m:t>𝑘</m:t>
                        </m:r>
                      </m:sub>
                      <m:sup>
                        <m:r>
                          <a:rPr lang="it-IT" sz="2000" b="0" i="1" smtClean="0">
                            <a:latin typeface="Cambria Math" panose="02040503050406030204" pitchFamily="18" charset="0"/>
                            <a:sym typeface="Wingdings" panose="05000000000000000000" pitchFamily="2" charset="2"/>
                          </a:rPr>
                          <m:t>2</m:t>
                        </m:r>
                      </m:sup>
                    </m:sSubSup>
                  </m:oMath>
                </a14:m>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p>
              <a:p>
                <a:pPr marL="0" indent="0">
                  <a:lnSpc>
                    <a:spcPct val="125000"/>
                  </a:lnSpc>
                  <a:buNone/>
                </a:pP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sym typeface="Wingdings" panose="05000000000000000000" pitchFamily="2" charset="2"/>
                            </a:rPr>
                          </m:ctrlPr>
                        </m:sSubSupPr>
                        <m:e>
                          <m:r>
                            <a:rPr lang="it-IT" sz="2000" b="0" i="1" smtClean="0">
                              <a:latin typeface="Cambria Math" panose="02040503050406030204" pitchFamily="18" charset="0"/>
                              <a:sym typeface="Wingdings" panose="05000000000000000000" pitchFamily="2" charset="2"/>
                            </a:rPr>
                            <m:t>𝑀</m:t>
                          </m:r>
                        </m:e>
                        <m:sub>
                          <m:r>
                            <a:rPr lang="it-IT" sz="2000" b="0" i="1" smtClean="0">
                              <a:latin typeface="Cambria Math" panose="02040503050406030204" pitchFamily="18" charset="0"/>
                              <a:sym typeface="Wingdings" panose="05000000000000000000" pitchFamily="2" charset="2"/>
                            </a:rPr>
                            <m:t>𝑘</m:t>
                          </m:r>
                        </m:sub>
                        <m:sup>
                          <m:r>
                            <a:rPr lang="it-IT" sz="2000" b="0" i="1" smtClean="0">
                              <a:latin typeface="Cambria Math" panose="02040503050406030204" pitchFamily="18" charset="0"/>
                              <a:sym typeface="Wingdings" panose="05000000000000000000" pitchFamily="2" charset="2"/>
                            </a:rPr>
                            <m:t>2</m:t>
                          </m:r>
                        </m:sup>
                      </m:sSubSup>
                      <m:r>
                        <a:rPr lang="it-IT" sz="2000" b="0" i="1" smtClean="0">
                          <a:latin typeface="Cambria Math" panose="02040503050406030204" pitchFamily="18" charset="0"/>
                          <a:sym typeface="Wingdings" panose="05000000000000000000" pitchFamily="2" charset="2"/>
                        </a:rPr>
                        <m:t>=</m:t>
                      </m:r>
                      <m:sSup>
                        <m:sSupPr>
                          <m:ctrlPr>
                            <a:rPr lang="it-IT" sz="2000" b="0" i="1" smtClean="0">
                              <a:latin typeface="Cambria Math" panose="02040503050406030204" pitchFamily="18" charset="0"/>
                              <a:sym typeface="Wingdings" panose="05000000000000000000" pitchFamily="2" charset="2"/>
                            </a:rPr>
                          </m:ctrlPr>
                        </m:sSupPr>
                        <m:e>
                          <m:d>
                            <m:dPr>
                              <m:ctrlPr>
                                <a:rPr lang="it-IT" sz="2000" b="0" i="1" smtClean="0">
                                  <a:latin typeface="Cambria Math" panose="02040503050406030204" pitchFamily="18" charset="0"/>
                                  <a:sym typeface="Wingdings" panose="05000000000000000000" pitchFamily="2" charset="2"/>
                                </a:rPr>
                              </m:ctrlPr>
                            </m:dPr>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𝑧</m:t>
                                  </m:r>
                                </m:e>
                                <m:sub>
                                  <m:r>
                                    <a:rPr lang="it-IT" sz="2000" b="0" i="1" smtClean="0">
                                      <a:latin typeface="Cambria Math" panose="02040503050406030204" pitchFamily="18" charset="0"/>
                                      <a:sym typeface="Wingdings" panose="05000000000000000000" pitchFamily="2" charset="2"/>
                                    </a:rPr>
                                    <m:t>𝑘</m:t>
                                  </m:r>
                                </m:sub>
                              </m:sSub>
                              <m:r>
                                <a:rPr lang="it-IT" sz="2000" b="0" i="1" smtClean="0">
                                  <a:latin typeface="Cambria Math" panose="02040503050406030204" pitchFamily="18" charset="0"/>
                                  <a:sym typeface="Wingdings" panose="05000000000000000000" pitchFamily="2" charset="2"/>
                                </a:rPr>
                                <m:t>−</m:t>
                              </m:r>
                              <m:sSub>
                                <m:sSubPr>
                                  <m:ctrlPr>
                                    <a:rPr lang="it-IT" sz="2000" b="0" i="1" smtClean="0">
                                      <a:latin typeface="Cambria Math" panose="02040503050406030204" pitchFamily="18" charset="0"/>
                                      <a:sym typeface="Wingdings" panose="05000000000000000000" pitchFamily="2" charset="2"/>
                                    </a:rPr>
                                  </m:ctrlPr>
                                </m:sSubPr>
                                <m:e>
                                  <m:acc>
                                    <m:accPr>
                                      <m:chr m:val="̅"/>
                                      <m:ctrlPr>
                                        <a:rPr lang="it-IT" sz="2000" b="0" i="1" smtClean="0">
                                          <a:latin typeface="Cambria Math" panose="02040503050406030204" pitchFamily="18" charset="0"/>
                                          <a:sym typeface="Wingdings" panose="05000000000000000000" pitchFamily="2" charset="2"/>
                                        </a:rPr>
                                      </m:ctrlPr>
                                    </m:accPr>
                                    <m:e>
                                      <m:r>
                                        <a:rPr lang="it-IT" sz="2000" b="0" i="1" smtClean="0">
                                          <a:latin typeface="Cambria Math" panose="02040503050406030204" pitchFamily="18" charset="0"/>
                                          <a:sym typeface="Wingdings" panose="05000000000000000000" pitchFamily="2" charset="2"/>
                                        </a:rPr>
                                        <m:t>𝑧</m:t>
                                      </m:r>
                                    </m:e>
                                  </m:acc>
                                </m:e>
                                <m:sub>
                                  <m:r>
                                    <a:rPr lang="it-IT" sz="2000" b="0" i="1" smtClean="0">
                                      <a:latin typeface="Cambria Math" panose="02040503050406030204" pitchFamily="18" charset="0"/>
                                      <a:sym typeface="Wingdings" panose="05000000000000000000" pitchFamily="2" charset="2"/>
                                    </a:rPr>
                                    <m:t>𝑘</m:t>
                                  </m:r>
                                </m:sub>
                              </m:sSub>
                            </m:e>
                          </m:d>
                        </m:e>
                        <m:sup>
                          <m:r>
                            <a:rPr lang="it-IT" sz="2000" b="0" i="1" smtClean="0">
                              <a:latin typeface="Cambria Math" panose="02040503050406030204" pitchFamily="18" charset="0"/>
                              <a:sym typeface="Wingdings" panose="05000000000000000000" pitchFamily="2" charset="2"/>
                            </a:rPr>
                            <m:t>𝑇</m:t>
                          </m:r>
                        </m:sup>
                      </m:sSup>
                      <m:sSup>
                        <m:sSupPr>
                          <m:ctrlPr>
                            <a:rPr lang="it-IT" sz="2000" b="0" i="1" smtClean="0">
                              <a:latin typeface="Cambria Math" panose="02040503050406030204" pitchFamily="18" charset="0"/>
                              <a:sym typeface="Wingdings" panose="05000000000000000000" pitchFamily="2" charset="2"/>
                            </a:rPr>
                          </m:ctrlPr>
                        </m:sSupPr>
                        <m:e>
                          <m:d>
                            <m:dPr>
                              <m:ctrlPr>
                                <a:rPr lang="it-IT" sz="2000" i="1">
                                  <a:latin typeface="Cambria Math" panose="02040503050406030204" pitchFamily="18" charset="0"/>
                                  <a:sym typeface="Wingdings" panose="05000000000000000000" pitchFamily="2" charset="2"/>
                                </a:rPr>
                              </m:ctrlPr>
                            </m:dPr>
                            <m:e>
                              <m:sSub>
                                <m:sSubPr>
                                  <m:ctrlPr>
                                    <a:rPr lang="it-IT" sz="2000" b="0" i="1" smtClean="0">
                                      <a:solidFill>
                                        <a:schemeClr val="tx1"/>
                                      </a:solidFill>
                                      <a:latin typeface="Cambria Math" panose="02040503050406030204" pitchFamily="18" charset="0"/>
                                      <a:sym typeface="Wingdings" panose="05000000000000000000" pitchFamily="2" charset="2"/>
                                    </a:rPr>
                                  </m:ctrlPr>
                                </m:sSubPr>
                                <m:e>
                                  <m:r>
                                    <a:rPr lang="it-IT" sz="2000" b="0" i="1" smtClean="0">
                                      <a:solidFill>
                                        <a:schemeClr val="tx1"/>
                                      </a:solidFill>
                                      <a:latin typeface="Cambria Math" panose="02040503050406030204" pitchFamily="18" charset="0"/>
                                      <a:sym typeface="Wingdings" panose="05000000000000000000" pitchFamily="2" charset="2"/>
                                    </a:rPr>
                                    <m:t>𝑃</m:t>
                                  </m:r>
                                </m:e>
                                <m:sub>
                                  <m:sSub>
                                    <m:sSubPr>
                                      <m:ctrlPr>
                                        <a:rPr lang="it-IT" sz="2000" b="0" i="1" dirty="0" smtClean="0">
                                          <a:solidFill>
                                            <a:schemeClr val="tx1"/>
                                          </a:solidFill>
                                          <a:latin typeface="Cambria Math" panose="02040503050406030204" pitchFamily="18" charset="0"/>
                                          <a:sym typeface="Wingdings" panose="05000000000000000000" pitchFamily="2" charset="2"/>
                                        </a:rPr>
                                      </m:ctrlPr>
                                    </m:sSubPr>
                                    <m:e>
                                      <m:acc>
                                        <m:accPr>
                                          <m:chr m:val="̅"/>
                                          <m:ctrlPr>
                                            <a:rPr lang="it-IT" sz="2000" b="0" i="1" dirty="0" smtClean="0">
                                              <a:solidFill>
                                                <a:schemeClr val="tx1"/>
                                              </a:solidFill>
                                              <a:latin typeface="Cambria Math" panose="02040503050406030204" pitchFamily="18" charset="0"/>
                                              <a:sym typeface="Wingdings" panose="05000000000000000000" pitchFamily="2" charset="2"/>
                                            </a:rPr>
                                          </m:ctrlPr>
                                        </m:accPr>
                                        <m:e>
                                          <m:r>
                                            <a:rPr lang="it-IT" sz="2000" b="0" i="1" dirty="0" smtClean="0">
                                              <a:solidFill>
                                                <a:schemeClr val="tx1"/>
                                              </a:solidFill>
                                              <a:latin typeface="Cambria Math" panose="02040503050406030204" pitchFamily="18" charset="0"/>
                                              <a:sym typeface="Wingdings" panose="05000000000000000000" pitchFamily="2" charset="2"/>
                                            </a:rPr>
                                            <m:t>𝑧</m:t>
                                          </m:r>
                                        </m:e>
                                      </m:acc>
                                    </m:e>
                                    <m:sub>
                                      <m:r>
                                        <a:rPr lang="it-IT" sz="2000" b="0" i="1" dirty="0" smtClean="0">
                                          <a:solidFill>
                                            <a:schemeClr val="tx1"/>
                                          </a:solidFill>
                                          <a:latin typeface="Cambria Math" panose="02040503050406030204" pitchFamily="18" charset="0"/>
                                          <a:sym typeface="Wingdings" panose="05000000000000000000" pitchFamily="2" charset="2"/>
                                        </a:rPr>
                                        <m:t>𝑘</m:t>
                                      </m:r>
                                    </m:sub>
                                  </m:sSub>
                                </m:sub>
                              </m:sSub>
                            </m:e>
                          </m:d>
                        </m:e>
                        <m:sup>
                          <m:r>
                            <a:rPr lang="it-IT" sz="2000" b="0" i="1" smtClean="0">
                              <a:latin typeface="Cambria Math" panose="02040503050406030204" pitchFamily="18" charset="0"/>
                              <a:sym typeface="Wingdings" panose="05000000000000000000" pitchFamily="2" charset="2"/>
                            </a:rPr>
                            <m:t>−1</m:t>
                          </m:r>
                        </m:sup>
                      </m:sSup>
                      <m:d>
                        <m:dPr>
                          <m:ctrlPr>
                            <a:rPr lang="it-IT" sz="2000" i="1">
                              <a:latin typeface="Cambria Math" panose="02040503050406030204" pitchFamily="18" charset="0"/>
                              <a:sym typeface="Wingdings" panose="05000000000000000000" pitchFamily="2" charset="2"/>
                            </a:rPr>
                          </m:ctrlPr>
                        </m:dPr>
                        <m:e>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𝑧</m:t>
                              </m:r>
                            </m:e>
                            <m:sub>
                              <m:r>
                                <a:rPr lang="it-IT" sz="2000" i="1">
                                  <a:latin typeface="Cambria Math" panose="02040503050406030204" pitchFamily="18" charset="0"/>
                                  <a:sym typeface="Wingdings" panose="05000000000000000000" pitchFamily="2" charset="2"/>
                                </a:rPr>
                                <m:t>𝑘</m:t>
                              </m:r>
                            </m:sub>
                          </m:sSub>
                          <m:r>
                            <a:rPr lang="it-IT" sz="2000" i="1">
                              <a:latin typeface="Cambria Math" panose="02040503050406030204" pitchFamily="18" charset="0"/>
                              <a:sym typeface="Wingdings" panose="05000000000000000000" pitchFamily="2" charset="2"/>
                            </a:rPr>
                            <m:t>−</m:t>
                          </m:r>
                          <m:sSub>
                            <m:sSubPr>
                              <m:ctrlPr>
                                <a:rPr lang="it-IT" sz="2000" i="1">
                                  <a:latin typeface="Cambria Math" panose="02040503050406030204" pitchFamily="18" charset="0"/>
                                  <a:sym typeface="Wingdings" panose="05000000000000000000" pitchFamily="2" charset="2"/>
                                </a:rPr>
                              </m:ctrlPr>
                            </m:sSubPr>
                            <m:e>
                              <m:acc>
                                <m:accPr>
                                  <m:chr m:val="̅"/>
                                  <m:ctrlPr>
                                    <a:rPr lang="it-IT" sz="2000" i="1">
                                      <a:latin typeface="Cambria Math" panose="02040503050406030204" pitchFamily="18" charset="0"/>
                                      <a:sym typeface="Wingdings" panose="05000000000000000000" pitchFamily="2" charset="2"/>
                                    </a:rPr>
                                  </m:ctrlPr>
                                </m:accPr>
                                <m:e>
                                  <m:r>
                                    <a:rPr lang="it-IT" sz="2000" i="1">
                                      <a:latin typeface="Cambria Math" panose="02040503050406030204" pitchFamily="18" charset="0"/>
                                      <a:sym typeface="Wingdings" panose="05000000000000000000" pitchFamily="2" charset="2"/>
                                    </a:rPr>
                                    <m:t>𝑧</m:t>
                                  </m:r>
                                </m:e>
                              </m:acc>
                            </m:e>
                            <m:sub>
                              <m:r>
                                <a:rPr lang="it-IT" sz="2000" i="1">
                                  <a:latin typeface="Cambria Math" panose="02040503050406030204" pitchFamily="18" charset="0"/>
                                  <a:sym typeface="Wingdings" panose="05000000000000000000" pitchFamily="2" charset="2"/>
                                </a:rPr>
                                <m:t>𝑘</m:t>
                              </m:r>
                            </m:sub>
                          </m:sSub>
                        </m:e>
                      </m:d>
                    </m:oMath>
                  </m:oMathPara>
                </a14:m>
                <a:endParaRPr lang="it-IT" sz="2000" dirty="0">
                  <a:sym typeface="Wingdings" panose="05000000000000000000" pitchFamily="2" charset="2"/>
                </a:endParaRPr>
              </a:p>
              <a:p>
                <a:pPr marL="0" indent="0">
                  <a:lnSpc>
                    <a:spcPct val="125000"/>
                  </a:lnSpc>
                  <a:buNone/>
                </a:pPr>
                <a:r>
                  <a:rPr lang="it-IT" sz="2000" dirty="0">
                    <a:sym typeface="Wingdings" panose="05000000000000000000" pitchFamily="2" charset="2"/>
                  </a:rPr>
                  <a:t>With </a:t>
                </a:r>
                <a:r>
                  <a:rPr lang="it-IT" sz="2000" dirty="0" err="1">
                    <a:sym typeface="Wingdings" panose="05000000000000000000" pitchFamily="2" charset="2"/>
                  </a:rPr>
                  <a:t>Gaussian</a:t>
                </a:r>
                <a:r>
                  <a:rPr lang="it-IT" sz="2000" dirty="0">
                    <a:sym typeface="Wingdings" panose="05000000000000000000" pitchFamily="2" charset="2"/>
                  </a:rPr>
                  <a:t> </a:t>
                </a:r>
                <a:r>
                  <a:rPr lang="it-IT" sz="2000" dirty="0" err="1">
                    <a:sym typeface="Wingdings" panose="05000000000000000000" pitchFamily="2" charset="2"/>
                  </a:rPr>
                  <a:t>distributed</a:t>
                </a:r>
                <a:r>
                  <a:rPr lang="it-IT" sz="2000" dirty="0">
                    <a:sym typeface="Wingdings" panose="05000000000000000000" pitchFamily="2" charset="2"/>
                  </a:rPr>
                  <a:t> </a:t>
                </a:r>
                <a:r>
                  <a:rPr lang="it-IT" sz="2000" dirty="0" err="1">
                    <a:sym typeface="Wingdings" panose="05000000000000000000" pitchFamily="2" charset="2"/>
                  </a:rPr>
                  <a:t>measurements</a:t>
                </a:r>
                <a:r>
                  <a:rPr lang="it-IT" sz="2000" dirty="0">
                    <a:sym typeface="Wingdings" panose="05000000000000000000" pitchFamily="2" charset="2"/>
                  </a:rPr>
                  <a:t>, the </a:t>
                </a:r>
                <a:r>
                  <a:rPr lang="it-IT" sz="2000" dirty="0" err="1">
                    <a:sym typeface="Wingdings" panose="05000000000000000000" pitchFamily="2" charset="2"/>
                  </a:rPr>
                  <a:t>square</a:t>
                </a:r>
                <a:r>
                  <a:rPr lang="it-IT" sz="2000" dirty="0">
                    <a:sym typeface="Wingdings" panose="05000000000000000000" pitchFamily="2" charset="2"/>
                  </a:rPr>
                  <a:t> of the </a:t>
                </a:r>
                <a:r>
                  <a:rPr lang="it-IT" sz="2000" dirty="0" err="1">
                    <a:sym typeface="Wingdings" panose="05000000000000000000" pitchFamily="2" charset="2"/>
                  </a:rPr>
                  <a:t>Mahalanobis</a:t>
                </a:r>
                <a:r>
                  <a:rPr lang="it-IT" sz="2000" dirty="0">
                    <a:sym typeface="Wingdings" panose="05000000000000000000" pitchFamily="2" charset="2"/>
                  </a:rPr>
                  <a:t> </a:t>
                </a:r>
                <a:r>
                  <a:rPr lang="it-IT" sz="2000" dirty="0" err="1">
                    <a:sym typeface="Wingdings" panose="05000000000000000000" pitchFamily="2" charset="2"/>
                  </a:rPr>
                  <a:t>distance</a:t>
                </a:r>
                <a:r>
                  <a:rPr lang="it-IT" sz="2000" dirty="0">
                    <a:sym typeface="Wingdings" panose="05000000000000000000" pitchFamily="2" charset="2"/>
                  </a:rPr>
                  <a:t> </a:t>
                </a:r>
                <a:r>
                  <a:rPr lang="it-IT" sz="2000" dirty="0" err="1">
                    <a:sym typeface="Wingdings" panose="05000000000000000000" pitchFamily="2" charset="2"/>
                  </a:rPr>
                  <a:t>should</a:t>
                </a:r>
                <a:r>
                  <a:rPr lang="it-IT" sz="2000" dirty="0">
                    <a:sym typeface="Wingdings" panose="05000000000000000000" pitchFamily="2" charset="2"/>
                  </a:rPr>
                  <a:t> be Chi-</a:t>
                </a:r>
                <a:r>
                  <a:rPr lang="it-IT" sz="2000" dirty="0" err="1">
                    <a:sym typeface="Wingdings" panose="05000000000000000000" pitchFamily="2" charset="2"/>
                  </a:rPr>
                  <a:t>square</a:t>
                </a:r>
                <a:r>
                  <a:rPr lang="it-IT" sz="2000" dirty="0">
                    <a:sym typeface="Wingdings" panose="05000000000000000000" pitchFamily="2" charset="2"/>
                  </a:rPr>
                  <a:t> </a:t>
                </a:r>
                <a:r>
                  <a:rPr lang="it-IT" sz="2000" dirty="0" err="1">
                    <a:sym typeface="Wingdings" panose="05000000000000000000" pitchFamily="2" charset="2"/>
                  </a:rPr>
                  <a:t>distributed</a:t>
                </a:r>
                <a:r>
                  <a:rPr lang="it-IT" sz="2000" dirty="0">
                    <a:sym typeface="Wingdings" panose="05000000000000000000" pitchFamily="2" charset="2"/>
                  </a:rPr>
                  <a:t> with degree of </a:t>
                </a:r>
                <a:r>
                  <a:rPr lang="it-IT" sz="2000" dirty="0" err="1">
                    <a:sym typeface="Wingdings" panose="05000000000000000000" pitchFamily="2" charset="2"/>
                  </a:rPr>
                  <a:t>freedom</a:t>
                </a:r>
                <a:r>
                  <a:rPr lang="it-IT" sz="2000" dirty="0">
                    <a:sym typeface="Wingdings" panose="05000000000000000000" pitchFamily="2" charset="2"/>
                  </a:rPr>
                  <a:t> </a:t>
                </a:r>
                <a14:m>
                  <m:oMath xmlns:m="http://schemas.openxmlformats.org/officeDocument/2006/math">
                    <m:r>
                      <a:rPr lang="it-IT" sz="2000" b="0" i="1" smtClean="0">
                        <a:latin typeface="Cambria Math" panose="02040503050406030204" pitchFamily="18" charset="0"/>
                        <a:sym typeface="Wingdings" panose="05000000000000000000" pitchFamily="2" charset="2"/>
                      </a:rPr>
                      <m:t>𝑟</m:t>
                    </m:r>
                  </m:oMath>
                </a14:m>
                <a:r>
                  <a:rPr lang="it-IT" sz="2000" dirty="0">
                    <a:sym typeface="Wingdings" panose="05000000000000000000" pitchFamily="2" charset="2"/>
                  </a:rPr>
                  <a:t> (</a:t>
                </a:r>
                <a:r>
                  <a:rPr lang="it-IT" sz="2000" dirty="0" err="1">
                    <a:sym typeface="Wingdings" panose="05000000000000000000" pitchFamily="2" charset="2"/>
                  </a:rPr>
                  <a:t>dimension</a:t>
                </a:r>
                <a:r>
                  <a:rPr lang="it-IT" sz="2000" dirty="0">
                    <a:sym typeface="Wingdings" panose="05000000000000000000" pitchFamily="2" charset="2"/>
                  </a:rPr>
                  <a:t> of the </a:t>
                </a:r>
                <a:r>
                  <a:rPr lang="it-IT" sz="2000" dirty="0" err="1">
                    <a:sym typeface="Wingdings" panose="05000000000000000000" pitchFamily="2" charset="2"/>
                  </a:rPr>
                  <a:t>observation</a:t>
                </a:r>
                <a:r>
                  <a:rPr lang="it-IT" sz="2000" dirty="0">
                    <a:sym typeface="Wingdings" panose="05000000000000000000" pitchFamily="2" charset="2"/>
                  </a:rPr>
                  <a:t> </a:t>
                </a:r>
                <a:r>
                  <a:rPr lang="it-IT" sz="2000" dirty="0" err="1">
                    <a:sym typeface="Wingdings" panose="05000000000000000000" pitchFamily="2" charset="2"/>
                  </a:rPr>
                  <a:t>vector</a:t>
                </a:r>
                <a:r>
                  <a:rPr lang="it-IT" sz="2000" dirty="0">
                    <a:sym typeface="Wingdings" panose="05000000000000000000" pitchFamily="2" charset="2"/>
                  </a:rPr>
                  <a:t>). </a:t>
                </a:r>
                <a:r>
                  <a:rPr lang="it-IT" sz="2000" dirty="0" err="1">
                    <a:sym typeface="Wingdings" panose="05000000000000000000" pitchFamily="2" charset="2"/>
                  </a:rPr>
                  <a:t>This</a:t>
                </a:r>
                <a:r>
                  <a:rPr lang="it-IT" sz="2000" dirty="0">
                    <a:sym typeface="Wingdings" panose="05000000000000000000" pitchFamily="2" charset="2"/>
                  </a:rPr>
                  <a:t> </a:t>
                </a:r>
                <a:r>
                  <a:rPr lang="it-IT" sz="2000" dirty="0" err="1">
                    <a:sym typeface="Wingdings" panose="05000000000000000000" pitchFamily="2" charset="2"/>
                  </a:rPr>
                  <a:t>fact</a:t>
                </a:r>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used</a:t>
                </a:r>
                <a:r>
                  <a:rPr lang="it-IT" sz="2000" dirty="0">
                    <a:sym typeface="Wingdings" panose="05000000000000000000" pitchFamily="2" charset="2"/>
                  </a:rPr>
                  <a:t> in </a:t>
                </a:r>
                <a:r>
                  <a:rPr lang="it-IT" sz="2000" dirty="0" err="1">
                    <a:sym typeface="Wingdings" panose="05000000000000000000" pitchFamily="2" charset="2"/>
                  </a:rPr>
                  <a:t>order</a:t>
                </a:r>
                <a:r>
                  <a:rPr lang="it-IT" sz="2000" dirty="0">
                    <a:sym typeface="Wingdings" panose="05000000000000000000" pitchFamily="2" charset="2"/>
                  </a:rPr>
                  <a:t> to </a:t>
                </a:r>
                <a:r>
                  <a:rPr lang="it-IT" sz="2000" dirty="0" err="1">
                    <a:sym typeface="Wingdings" panose="05000000000000000000" pitchFamily="2" charset="2"/>
                  </a:rPr>
                  <a:t>perform</a:t>
                </a:r>
                <a:r>
                  <a:rPr lang="it-IT" sz="2000" dirty="0">
                    <a:sym typeface="Wingdings" panose="05000000000000000000" pitchFamily="2" charset="2"/>
                  </a:rPr>
                  <a:t> a </a:t>
                </a:r>
                <a:r>
                  <a:rPr lang="it-IT" sz="2000" dirty="0" err="1">
                    <a:sym typeface="Wingdings" panose="05000000000000000000" pitchFamily="2" charset="2"/>
                  </a:rPr>
                  <a:t>hypothesis</a:t>
                </a:r>
                <a:r>
                  <a:rPr lang="it-IT" sz="2000" dirty="0">
                    <a:sym typeface="Wingdings" panose="05000000000000000000" pitchFamily="2" charset="2"/>
                  </a:rPr>
                  <a:t> testing to </a:t>
                </a:r>
                <a:r>
                  <a:rPr lang="it-IT" sz="2000" dirty="0" err="1">
                    <a:sym typeface="Wingdings" panose="05000000000000000000" pitchFamily="2" charset="2"/>
                  </a:rPr>
                  <a:t>determine</a:t>
                </a:r>
                <a:r>
                  <a:rPr lang="it-IT" sz="2000" dirty="0">
                    <a:sym typeface="Wingdings" panose="05000000000000000000" pitchFamily="2" charset="2"/>
                  </a:rPr>
                  <a:t> </a:t>
                </a:r>
                <a:r>
                  <a:rPr lang="it-IT" sz="2000" dirty="0" err="1">
                    <a:sym typeface="Wingdings" panose="05000000000000000000" pitchFamily="2" charset="2"/>
                  </a:rPr>
                  <a:t>whether</a:t>
                </a:r>
                <a:r>
                  <a:rPr lang="it-IT" sz="2000" dirty="0">
                    <a:sym typeface="Wingdings" panose="05000000000000000000" pitchFamily="2" charset="2"/>
                  </a:rPr>
                  <a:t> the </a:t>
                </a:r>
                <a:r>
                  <a:rPr lang="it-IT" sz="2000" dirty="0" err="1">
                    <a:sym typeface="Wingdings" panose="05000000000000000000" pitchFamily="2" charset="2"/>
                  </a:rPr>
                  <a:t>measurement</a:t>
                </a:r>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an </a:t>
                </a:r>
                <a:r>
                  <a:rPr lang="it-IT" sz="2000" dirty="0" err="1">
                    <a:sym typeface="Wingdings" panose="05000000000000000000" pitchFamily="2" charset="2"/>
                  </a:rPr>
                  <a:t>outlier</a:t>
                </a:r>
                <a:r>
                  <a:rPr lang="it-IT" sz="2000" dirty="0">
                    <a:sym typeface="Wingdings" panose="05000000000000000000" pitchFamily="2" charset="2"/>
                  </a:rPr>
                  <a:t>/</a:t>
                </a:r>
                <a:r>
                  <a:rPr lang="it-IT" sz="2000" dirty="0" err="1">
                    <a:sym typeface="Wingdings" panose="05000000000000000000" pitchFamily="2" charset="2"/>
                  </a:rPr>
                  <a:t>faulty</a:t>
                </a:r>
                <a:r>
                  <a:rPr lang="it-IT" sz="2000" dirty="0">
                    <a:sym typeface="Wingdings" panose="05000000000000000000" pitchFamily="2" charset="2"/>
                  </a:rPr>
                  <a:t> </a:t>
                </a:r>
                <a:r>
                  <a:rPr lang="it-IT" sz="2000" dirty="0" err="1">
                    <a:sym typeface="Wingdings" panose="05000000000000000000" pitchFamily="2" charset="2"/>
                  </a:rPr>
                  <a:t>measurement</a:t>
                </a:r>
                <a:r>
                  <a:rPr lang="it-IT" sz="2000" dirty="0">
                    <a:sym typeface="Wingdings" panose="05000000000000000000" pitchFamily="2" charset="2"/>
                  </a:rPr>
                  <a:t> or not.</a:t>
                </a:r>
              </a:p>
              <a:p>
                <a:pPr marL="0" indent="0">
                  <a:lnSpc>
                    <a:spcPct val="125000"/>
                  </a:lnSpc>
                  <a:buNone/>
                </a:pPr>
                <a:r>
                  <a:rPr lang="it-IT" sz="2000" dirty="0">
                    <a:sym typeface="Wingdings" panose="05000000000000000000" pitchFamily="2" charset="2"/>
                  </a:rPr>
                  <a:t>An appropriate confidence </a:t>
                </a:r>
                <a:r>
                  <a:rPr lang="it-IT" sz="2000" dirty="0" err="1">
                    <a:sym typeface="Wingdings" panose="05000000000000000000" pitchFamily="2" charset="2"/>
                  </a:rPr>
                  <a:t>level</a:t>
                </a:r>
                <a:r>
                  <a:rPr lang="it-IT" sz="2000" dirty="0">
                    <a:sym typeface="Wingdings" panose="05000000000000000000" pitchFamily="2" charset="2"/>
                  </a:rPr>
                  <a:t> </a:t>
                </a:r>
                <a14:m>
                  <m:oMath xmlns:m="http://schemas.openxmlformats.org/officeDocument/2006/math">
                    <m:r>
                      <a:rPr lang="it-IT" sz="2000" b="0" i="1" smtClean="0">
                        <a:latin typeface="Cambria Math" panose="02040503050406030204" pitchFamily="18" charset="0"/>
                        <a:sym typeface="Wingdings" panose="05000000000000000000" pitchFamily="2" charset="2"/>
                      </a:rPr>
                      <m:t>𝛼</m:t>
                    </m:r>
                  </m:oMath>
                </a14:m>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chosen</a:t>
                </a:r>
                <a:r>
                  <a:rPr lang="it-IT" sz="2000" dirty="0">
                    <a:sym typeface="Wingdings" panose="05000000000000000000" pitchFamily="2" charset="2"/>
                  </a:rPr>
                  <a:t> to compute the </a:t>
                </a:r>
                <a14:m>
                  <m:oMath xmlns:m="http://schemas.openxmlformats.org/officeDocument/2006/math">
                    <m:r>
                      <a:rPr lang="it-IT" sz="2000" i="1">
                        <a:latin typeface="Cambria Math" panose="02040503050406030204" pitchFamily="18" charset="0"/>
                        <a:sym typeface="Wingdings" panose="05000000000000000000" pitchFamily="2" charset="2"/>
                      </a:rPr>
                      <m:t>𝛼</m:t>
                    </m:r>
                  </m:oMath>
                </a14:m>
                <a:r>
                  <a:rPr lang="it-IT" sz="2000" dirty="0">
                    <a:sym typeface="Wingdings" panose="05000000000000000000" pitchFamily="2" charset="2"/>
                  </a:rPr>
                  <a:t>-quantile of the Chi-</a:t>
                </a:r>
                <a:r>
                  <a:rPr lang="it-IT" sz="2000" dirty="0" err="1">
                    <a:sym typeface="Wingdings" panose="05000000000000000000" pitchFamily="2" charset="2"/>
                  </a:rPr>
                  <a:t>squared</a:t>
                </a:r>
                <a:r>
                  <a:rPr lang="it-IT" sz="2000" dirty="0">
                    <a:sym typeface="Wingdings" panose="05000000000000000000" pitchFamily="2" charset="2"/>
                  </a:rPr>
                  <a:t> </a:t>
                </a:r>
                <a:r>
                  <a:rPr lang="it-IT" sz="2000" dirty="0" err="1">
                    <a:sym typeface="Wingdings" panose="05000000000000000000" pitchFamily="2" charset="2"/>
                  </a:rPr>
                  <a:t>distrubition</a:t>
                </a:r>
                <a:r>
                  <a:rPr lang="it-IT" sz="2000" dirty="0">
                    <a:sym typeface="Wingdings" panose="05000000000000000000" pitchFamily="2" charset="2"/>
                  </a:rPr>
                  <a:t> with </a:t>
                </a:r>
                <a14:m>
                  <m:oMath xmlns:m="http://schemas.openxmlformats.org/officeDocument/2006/math">
                    <m:r>
                      <a:rPr lang="it-IT" sz="2000" i="1">
                        <a:latin typeface="Cambria Math" panose="02040503050406030204" pitchFamily="18" charset="0"/>
                        <a:sym typeface="Wingdings" panose="05000000000000000000" pitchFamily="2" charset="2"/>
                      </a:rPr>
                      <m:t>𝑟</m:t>
                    </m:r>
                  </m:oMath>
                </a14:m>
                <a:r>
                  <a:rPr lang="it-IT" sz="2000" dirty="0">
                    <a:sym typeface="Wingdings" panose="05000000000000000000" pitchFamily="2" charset="2"/>
                  </a:rPr>
                  <a:t> degrees of </a:t>
                </a:r>
                <a:r>
                  <a:rPr lang="it-IT" sz="2000" dirty="0" err="1">
                    <a:sym typeface="Wingdings" panose="05000000000000000000" pitchFamily="2" charset="2"/>
                  </a:rPr>
                  <a:t>freedom</a:t>
                </a:r>
                <a:r>
                  <a:rPr lang="it-IT" sz="2000" dirty="0">
                    <a:sym typeface="Wingdings" panose="05000000000000000000" pitchFamily="2" charset="2"/>
                  </a:rPr>
                  <a:t>. </a:t>
                </a:r>
                <a:r>
                  <a:rPr lang="it-IT" sz="2000" dirty="0" err="1">
                    <a:sym typeface="Wingdings" panose="05000000000000000000" pitchFamily="2" charset="2"/>
                  </a:rPr>
                  <a:t>If</a:t>
                </a:r>
                <a:r>
                  <a:rPr lang="it-IT" sz="2000" dirty="0">
                    <a:sym typeface="Wingdings" panose="05000000000000000000" pitchFamily="2" charset="2"/>
                  </a:rPr>
                  <a:t> the </a:t>
                </a:r>
                <a:r>
                  <a:rPr lang="it-IT" sz="2000" dirty="0" err="1">
                    <a:sym typeface="Wingdings" panose="05000000000000000000" pitchFamily="2" charset="2"/>
                  </a:rPr>
                  <a:t>square</a:t>
                </a:r>
                <a:r>
                  <a:rPr lang="it-IT" sz="2000" dirty="0">
                    <a:sym typeface="Wingdings" panose="05000000000000000000" pitchFamily="2" charset="2"/>
                  </a:rPr>
                  <a:t> of the </a:t>
                </a:r>
                <a:r>
                  <a:rPr lang="it-IT" sz="2000" dirty="0" err="1">
                    <a:sym typeface="Wingdings" panose="05000000000000000000" pitchFamily="2" charset="2"/>
                  </a:rPr>
                  <a:t>Mahalanobis</a:t>
                </a:r>
                <a:r>
                  <a:rPr lang="it-IT" sz="2000" dirty="0">
                    <a:sym typeface="Wingdings" panose="05000000000000000000" pitchFamily="2" charset="2"/>
                  </a:rPr>
                  <a:t> </a:t>
                </a:r>
                <a:r>
                  <a:rPr lang="it-IT" sz="2000" dirty="0" err="1">
                    <a:sym typeface="Wingdings" panose="05000000000000000000" pitchFamily="2" charset="2"/>
                  </a:rPr>
                  <a:t>distance</a:t>
                </a:r>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bigger</a:t>
                </a:r>
                <a:r>
                  <a:rPr lang="it-IT" sz="2000" dirty="0">
                    <a:sym typeface="Wingdings" panose="05000000000000000000" pitchFamily="2" charset="2"/>
                  </a:rPr>
                  <a:t> </a:t>
                </a:r>
                <a:r>
                  <a:rPr lang="it-IT" sz="2000" dirty="0" err="1">
                    <a:sym typeface="Wingdings" panose="05000000000000000000" pitchFamily="2" charset="2"/>
                  </a:rPr>
                  <a:t>than</a:t>
                </a:r>
                <a:r>
                  <a:rPr lang="it-IT" sz="2000" dirty="0">
                    <a:sym typeface="Wingdings" panose="05000000000000000000" pitchFamily="2" charset="2"/>
                  </a:rPr>
                  <a:t> </a:t>
                </a:r>
                <a:r>
                  <a:rPr lang="it-IT" sz="2000" dirty="0" err="1">
                    <a:sym typeface="Wingdings" panose="05000000000000000000" pitchFamily="2" charset="2"/>
                  </a:rPr>
                  <a:t>this</a:t>
                </a:r>
                <a:r>
                  <a:rPr lang="it-IT" sz="2000" dirty="0">
                    <a:sym typeface="Wingdings" panose="05000000000000000000" pitchFamily="2" charset="2"/>
                  </a:rPr>
                  <a:t> </a:t>
                </a:r>
                <a:r>
                  <a:rPr lang="it-IT" sz="2000" dirty="0" err="1">
                    <a:sym typeface="Wingdings" panose="05000000000000000000" pitchFamily="2" charset="2"/>
                  </a:rPr>
                  <a:t>value</a:t>
                </a:r>
                <a:r>
                  <a:rPr lang="it-IT" sz="2000" dirty="0">
                    <a:sym typeface="Wingdings" panose="05000000000000000000" pitchFamily="2" charset="2"/>
                  </a:rPr>
                  <a:t>, the </a:t>
                </a:r>
                <a:r>
                  <a:rPr lang="it-IT" sz="2000" dirty="0" err="1">
                    <a:sym typeface="Wingdings" panose="05000000000000000000" pitchFamily="2" charset="2"/>
                  </a:rPr>
                  <a:t>null</a:t>
                </a:r>
                <a:r>
                  <a:rPr lang="it-IT" sz="2000" dirty="0">
                    <a:sym typeface="Wingdings" panose="05000000000000000000" pitchFamily="2" charset="2"/>
                  </a:rPr>
                  <a:t> </a:t>
                </a:r>
                <a:r>
                  <a:rPr lang="it-IT" sz="2000" dirty="0" err="1">
                    <a:sym typeface="Wingdings" panose="05000000000000000000" pitchFamily="2" charset="2"/>
                  </a:rPr>
                  <a:t>hypothesis</a:t>
                </a:r>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rejected</a:t>
                </a:r>
                <a:r>
                  <a:rPr lang="it-IT" sz="2000" dirty="0">
                    <a:sym typeface="Wingdings" panose="05000000000000000000" pitchFamily="2" charset="2"/>
                  </a:rPr>
                  <a:t> and the </a:t>
                </a:r>
                <a:r>
                  <a:rPr lang="it-IT" sz="2000" dirty="0" err="1">
                    <a:sym typeface="Wingdings" panose="05000000000000000000" pitchFamily="2" charset="2"/>
                  </a:rPr>
                  <a:t>measurement</a:t>
                </a:r>
                <a:r>
                  <a:rPr lang="it-IT" sz="2000" dirty="0">
                    <a:sym typeface="Wingdings" panose="05000000000000000000" pitchFamily="2" charset="2"/>
                  </a:rPr>
                  <a:t> </a:t>
                </a: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regarded</a:t>
                </a:r>
                <a:r>
                  <a:rPr lang="it-IT" sz="2000" dirty="0">
                    <a:sym typeface="Wingdings" panose="05000000000000000000" pitchFamily="2" charset="2"/>
                  </a:rPr>
                  <a:t> </a:t>
                </a:r>
                <a:r>
                  <a:rPr lang="it-IT" sz="2000" dirty="0" err="1">
                    <a:sym typeface="Wingdings" panose="05000000000000000000" pitchFamily="2" charset="2"/>
                  </a:rPr>
                  <a:t>as</a:t>
                </a:r>
                <a:r>
                  <a:rPr lang="it-IT" sz="2000" dirty="0">
                    <a:sym typeface="Wingdings" panose="05000000000000000000" pitchFamily="2" charset="2"/>
                  </a:rPr>
                  <a:t> an </a:t>
                </a:r>
                <a:r>
                  <a:rPr lang="it-IT" sz="2000" dirty="0" err="1">
                    <a:sym typeface="Wingdings" panose="05000000000000000000" pitchFamily="2" charset="2"/>
                  </a:rPr>
                  <a:t>outlier</a:t>
                </a:r>
                <a:r>
                  <a:rPr lang="it-IT" sz="2000" dirty="0">
                    <a:sym typeface="Wingdings" panose="05000000000000000000" pitchFamily="2" charset="2"/>
                  </a:rPr>
                  <a:t>.</a:t>
                </a: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r="-1217" b="-7574"/>
                </a:stretch>
              </a:blipFill>
            </p:spPr>
            <p:txBody>
              <a:bodyPr/>
              <a:lstStyle/>
              <a:p>
                <a:r>
                  <a:rPr lang="en-GB">
                    <a:noFill/>
                  </a:rPr>
                  <a:t> </a:t>
                </a:r>
              </a:p>
            </p:txBody>
          </p:sp>
        </mc:Fallback>
      </mc:AlternateContent>
    </p:spTree>
    <p:extLst>
      <p:ext uri="{BB962C8B-B14F-4D97-AF65-F5344CB8AC3E}">
        <p14:creationId xmlns:p14="http://schemas.microsoft.com/office/powerpoint/2010/main" val="4272410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a:solidFill>
                      <a:schemeClr val="accent4">
                        <a:lumMod val="50000"/>
                      </a:schemeClr>
                    </a:solidFill>
                    <a:sym typeface="Wingdings" panose="05000000000000000000" pitchFamily="2" charset="2"/>
                  </a:rPr>
                  <a:t>Pseudo Code</a:t>
                </a:r>
              </a:p>
              <a:p>
                <a:pPr marL="0" indent="0">
                  <a:lnSpc>
                    <a:spcPct val="125000"/>
                  </a:lnSpc>
                  <a:buNone/>
                </a:pPr>
                <a:r>
                  <a:rPr lang="it-IT" sz="1800" dirty="0" err="1">
                    <a:latin typeface="Courier New" panose="02070309020205020404" pitchFamily="49" charset="0"/>
                    <a:cs typeface="Courier New" panose="02070309020205020404" pitchFamily="49" charset="0"/>
                    <a:sym typeface="Wingdings" panose="05000000000000000000" pitchFamily="2" charset="2"/>
                  </a:rPr>
                  <a:t>i</a:t>
                </a:r>
                <a:r>
                  <a:rPr lang="it-IT" sz="1800" dirty="0" err="1">
                    <a:solidFill>
                      <a:schemeClr val="tx1"/>
                    </a:solidFill>
                    <a:latin typeface="Courier New" panose="02070309020205020404" pitchFamily="49" charset="0"/>
                    <a:cs typeface="Courier New" panose="02070309020205020404" pitchFamily="49" charset="0"/>
                    <a:sym typeface="Wingdings" panose="05000000000000000000" pitchFamily="2" charset="2"/>
                  </a:rPr>
                  <a:t>f</a:t>
                </a:r>
                <a:r>
                  <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rPr>
                  <a:t> </a:t>
                </a:r>
                <a14:m>
                  <m:oMath xmlns:m="http://schemas.openxmlformats.org/officeDocument/2006/math">
                    <m:sSubSup>
                      <m:sSubSupPr>
                        <m:ctrlPr>
                          <a:rPr lang="it-IT" sz="1800" b="0" i="1" smtClean="0">
                            <a:latin typeface="Cambria Math" panose="02040503050406030204" pitchFamily="18" charset="0"/>
                            <a:sym typeface="Wingdings" panose="05000000000000000000" pitchFamily="2" charset="2"/>
                          </a:rPr>
                        </m:ctrlPr>
                      </m:sSubSupPr>
                      <m:e>
                        <m:r>
                          <a:rPr lang="it-IT" sz="1800" b="0" i="1" smtClean="0">
                            <a:latin typeface="Cambria Math" panose="02040503050406030204" pitchFamily="18" charset="0"/>
                            <a:sym typeface="Wingdings" panose="05000000000000000000" pitchFamily="2" charset="2"/>
                          </a:rPr>
                          <m:t>𝑀</m:t>
                        </m:r>
                      </m:e>
                      <m:sub>
                        <m:r>
                          <a:rPr lang="it-IT" sz="1800" b="0" i="1" smtClean="0">
                            <a:latin typeface="Cambria Math" panose="02040503050406030204" pitchFamily="18" charset="0"/>
                            <a:sym typeface="Wingdings" panose="05000000000000000000" pitchFamily="2" charset="2"/>
                          </a:rPr>
                          <m:t>𝑘</m:t>
                        </m:r>
                      </m:sub>
                      <m:sup>
                        <m:r>
                          <a:rPr lang="it-IT" sz="1800" b="0" i="1" smtClean="0">
                            <a:latin typeface="Cambria Math" panose="02040503050406030204" pitchFamily="18" charset="0"/>
                            <a:sym typeface="Wingdings" panose="05000000000000000000" pitchFamily="2" charset="2"/>
                          </a:rPr>
                          <m:t>2</m:t>
                        </m:r>
                      </m:sup>
                    </m:sSubSup>
                    <m:r>
                      <a:rPr lang="it-IT" sz="1800" b="0" i="1" smtClean="0">
                        <a:latin typeface="Cambria Math" panose="02040503050406030204" pitchFamily="18" charset="0"/>
                        <a:sym typeface="Wingdings" panose="05000000000000000000" pitchFamily="2" charset="2"/>
                      </a:rPr>
                      <m:t>≤</m:t>
                    </m:r>
                    <m:sSub>
                      <m:sSubPr>
                        <m:ctrlPr>
                          <a:rPr lang="it-IT" sz="1800" b="0" i="1" smtClean="0">
                            <a:latin typeface="Cambria Math" panose="02040503050406030204" pitchFamily="18" charset="0"/>
                            <a:sym typeface="Wingdings" panose="05000000000000000000" pitchFamily="2" charset="2"/>
                          </a:rPr>
                        </m:ctrlPr>
                      </m:sSubPr>
                      <m:e>
                        <m:r>
                          <a:rPr lang="it-IT" sz="1800" b="0" i="1" smtClean="0">
                            <a:latin typeface="Cambria Math" panose="02040503050406030204" pitchFamily="18" charset="0"/>
                            <a:sym typeface="Wingdings" panose="05000000000000000000" pitchFamily="2" charset="2"/>
                          </a:rPr>
                          <m:t>𝜒</m:t>
                        </m:r>
                      </m:e>
                      <m:sub>
                        <m:r>
                          <a:rPr lang="it-IT" sz="1800" b="0" i="1" smtClean="0">
                            <a:latin typeface="Cambria Math" panose="02040503050406030204" pitchFamily="18" charset="0"/>
                            <a:sym typeface="Wingdings" panose="05000000000000000000" pitchFamily="2" charset="2"/>
                          </a:rPr>
                          <m:t>𝛼</m:t>
                        </m:r>
                      </m:sub>
                    </m:sSub>
                  </m:oMath>
                </a14:m>
                <a:endPar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endParaRP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	% The </a:t>
                </a:r>
                <a:r>
                  <a:rPr lang="it-IT" sz="1800" dirty="0" err="1">
                    <a:latin typeface="Courier New" panose="02070309020205020404" pitchFamily="49" charset="0"/>
                    <a:cs typeface="Courier New" panose="02070309020205020404" pitchFamily="49" charset="0"/>
                    <a:sym typeface="Wingdings" panose="05000000000000000000" pitchFamily="2" charset="2"/>
                  </a:rPr>
                  <a:t>measurement</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is</a:t>
                </a:r>
                <a:r>
                  <a:rPr lang="it-IT" sz="1800" dirty="0">
                    <a:latin typeface="Courier New" panose="02070309020205020404" pitchFamily="49" charset="0"/>
                    <a:cs typeface="Courier New" panose="02070309020205020404" pitchFamily="49" charset="0"/>
                    <a:sym typeface="Wingdings" panose="05000000000000000000" pitchFamily="2" charset="2"/>
                  </a:rPr>
                  <a:t> NOT </a:t>
                </a:r>
                <a:r>
                  <a:rPr lang="it-IT" sz="1800" dirty="0" err="1">
                    <a:latin typeface="Courier New" panose="02070309020205020404" pitchFamily="49" charset="0"/>
                    <a:cs typeface="Courier New" panose="02070309020205020404" pitchFamily="49" charset="0"/>
                    <a:sym typeface="Wingdings" panose="05000000000000000000" pitchFamily="2" charset="2"/>
                  </a:rPr>
                  <a:t>regarded</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as</a:t>
                </a:r>
                <a:r>
                  <a:rPr lang="it-IT" sz="1800" dirty="0">
                    <a:latin typeface="Courier New" panose="02070309020205020404" pitchFamily="49" charset="0"/>
                    <a:cs typeface="Courier New" panose="02070309020205020404" pitchFamily="49" charset="0"/>
                    <a:sym typeface="Wingdings" panose="05000000000000000000" pitchFamily="2" charset="2"/>
                  </a:rPr>
                  <a:t> an </a:t>
                </a:r>
                <a:r>
                  <a:rPr lang="it-IT" sz="1800" dirty="0" err="1">
                    <a:latin typeface="Courier New" panose="02070309020205020404" pitchFamily="49" charset="0"/>
                    <a:cs typeface="Courier New" panose="02070309020205020404" pitchFamily="49" charset="0"/>
                    <a:sym typeface="Wingdings" panose="05000000000000000000" pitchFamily="2" charset="2"/>
                  </a:rPr>
                  <a:t>outlier</a:t>
                </a:r>
                <a:r>
                  <a:rPr lang="it-IT" sz="1800" dirty="0">
                    <a:latin typeface="Courier New" panose="02070309020205020404" pitchFamily="49" charset="0"/>
                    <a:cs typeface="Courier New" panose="02070309020205020404" pitchFamily="49" charset="0"/>
                    <a:sym typeface="Wingdings" panose="05000000000000000000" pitchFamily="2" charset="2"/>
                  </a:rPr>
                  <a:t> =&gt; </a:t>
                </a:r>
                <a:r>
                  <a:rPr lang="it-IT" sz="1800" dirty="0" err="1">
                    <a:latin typeface="Courier New" panose="02070309020205020404" pitchFamily="49" charset="0"/>
                    <a:cs typeface="Courier New" panose="02070309020205020404" pitchFamily="49" charset="0"/>
                    <a:sym typeface="Wingdings" panose="05000000000000000000" pitchFamily="2" charset="2"/>
                  </a:rPr>
                  <a:t>adaptive</a:t>
                </a:r>
                <a:r>
                  <a:rPr lang="it-IT" sz="1800" dirty="0">
                    <a:latin typeface="Courier New" panose="02070309020205020404" pitchFamily="49" charset="0"/>
                    <a:cs typeface="Courier New" panose="02070309020205020404" pitchFamily="49" charset="0"/>
                    <a:sym typeface="Wingdings" panose="05000000000000000000" pitchFamily="2" charset="2"/>
                  </a:rPr>
                  <a:t> &amp; </a:t>
                </a:r>
                <a:r>
                  <a:rPr lang="it-IT" sz="1800" dirty="0" err="1">
                    <a:latin typeface="Courier New" panose="02070309020205020404" pitchFamily="49" charset="0"/>
                    <a:cs typeface="Courier New" panose="02070309020205020404" pitchFamily="49" charset="0"/>
                    <a:sym typeface="Wingdings" panose="05000000000000000000" pitchFamily="2" charset="2"/>
                  </a:rPr>
                  <a:t>robust</a:t>
                </a:r>
                <a:r>
                  <a:rPr lang="it-IT" sz="1800" dirty="0">
                    <a:latin typeface="Courier New" panose="02070309020205020404" pitchFamily="49" charset="0"/>
                    <a:cs typeface="Courier New" panose="02070309020205020404" pitchFamily="49" charset="0"/>
                    <a:sym typeface="Wingdings" panose="05000000000000000000" pitchFamily="2" charset="2"/>
                  </a:rPr>
                  <a:t> 	filter </a:t>
                </a:r>
                <a:r>
                  <a:rPr lang="it-IT" sz="1800" dirty="0" err="1">
                    <a:latin typeface="Courier New" panose="02070309020205020404" pitchFamily="49" charset="0"/>
                    <a:cs typeface="Courier New" panose="02070309020205020404" pitchFamily="49" charset="0"/>
                    <a:sym typeface="Wingdings" panose="05000000000000000000" pitchFamily="2" charset="2"/>
                  </a:rPr>
                  <a:t>algorithm</a:t>
                </a:r>
                <a:endPar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endParaRP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adaptive</a:t>
                </a:r>
                <a:r>
                  <a:rPr lang="it-IT" sz="1800" dirty="0">
                    <a:latin typeface="Courier New" panose="02070309020205020404" pitchFamily="49" charset="0"/>
                    <a:cs typeface="Courier New" panose="02070309020205020404" pitchFamily="49" charset="0"/>
                    <a:sym typeface="Wingdings" panose="05000000000000000000" pitchFamily="2" charset="2"/>
                  </a:rPr>
                  <a:t> filter (</a:t>
                </a:r>
                <a:r>
                  <a:rPr lang="it-IT" sz="1800" dirty="0" err="1">
                    <a:latin typeface="Courier New" panose="02070309020205020404" pitchFamily="49" charset="0"/>
                    <a:cs typeface="Courier New" panose="02070309020205020404" pitchFamily="49" charset="0"/>
                    <a:sym typeface="Wingdings" panose="05000000000000000000" pitchFamily="2" charset="2"/>
                  </a:rPr>
                  <a:t>innovation</a:t>
                </a:r>
                <a:r>
                  <a:rPr lang="it-IT" sz="1800" dirty="0">
                    <a:latin typeface="Courier New" panose="02070309020205020404" pitchFamily="49" charset="0"/>
                    <a:cs typeface="Courier New" panose="02070309020205020404" pitchFamily="49" charset="0"/>
                    <a:sym typeface="Wingdings" panose="05000000000000000000" pitchFamily="2" charset="2"/>
                  </a:rPr>
                  <a:t> -&gt; </a:t>
                </a:r>
                <a:r>
                  <a:rPr lang="it-IT" sz="1800" dirty="0" err="1">
                    <a:latin typeface="Courier New" panose="02070309020205020404" pitchFamily="49" charset="0"/>
                    <a:cs typeface="Courier New" panose="02070309020205020404" pitchFamily="49" charset="0"/>
                    <a:sym typeface="Wingdings" panose="05000000000000000000" pitchFamily="2" charset="2"/>
                  </a:rPr>
                  <a:t>adaptive</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factor</a:t>
                </a:r>
                <a:r>
                  <a:rPr lang="it-IT" sz="1800" dirty="0">
                    <a:latin typeface="Courier New" panose="02070309020205020404" pitchFamily="49" charset="0"/>
                    <a:cs typeface="Courier New" panose="02070309020205020404" pitchFamily="49" charset="0"/>
                    <a:sym typeface="Wingdings" panose="05000000000000000000" pitchFamily="2" charset="2"/>
                  </a:rPr>
                  <a:t> -&gt; </a:t>
                </a:r>
                <a:r>
                  <a:rPr lang="it-IT" sz="1800" dirty="0" err="1">
                    <a:latin typeface="Courier New" panose="02070309020205020404" pitchFamily="49" charset="0"/>
                    <a:cs typeface="Courier New" panose="02070309020205020404" pitchFamily="49" charset="0"/>
                    <a:sym typeface="Wingdings" panose="05000000000000000000" pitchFamily="2" charset="2"/>
                  </a:rPr>
                  <a:t>adaptive</a:t>
                </a:r>
                <a:r>
                  <a:rPr lang="it-IT" sz="1800" dirty="0">
                    <a:latin typeface="Courier New" panose="02070309020205020404" pitchFamily="49" charset="0"/>
                    <a:cs typeface="Courier New" panose="02070309020205020404" pitchFamily="49" charset="0"/>
                    <a:sym typeface="Wingdings" panose="05000000000000000000" pitchFamily="2" charset="2"/>
                  </a:rPr>
                  <a:t> gain)</a:t>
                </a:r>
                <a:endPar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endParaRP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robust</a:t>
                </a:r>
                <a:r>
                  <a:rPr lang="it-IT" sz="1800" dirty="0">
                    <a:latin typeface="Courier New" panose="02070309020205020404" pitchFamily="49" charset="0"/>
                    <a:cs typeface="Courier New" panose="02070309020205020404" pitchFamily="49" charset="0"/>
                    <a:sym typeface="Wingdings" panose="05000000000000000000" pitchFamily="2" charset="2"/>
                  </a:rPr>
                  <a:t> filter (scaling </a:t>
                </a:r>
                <a:r>
                  <a:rPr lang="it-IT" sz="1800" dirty="0" err="1">
                    <a:latin typeface="Courier New" panose="02070309020205020404" pitchFamily="49" charset="0"/>
                    <a:cs typeface="Courier New" panose="02070309020205020404" pitchFamily="49" charset="0"/>
                    <a:sym typeface="Wingdings" panose="05000000000000000000" pitchFamily="2" charset="2"/>
                  </a:rPr>
                  <a:t>factor</a:t>
                </a:r>
                <a:r>
                  <a:rPr lang="it-IT" sz="1800" dirty="0">
                    <a:latin typeface="Courier New" panose="02070309020205020404" pitchFamily="49" charset="0"/>
                    <a:cs typeface="Courier New" panose="02070309020205020404" pitchFamily="49" charset="0"/>
                    <a:sym typeface="Wingdings" panose="05000000000000000000" pitchFamily="2" charset="2"/>
                  </a:rPr>
                  <a:t> -&gt; </a:t>
                </a:r>
                <a14:m>
                  <m:oMath xmlns:m="http://schemas.openxmlformats.org/officeDocument/2006/math">
                    <m:sSub>
                      <m:sSubPr>
                        <m:ctrlPr>
                          <a:rPr lang="it-IT" sz="1800" b="0" i="1" dirty="0"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ctrlPr>
                      </m:sSubPr>
                      <m:e>
                        <m:acc>
                          <m:accPr>
                            <m:chr m:val="̅"/>
                            <m:ctrlPr>
                              <a:rPr lang="it-IT" sz="1800" b="0" i="1"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ctrlPr>
                          </m:accPr>
                          <m:e>
                            <m:r>
                              <a:rPr lang="it-IT" sz="1800" b="0" i="1"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t>𝑅</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Sub>
                  </m:oMath>
                </a14:m>
                <a:r>
                  <a:rPr lang="it-IT" sz="1800" dirty="0">
                    <a:latin typeface="Courier New" panose="02070309020205020404" pitchFamily="49" charset="0"/>
                    <a:cs typeface="Courier New" panose="02070309020205020404" pitchFamily="49" charset="0"/>
                    <a:sym typeface="Wingdings" panose="05000000000000000000" pitchFamily="2" charset="2"/>
                  </a:rPr>
                  <a:t> -&gt; </a:t>
                </a:r>
                <a:r>
                  <a:rPr lang="it-IT" sz="1800" dirty="0" err="1">
                    <a:latin typeface="Courier New" panose="02070309020205020404" pitchFamily="49" charset="0"/>
                    <a:cs typeface="Courier New" panose="02070309020205020404" pitchFamily="49" charset="0"/>
                    <a:sym typeface="Wingdings" panose="05000000000000000000" pitchFamily="2" charset="2"/>
                  </a:rPr>
                  <a:t>robust</a:t>
                </a:r>
                <a:r>
                  <a:rPr lang="it-IT" sz="1800" dirty="0">
                    <a:latin typeface="Courier New" panose="02070309020205020404" pitchFamily="49" charset="0"/>
                    <a:cs typeface="Courier New" panose="02070309020205020404" pitchFamily="49" charset="0"/>
                    <a:sym typeface="Wingdings" panose="05000000000000000000" pitchFamily="2" charset="2"/>
                  </a:rPr>
                  <a:t> gain)</a:t>
                </a: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e</a:t>
                </a:r>
                <a:r>
                  <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rPr>
                  <a:t>lse </a:t>
                </a:r>
                <a14:m>
                  <m:oMath xmlns:m="http://schemas.openxmlformats.org/officeDocument/2006/math">
                    <m:sSubSup>
                      <m:sSubSupPr>
                        <m:ctrlPr>
                          <a:rPr lang="it-IT" sz="1800" b="0" i="1" smtClean="0">
                            <a:latin typeface="Cambria Math" panose="02040503050406030204" pitchFamily="18" charset="0"/>
                            <a:sym typeface="Wingdings" panose="05000000000000000000" pitchFamily="2" charset="2"/>
                          </a:rPr>
                        </m:ctrlPr>
                      </m:sSubSupPr>
                      <m:e>
                        <m:r>
                          <a:rPr lang="it-IT" sz="1800" b="0" i="1" smtClean="0">
                            <a:latin typeface="Cambria Math" panose="02040503050406030204" pitchFamily="18" charset="0"/>
                            <a:sym typeface="Wingdings" panose="05000000000000000000" pitchFamily="2" charset="2"/>
                          </a:rPr>
                          <m:t>𝑀</m:t>
                        </m:r>
                      </m:e>
                      <m:sub>
                        <m:r>
                          <a:rPr lang="it-IT" sz="1800" b="0" i="1" smtClean="0">
                            <a:latin typeface="Cambria Math" panose="02040503050406030204" pitchFamily="18" charset="0"/>
                            <a:sym typeface="Wingdings" panose="05000000000000000000" pitchFamily="2" charset="2"/>
                          </a:rPr>
                          <m:t>𝑘</m:t>
                        </m:r>
                      </m:sub>
                      <m:sup>
                        <m:r>
                          <a:rPr lang="it-IT" sz="1800" b="0" i="1" smtClean="0">
                            <a:latin typeface="Cambria Math" panose="02040503050406030204" pitchFamily="18" charset="0"/>
                            <a:sym typeface="Wingdings" panose="05000000000000000000" pitchFamily="2" charset="2"/>
                          </a:rPr>
                          <m:t>2</m:t>
                        </m:r>
                      </m:sup>
                    </m:sSubSup>
                    <m:r>
                      <a:rPr lang="it-IT" sz="1800" b="0" i="1" smtClean="0">
                        <a:latin typeface="Cambria Math" panose="02040503050406030204" pitchFamily="18" charset="0"/>
                        <a:sym typeface="Wingdings" panose="05000000000000000000" pitchFamily="2" charset="2"/>
                      </a:rPr>
                      <m:t>&gt;</m:t>
                    </m:r>
                    <m:sSub>
                      <m:sSubPr>
                        <m:ctrlPr>
                          <a:rPr lang="it-IT" sz="1800" b="0" i="1" smtClean="0">
                            <a:latin typeface="Cambria Math" panose="02040503050406030204" pitchFamily="18" charset="0"/>
                            <a:sym typeface="Wingdings" panose="05000000000000000000" pitchFamily="2" charset="2"/>
                          </a:rPr>
                        </m:ctrlPr>
                      </m:sSubPr>
                      <m:e>
                        <m:r>
                          <a:rPr lang="it-IT" sz="1800" b="0" i="1" smtClean="0">
                            <a:latin typeface="Cambria Math" panose="02040503050406030204" pitchFamily="18" charset="0"/>
                            <a:sym typeface="Wingdings" panose="05000000000000000000" pitchFamily="2" charset="2"/>
                          </a:rPr>
                          <m:t>𝜒</m:t>
                        </m:r>
                      </m:e>
                      <m:sub>
                        <m:r>
                          <a:rPr lang="it-IT" sz="1800" b="0" i="1" smtClean="0">
                            <a:latin typeface="Cambria Math" panose="02040503050406030204" pitchFamily="18" charset="0"/>
                            <a:sym typeface="Wingdings" panose="05000000000000000000" pitchFamily="2" charset="2"/>
                          </a:rPr>
                          <m:t>𝛼</m:t>
                        </m:r>
                      </m:sub>
                    </m:sSub>
                  </m:oMath>
                </a14:m>
                <a:endParaRPr lang="it-IT" sz="1800" dirty="0">
                  <a:solidFill>
                    <a:schemeClr val="tx1"/>
                  </a:solidFill>
                  <a:latin typeface="Courier New" panose="02070309020205020404" pitchFamily="49" charset="0"/>
                  <a:cs typeface="Courier New" panose="02070309020205020404" pitchFamily="49" charset="0"/>
                  <a:sym typeface="Wingdings" panose="05000000000000000000" pitchFamily="2" charset="2"/>
                </a:endParaRP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	% the </a:t>
                </a:r>
                <a:r>
                  <a:rPr lang="it-IT" sz="1800" dirty="0" err="1">
                    <a:latin typeface="Courier New" panose="02070309020205020404" pitchFamily="49" charset="0"/>
                    <a:cs typeface="Courier New" panose="02070309020205020404" pitchFamily="49" charset="0"/>
                    <a:sym typeface="Wingdings" panose="05000000000000000000" pitchFamily="2" charset="2"/>
                  </a:rPr>
                  <a:t>measurement</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is</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regarded</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as</a:t>
                </a:r>
                <a:r>
                  <a:rPr lang="it-IT" sz="1800" dirty="0">
                    <a:latin typeface="Courier New" panose="02070309020205020404" pitchFamily="49" charset="0"/>
                    <a:cs typeface="Courier New" panose="02070309020205020404" pitchFamily="49" charset="0"/>
                    <a:sym typeface="Wingdings" panose="05000000000000000000" pitchFamily="2" charset="2"/>
                  </a:rPr>
                  <a:t> an </a:t>
                </a:r>
                <a:r>
                  <a:rPr lang="it-IT" sz="1800" dirty="0" err="1">
                    <a:latin typeface="Courier New" panose="02070309020205020404" pitchFamily="49" charset="0"/>
                    <a:cs typeface="Courier New" panose="02070309020205020404" pitchFamily="49" charset="0"/>
                    <a:sym typeface="Wingdings" panose="05000000000000000000" pitchFamily="2" charset="2"/>
                  </a:rPr>
                  <a:t>outlier</a:t>
                </a:r>
                <a:r>
                  <a:rPr lang="it-IT" sz="1800" dirty="0">
                    <a:latin typeface="Courier New" panose="02070309020205020404" pitchFamily="49" charset="0"/>
                    <a:cs typeface="Courier New" panose="02070309020205020404" pitchFamily="49" charset="0"/>
                    <a:sym typeface="Wingdings" panose="05000000000000000000" pitchFamily="2" charset="2"/>
                  </a:rPr>
                  <a:t> =&gt; no </a:t>
                </a:r>
                <a:r>
                  <a:rPr lang="it-IT" sz="1800" dirty="0" err="1">
                    <a:latin typeface="Courier New" panose="02070309020205020404" pitchFamily="49" charset="0"/>
                    <a:cs typeface="Courier New" panose="02070309020205020404" pitchFamily="49" charset="0"/>
                    <a:sym typeface="Wingdings" panose="05000000000000000000" pitchFamily="2" charset="2"/>
                  </a:rPr>
                  <a:t>adaptive</a:t>
                </a: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factor</a:t>
                </a:r>
                <a:endParaRPr lang="it-IT" sz="1800" dirty="0">
                  <a:latin typeface="Courier New" panose="02070309020205020404" pitchFamily="49" charset="0"/>
                  <a:cs typeface="Courier New" panose="02070309020205020404" pitchFamily="49" charset="0"/>
                  <a:sym typeface="Wingdings" panose="05000000000000000000" pitchFamily="2" charset="2"/>
                </a:endParaRP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	</a:t>
                </a:r>
                <a:r>
                  <a:rPr lang="it-IT" sz="1800" dirty="0" err="1">
                    <a:latin typeface="Courier New" panose="02070309020205020404" pitchFamily="49" charset="0"/>
                    <a:cs typeface="Courier New" panose="02070309020205020404" pitchFamily="49" charset="0"/>
                    <a:sym typeface="Wingdings" panose="05000000000000000000" pitchFamily="2" charset="2"/>
                  </a:rPr>
                  <a:t>robust</a:t>
                </a:r>
                <a:r>
                  <a:rPr lang="it-IT" sz="1800" dirty="0">
                    <a:latin typeface="Courier New" panose="02070309020205020404" pitchFamily="49" charset="0"/>
                    <a:cs typeface="Courier New" panose="02070309020205020404" pitchFamily="49" charset="0"/>
                    <a:sym typeface="Wingdings" panose="05000000000000000000" pitchFamily="2" charset="2"/>
                  </a:rPr>
                  <a:t> filter (scaling </a:t>
                </a:r>
                <a:r>
                  <a:rPr lang="it-IT" sz="1800" dirty="0" err="1">
                    <a:latin typeface="Courier New" panose="02070309020205020404" pitchFamily="49" charset="0"/>
                    <a:cs typeface="Courier New" panose="02070309020205020404" pitchFamily="49" charset="0"/>
                    <a:sym typeface="Wingdings" panose="05000000000000000000" pitchFamily="2" charset="2"/>
                  </a:rPr>
                  <a:t>factor</a:t>
                </a:r>
                <a:r>
                  <a:rPr lang="it-IT" sz="1800" dirty="0">
                    <a:latin typeface="Courier New" panose="02070309020205020404" pitchFamily="49" charset="0"/>
                    <a:cs typeface="Courier New" panose="02070309020205020404" pitchFamily="49" charset="0"/>
                    <a:sym typeface="Wingdings" panose="05000000000000000000" pitchFamily="2" charset="2"/>
                  </a:rPr>
                  <a:t> -&gt; </a:t>
                </a:r>
                <a14:m>
                  <m:oMath xmlns:m="http://schemas.openxmlformats.org/officeDocument/2006/math">
                    <m:sSub>
                      <m:sSubPr>
                        <m:ctrlPr>
                          <a:rPr lang="it-IT" sz="1800" b="0" i="1" dirty="0"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ctrlPr>
                      </m:sSubPr>
                      <m:e>
                        <m:acc>
                          <m:accPr>
                            <m:chr m:val="̅"/>
                            <m:ctrlPr>
                              <a:rPr lang="it-IT" sz="1800" b="0" i="1"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ctrlPr>
                          </m:accPr>
                          <m:e>
                            <m:r>
                              <a:rPr lang="it-IT" sz="1800" b="0" i="1" smtClean="0">
                                <a:solidFill>
                                  <a:schemeClr val="tx1"/>
                                </a:solidFill>
                                <a:latin typeface="Cambria Math" panose="02040503050406030204" pitchFamily="18" charset="0"/>
                                <a:cs typeface="Courier New" panose="02070309020205020404" pitchFamily="49" charset="0"/>
                                <a:sym typeface="Wingdings" panose="05000000000000000000" pitchFamily="2" charset="2"/>
                              </a:rPr>
                              <m:t>𝑅</m:t>
                            </m:r>
                          </m:e>
                        </m:acc>
                      </m:e>
                      <m:sub>
                        <m:r>
                          <a:rPr lang="it-IT" sz="1800" b="0" i="1" dirty="0" smtClean="0">
                            <a:solidFill>
                              <a:schemeClr val="tx1"/>
                            </a:solidFill>
                            <a:latin typeface="Cambria Math" panose="02040503050406030204" pitchFamily="18" charset="0"/>
                            <a:sym typeface="Wingdings" panose="05000000000000000000" pitchFamily="2" charset="2"/>
                          </a:rPr>
                          <m:t>𝑘</m:t>
                        </m:r>
                      </m:sub>
                    </m:sSub>
                  </m:oMath>
                </a14:m>
                <a:r>
                  <a:rPr lang="it-IT" sz="1800" dirty="0">
                    <a:latin typeface="Courier New" panose="02070309020205020404" pitchFamily="49" charset="0"/>
                    <a:cs typeface="Courier New" panose="02070309020205020404" pitchFamily="49" charset="0"/>
                    <a:sym typeface="Wingdings" panose="05000000000000000000" pitchFamily="2" charset="2"/>
                  </a:rPr>
                  <a:t> -&gt; </a:t>
                </a:r>
                <a:r>
                  <a:rPr lang="it-IT" sz="1800" dirty="0" err="1">
                    <a:latin typeface="Courier New" panose="02070309020205020404" pitchFamily="49" charset="0"/>
                    <a:cs typeface="Courier New" panose="02070309020205020404" pitchFamily="49" charset="0"/>
                    <a:sym typeface="Wingdings" panose="05000000000000000000" pitchFamily="2" charset="2"/>
                  </a:rPr>
                  <a:t>robust</a:t>
                </a:r>
                <a:r>
                  <a:rPr lang="it-IT" sz="1800" dirty="0">
                    <a:latin typeface="Courier New" panose="02070309020205020404" pitchFamily="49" charset="0"/>
                    <a:cs typeface="Courier New" panose="02070309020205020404" pitchFamily="49" charset="0"/>
                    <a:sym typeface="Wingdings" panose="05000000000000000000" pitchFamily="2" charset="2"/>
                  </a:rPr>
                  <a:t> gain)</a:t>
                </a:r>
              </a:p>
              <a:p>
                <a:pPr marL="0" indent="0">
                  <a:lnSpc>
                    <a:spcPct val="125000"/>
                  </a:lnSpc>
                  <a:buNone/>
                </a:pPr>
                <a:r>
                  <a:rPr lang="it-IT" sz="1800" dirty="0">
                    <a:latin typeface="Courier New" panose="02070309020205020404" pitchFamily="49" charset="0"/>
                    <a:cs typeface="Courier New" panose="02070309020205020404" pitchFamily="49" charset="0"/>
                    <a:sym typeface="Wingdings" panose="05000000000000000000" pitchFamily="2" charset="2"/>
                  </a:rPr>
                  <a:t>end</a:t>
                </a:r>
              </a:p>
            </p:txBody>
          </p:sp>
        </mc:Choice>
        <mc:Fallback xmlns="">
          <p:sp>
            <p:nvSpPr>
              <p:cNvPr id="4" name="Segnaposto contenuto 2">
                <a:extLst>
                  <a:ext uri="{FF2B5EF4-FFF2-40B4-BE49-F238E27FC236}">
                    <a16:creationId xmlns:a16="http://schemas.microsoft.com/office/drawing/2014/main" id="{3194AE84-B927-42D1-8022-F1FAD23FCDF7}"/>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464" b="-11220"/>
                </a:stretch>
              </a:blipFill>
            </p:spPr>
            <p:txBody>
              <a:bodyPr/>
              <a:lstStyle/>
              <a:p>
                <a:r>
                  <a:rPr lang="en-GB">
                    <a:noFill/>
                  </a:rPr>
                  <a:t> </a:t>
                </a:r>
              </a:p>
            </p:txBody>
          </p:sp>
        </mc:Fallback>
      </mc:AlternateContent>
    </p:spTree>
    <p:extLst>
      <p:ext uri="{BB962C8B-B14F-4D97-AF65-F5344CB8AC3E}">
        <p14:creationId xmlns:p14="http://schemas.microsoft.com/office/powerpoint/2010/main" val="790458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62</a:t>
            </a:fld>
            <a:endParaRPr lang="it-IT" dirty="0"/>
          </a:p>
        </p:txBody>
      </p:sp>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4">
                    <a:lumMod val="50000"/>
                  </a:schemeClr>
                </a:solidFill>
              </a:rPr>
              <a:t>Adaptively-Robust</a:t>
            </a:r>
            <a:r>
              <a:rPr lang="it-IT" sz="4000" dirty="0">
                <a:solidFill>
                  <a:schemeClr val="accent4">
                    <a:lumMod val="50000"/>
                  </a:schemeClr>
                </a:solidFill>
              </a:rPr>
              <a:t> Filter</a:t>
            </a:r>
          </a:p>
        </p:txBody>
      </p:sp>
      <p:sp>
        <p:nvSpPr>
          <p:cNvPr id="7" name="Rettangolo 6">
            <a:extLst>
              <a:ext uri="{FF2B5EF4-FFF2-40B4-BE49-F238E27FC236}">
                <a16:creationId xmlns:a16="http://schemas.microsoft.com/office/drawing/2014/main" id="{AF3B229D-5601-48C0-ADFC-8E3C37D30F5C}"/>
              </a:ext>
            </a:extLst>
          </p:cNvPr>
          <p:cNvSpPr/>
          <p:nvPr/>
        </p:nvSpPr>
        <p:spPr>
          <a:xfrm>
            <a:off x="-2" y="6481249"/>
            <a:ext cx="12192000" cy="369775"/>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Kalman</a:t>
            </a:r>
            <a:r>
              <a:rPr lang="it-IT" dirty="0">
                <a:solidFill>
                  <a:schemeClr val="bg1"/>
                </a:solidFill>
              </a:rPr>
              <a:t> Filter</a:t>
            </a:r>
          </a:p>
        </p:txBody>
      </p:sp>
      <p:sp>
        <p:nvSpPr>
          <p:cNvPr id="4" name="Segnaposto contenuto 2">
            <a:extLst>
              <a:ext uri="{FF2B5EF4-FFF2-40B4-BE49-F238E27FC236}">
                <a16:creationId xmlns:a16="http://schemas.microsoft.com/office/drawing/2014/main" id="{3194AE84-B927-42D1-8022-F1FAD23FCDF7}"/>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dirty="0" err="1">
                <a:solidFill>
                  <a:schemeClr val="accent4">
                    <a:lumMod val="50000"/>
                  </a:schemeClr>
                </a:solidFill>
                <a:sym typeface="Wingdings" panose="05000000000000000000" pitchFamily="2" charset="2"/>
              </a:rPr>
              <a:t>Algorithm</a:t>
            </a:r>
            <a:r>
              <a:rPr lang="it-IT" dirty="0">
                <a:solidFill>
                  <a:schemeClr val="accent4">
                    <a:lumMod val="50000"/>
                  </a:schemeClr>
                </a:solidFill>
                <a:sym typeface="Wingdings" panose="05000000000000000000" pitchFamily="2" charset="2"/>
              </a:rPr>
              <a:t> </a:t>
            </a:r>
            <a:r>
              <a:rPr lang="it-IT" dirty="0" err="1">
                <a:solidFill>
                  <a:schemeClr val="accent4">
                    <a:lumMod val="50000"/>
                  </a:schemeClr>
                </a:solidFill>
                <a:sym typeface="Wingdings" panose="05000000000000000000" pitchFamily="2" charset="2"/>
              </a:rPr>
              <a:t>Characteristics</a:t>
            </a:r>
            <a:endParaRPr lang="it-IT" dirty="0">
              <a:solidFill>
                <a:schemeClr val="accent4">
                  <a:lumMod val="50000"/>
                </a:schemeClr>
              </a:solidFill>
              <a:sym typeface="Wingdings" panose="05000000000000000000" pitchFamily="2" charset="2"/>
            </a:endParaRPr>
          </a:p>
          <a:p>
            <a:pPr marL="0" indent="0">
              <a:lnSpc>
                <a:spcPct val="125000"/>
              </a:lnSpc>
              <a:buNone/>
            </a:pPr>
            <a:r>
              <a:rPr lang="it-IT" sz="2000" dirty="0" err="1">
                <a:sym typeface="Wingdings" panose="05000000000000000000" pitchFamily="2" charset="2"/>
              </a:rPr>
              <a:t>Compared</a:t>
            </a:r>
            <a:r>
              <a:rPr lang="it-IT" sz="2000" dirty="0">
                <a:sym typeface="Wingdings" panose="05000000000000000000" pitchFamily="2" charset="2"/>
              </a:rPr>
              <a:t> to </a:t>
            </a:r>
            <a:r>
              <a:rPr lang="it-IT" sz="2000" dirty="0" err="1">
                <a:sym typeface="Wingdings" panose="05000000000000000000" pitchFamily="2" charset="2"/>
              </a:rPr>
              <a:t>other</a:t>
            </a:r>
            <a:r>
              <a:rPr lang="it-IT" sz="2000" dirty="0">
                <a:sym typeface="Wingdings" panose="05000000000000000000" pitchFamily="2" charset="2"/>
              </a:rPr>
              <a:t> techniques (MMAE and IAE), the </a:t>
            </a:r>
            <a:r>
              <a:rPr lang="it-IT" sz="2000" dirty="0" err="1">
                <a:sym typeface="Wingdings" panose="05000000000000000000" pitchFamily="2" charset="2"/>
              </a:rPr>
              <a:t>adaptively-robust</a:t>
            </a:r>
            <a:r>
              <a:rPr lang="it-IT" sz="2000" dirty="0">
                <a:sym typeface="Wingdings" panose="05000000000000000000" pitchFamily="2" charset="2"/>
              </a:rPr>
              <a:t> </a:t>
            </a:r>
            <a:r>
              <a:rPr lang="it-IT" sz="2000" dirty="0" err="1">
                <a:sym typeface="Wingdings" panose="05000000000000000000" pitchFamily="2" charset="2"/>
              </a:rPr>
              <a:t>method</a:t>
            </a:r>
            <a:r>
              <a:rPr lang="it-IT" sz="2000" dirty="0">
                <a:sym typeface="Wingdings" panose="05000000000000000000" pitchFamily="2" charset="2"/>
              </a:rPr>
              <a:t> </a:t>
            </a:r>
            <a:r>
              <a:rPr lang="it-IT" sz="2000" dirty="0" err="1">
                <a:sym typeface="Wingdings" panose="05000000000000000000" pitchFamily="2" charset="2"/>
              </a:rPr>
              <a:t>implemented</a:t>
            </a:r>
            <a:r>
              <a:rPr lang="it-IT" sz="2000" dirty="0">
                <a:sym typeface="Wingdings" panose="05000000000000000000" pitchFamily="2" charset="2"/>
              </a:rPr>
              <a:t>:</a:t>
            </a:r>
          </a:p>
          <a:p>
            <a:pPr>
              <a:lnSpc>
                <a:spcPct val="125000"/>
              </a:lnSpc>
            </a:pPr>
            <a:r>
              <a:rPr lang="it-IT" sz="2000" dirty="0" err="1">
                <a:sym typeface="Wingdings" panose="05000000000000000000" pitchFamily="2" charset="2"/>
              </a:rPr>
              <a:t>Is</a:t>
            </a:r>
            <a:r>
              <a:rPr lang="it-IT" sz="2000" dirty="0">
                <a:sym typeface="Wingdings" panose="05000000000000000000" pitchFamily="2" charset="2"/>
              </a:rPr>
              <a:t> </a:t>
            </a:r>
            <a:r>
              <a:rPr lang="it-IT" sz="2000" dirty="0" err="1">
                <a:sym typeface="Wingdings" panose="05000000000000000000" pitchFamily="2" charset="2"/>
              </a:rPr>
              <a:t>considerably</a:t>
            </a:r>
            <a:r>
              <a:rPr lang="it-IT" sz="2000" dirty="0">
                <a:sym typeface="Wingdings" panose="05000000000000000000" pitchFamily="2" charset="2"/>
              </a:rPr>
              <a:t> </a:t>
            </a:r>
            <a:r>
              <a:rPr lang="it-IT" sz="2000" dirty="0" err="1">
                <a:sym typeface="Wingdings" panose="05000000000000000000" pitchFamily="2" charset="2"/>
              </a:rPr>
              <a:t>less</a:t>
            </a:r>
            <a:r>
              <a:rPr lang="it-IT" sz="2000" dirty="0">
                <a:sym typeface="Wingdings" panose="05000000000000000000" pitchFamily="2" charset="2"/>
              </a:rPr>
              <a:t> </a:t>
            </a:r>
            <a:r>
              <a:rPr lang="it-IT" sz="2000" dirty="0" err="1">
                <a:sym typeface="Wingdings" panose="05000000000000000000" pitchFamily="2" charset="2"/>
              </a:rPr>
              <a:t>computationally</a:t>
            </a:r>
            <a:r>
              <a:rPr lang="it-IT" sz="2000" dirty="0">
                <a:sym typeface="Wingdings" panose="05000000000000000000" pitchFamily="2" charset="2"/>
              </a:rPr>
              <a:t> </a:t>
            </a:r>
            <a:r>
              <a:rPr lang="it-IT" sz="2000" dirty="0" err="1">
                <a:sym typeface="Wingdings" panose="05000000000000000000" pitchFamily="2" charset="2"/>
              </a:rPr>
              <a:t>expensive</a:t>
            </a:r>
            <a:r>
              <a:rPr lang="it-IT" sz="2000" dirty="0">
                <a:sym typeface="Wingdings" panose="05000000000000000000" pitchFamily="2" charset="2"/>
              </a:rPr>
              <a:t>.</a:t>
            </a:r>
          </a:p>
          <a:p>
            <a:pPr>
              <a:lnSpc>
                <a:spcPct val="125000"/>
              </a:lnSpc>
            </a:pPr>
            <a:r>
              <a:rPr lang="it-IT" sz="2000" dirty="0" err="1">
                <a:sym typeface="Wingdings" panose="05000000000000000000" pitchFamily="2" charset="2"/>
              </a:rPr>
              <a:t>Has</a:t>
            </a:r>
            <a:r>
              <a:rPr lang="it-IT" sz="2000" dirty="0">
                <a:sym typeface="Wingdings" panose="05000000000000000000" pitchFamily="2" charset="2"/>
              </a:rPr>
              <a:t> </a:t>
            </a:r>
            <a:r>
              <a:rPr lang="it-IT" sz="2000" dirty="0" err="1">
                <a:sym typeface="Wingdings" panose="05000000000000000000" pitchFamily="2" charset="2"/>
              </a:rPr>
              <a:t>smaller</a:t>
            </a:r>
            <a:r>
              <a:rPr lang="it-IT" sz="2000" dirty="0">
                <a:sym typeface="Wingdings" panose="05000000000000000000" pitchFamily="2" charset="2"/>
              </a:rPr>
              <a:t> </a:t>
            </a:r>
            <a:r>
              <a:rPr lang="it-IT" sz="2000" dirty="0" err="1">
                <a:sym typeface="Wingdings" panose="05000000000000000000" pitchFamily="2" charset="2"/>
              </a:rPr>
              <a:t>memory</a:t>
            </a:r>
            <a:r>
              <a:rPr lang="it-IT" sz="2000" dirty="0">
                <a:sym typeface="Wingdings" panose="05000000000000000000" pitchFamily="2" charset="2"/>
              </a:rPr>
              <a:t> burden.</a:t>
            </a:r>
          </a:p>
          <a:p>
            <a:pPr>
              <a:lnSpc>
                <a:spcPct val="125000"/>
              </a:lnSpc>
            </a:pPr>
            <a:r>
              <a:rPr lang="it-IT" sz="2000" dirty="0" err="1">
                <a:sym typeface="Wingdings" panose="05000000000000000000" pitchFamily="2" charset="2"/>
              </a:rPr>
              <a:t>Is</a:t>
            </a:r>
            <a:r>
              <a:rPr lang="it-IT" sz="2000" dirty="0">
                <a:sym typeface="Wingdings" panose="05000000000000000000" pitchFamily="2" charset="2"/>
              </a:rPr>
              <a:t> more sensitive in </a:t>
            </a:r>
            <a:r>
              <a:rPr lang="it-IT" sz="2000" dirty="0" err="1">
                <a:sym typeface="Wingdings" panose="05000000000000000000" pitchFamily="2" charset="2"/>
              </a:rPr>
              <a:t>reflecting</a:t>
            </a:r>
            <a:r>
              <a:rPr lang="it-IT" sz="2000" dirty="0">
                <a:sym typeface="Wingdings" panose="05000000000000000000" pitchFamily="2" charset="2"/>
              </a:rPr>
              <a:t> the </a:t>
            </a:r>
            <a:r>
              <a:rPr lang="it-IT" sz="2000" dirty="0" err="1">
                <a:sym typeface="Wingdings" panose="05000000000000000000" pitchFamily="2" charset="2"/>
              </a:rPr>
              <a:t>observational</a:t>
            </a:r>
            <a:r>
              <a:rPr lang="it-IT" sz="2000" dirty="0">
                <a:sym typeface="Wingdings" panose="05000000000000000000" pitchFamily="2" charset="2"/>
              </a:rPr>
              <a:t> </a:t>
            </a:r>
            <a:r>
              <a:rPr lang="it-IT" sz="2000" dirty="0" err="1">
                <a:sym typeface="Wingdings" panose="05000000000000000000" pitchFamily="2" charset="2"/>
              </a:rPr>
              <a:t>errors</a:t>
            </a:r>
            <a:r>
              <a:rPr lang="it-IT" sz="2000" dirty="0">
                <a:sym typeface="Wingdings" panose="05000000000000000000" pitchFamily="2" charset="2"/>
              </a:rPr>
              <a:t> in the </a:t>
            </a:r>
            <a:r>
              <a:rPr lang="it-IT" sz="2000" dirty="0" err="1">
                <a:sym typeface="Wingdings" panose="05000000000000000000" pitchFamily="2" charset="2"/>
              </a:rPr>
              <a:t>present</a:t>
            </a:r>
            <a:r>
              <a:rPr lang="it-IT" sz="2000" dirty="0">
                <a:sym typeface="Wingdings" panose="05000000000000000000" pitchFamily="2" charset="2"/>
              </a:rPr>
              <a:t> </a:t>
            </a:r>
            <a:r>
              <a:rPr lang="it-IT" sz="2000" dirty="0" err="1">
                <a:sym typeface="Wingdings" panose="05000000000000000000" pitchFamily="2" charset="2"/>
              </a:rPr>
              <a:t>epoch</a:t>
            </a:r>
            <a:r>
              <a:rPr lang="it-IT" sz="2000" dirty="0">
                <a:sym typeface="Wingdings" panose="05000000000000000000" pitchFamily="2" charset="2"/>
              </a:rPr>
              <a:t> (</a:t>
            </a:r>
            <a:r>
              <a:rPr lang="it-IT" sz="2000" dirty="0" err="1">
                <a:sym typeface="Wingdings" panose="05000000000000000000" pitchFamily="2" charset="2"/>
              </a:rPr>
              <a:t>compared</a:t>
            </a:r>
            <a:r>
              <a:rPr lang="it-IT" sz="2000" dirty="0">
                <a:sym typeface="Wingdings" panose="05000000000000000000" pitchFamily="2" charset="2"/>
              </a:rPr>
              <a:t> to </a:t>
            </a:r>
            <a:r>
              <a:rPr lang="it-IT" sz="2000" dirty="0" err="1">
                <a:sym typeface="Wingdings" panose="05000000000000000000" pitchFamily="2" charset="2"/>
              </a:rPr>
              <a:t>both</a:t>
            </a:r>
            <a:r>
              <a:rPr lang="it-IT" sz="2000" dirty="0">
                <a:sym typeface="Wingdings" panose="05000000000000000000" pitchFamily="2" charset="2"/>
              </a:rPr>
              <a:t> IAE </a:t>
            </a:r>
            <a:r>
              <a:rPr lang="it-IT" sz="2000" dirty="0" err="1">
                <a:sym typeface="Wingdings" panose="05000000000000000000" pitchFamily="2" charset="2"/>
              </a:rPr>
              <a:t>windowing</a:t>
            </a:r>
            <a:r>
              <a:rPr lang="it-IT" sz="2000" dirty="0">
                <a:sym typeface="Wingdings" panose="05000000000000000000" pitchFamily="2" charset="2"/>
              </a:rPr>
              <a:t> and </a:t>
            </a:r>
            <a:r>
              <a:rPr lang="it-IT" sz="2000" dirty="0" err="1">
                <a:sym typeface="Wingdings" panose="05000000000000000000" pitchFamily="2" charset="2"/>
              </a:rPr>
              <a:t>forgetting</a:t>
            </a:r>
            <a:r>
              <a:rPr lang="it-IT" sz="2000" dirty="0">
                <a:sym typeface="Wingdings" panose="05000000000000000000" pitchFamily="2" charset="2"/>
              </a:rPr>
              <a:t> </a:t>
            </a:r>
            <a:r>
              <a:rPr lang="it-IT" sz="2000" dirty="0" err="1">
                <a:sym typeface="Wingdings" panose="05000000000000000000" pitchFamily="2" charset="2"/>
              </a:rPr>
              <a:t>factor</a:t>
            </a:r>
            <a:r>
              <a:rPr lang="it-IT" sz="2000" dirty="0">
                <a:sym typeface="Wingdings" panose="05000000000000000000" pitchFamily="2" charset="2"/>
              </a:rPr>
              <a:t> </a:t>
            </a:r>
            <a:r>
              <a:rPr lang="it-IT" sz="2000" dirty="0" err="1">
                <a:sym typeface="Wingdings" panose="05000000000000000000" pitchFamily="2" charset="2"/>
              </a:rPr>
              <a:t>methods</a:t>
            </a:r>
            <a:r>
              <a:rPr lang="it-IT" sz="2000" dirty="0">
                <a:sym typeface="Wingdings" panose="05000000000000000000" pitchFamily="2" charset="2"/>
              </a:rPr>
              <a:t>).</a:t>
            </a:r>
          </a:p>
          <a:p>
            <a:pPr>
              <a:lnSpc>
                <a:spcPct val="125000"/>
              </a:lnSpc>
            </a:pPr>
            <a:r>
              <a:rPr lang="it-IT" sz="2000" dirty="0" err="1">
                <a:sym typeface="Wingdings" panose="05000000000000000000" pitchFamily="2" charset="2"/>
              </a:rPr>
              <a:t>Provides</a:t>
            </a:r>
            <a:r>
              <a:rPr lang="it-IT" sz="2000" dirty="0">
                <a:sym typeface="Wingdings" panose="05000000000000000000" pitchFamily="2" charset="2"/>
              </a:rPr>
              <a:t> </a:t>
            </a:r>
            <a:r>
              <a:rPr lang="it-IT" sz="2000" dirty="0" err="1">
                <a:sym typeface="Wingdings" panose="05000000000000000000" pitchFamily="2" charset="2"/>
              </a:rPr>
              <a:t>resistance</a:t>
            </a:r>
            <a:r>
              <a:rPr lang="it-IT" sz="2000" dirty="0">
                <a:sym typeface="Wingdings" panose="05000000000000000000" pitchFamily="2" charset="2"/>
              </a:rPr>
              <a:t> to </a:t>
            </a:r>
            <a:r>
              <a:rPr lang="it-IT" sz="2000" dirty="0" err="1">
                <a:sym typeface="Wingdings" panose="05000000000000000000" pitchFamily="2" charset="2"/>
              </a:rPr>
              <a:t>both</a:t>
            </a:r>
            <a:r>
              <a:rPr lang="it-IT" sz="2000" dirty="0">
                <a:sym typeface="Wingdings" panose="05000000000000000000" pitchFamily="2" charset="2"/>
              </a:rPr>
              <a:t> </a:t>
            </a:r>
            <a:r>
              <a:rPr lang="it-IT" sz="2000" dirty="0" err="1">
                <a:sym typeface="Wingdings" panose="05000000000000000000" pitchFamily="2" charset="2"/>
              </a:rPr>
              <a:t>modeling</a:t>
            </a:r>
            <a:r>
              <a:rPr lang="it-IT" sz="2000" dirty="0">
                <a:sym typeface="Wingdings" panose="05000000000000000000" pitchFamily="2" charset="2"/>
              </a:rPr>
              <a:t> </a:t>
            </a:r>
            <a:r>
              <a:rPr lang="it-IT" sz="2000" dirty="0" err="1">
                <a:sym typeface="Wingdings" panose="05000000000000000000" pitchFamily="2" charset="2"/>
              </a:rPr>
              <a:t>errors</a:t>
            </a:r>
            <a:r>
              <a:rPr lang="it-IT" sz="2000" dirty="0">
                <a:sym typeface="Wingdings" panose="05000000000000000000" pitchFamily="2" charset="2"/>
              </a:rPr>
              <a:t> and </a:t>
            </a:r>
            <a:r>
              <a:rPr lang="it-IT" sz="2000" dirty="0" err="1">
                <a:sym typeface="Wingdings" panose="05000000000000000000" pitchFamily="2" charset="2"/>
              </a:rPr>
              <a:t>measurements</a:t>
            </a:r>
            <a:r>
              <a:rPr lang="it-IT" sz="2000" dirty="0">
                <a:sym typeface="Wingdings" panose="05000000000000000000" pitchFamily="2" charset="2"/>
              </a:rPr>
              <a:t> </a:t>
            </a:r>
            <a:r>
              <a:rPr lang="it-IT" sz="2000" dirty="0" err="1">
                <a:sym typeface="Wingdings" panose="05000000000000000000" pitchFamily="2" charset="2"/>
              </a:rPr>
              <a:t>errors</a:t>
            </a:r>
            <a:endParaRPr lang="it-IT" sz="2000" dirty="0">
              <a:sym typeface="Wingdings" panose="05000000000000000000" pitchFamily="2" charset="2"/>
            </a:endParaRPr>
          </a:p>
          <a:p>
            <a:pPr>
              <a:lnSpc>
                <a:spcPct val="125000"/>
              </a:lnSpc>
            </a:pPr>
            <a:endParaRPr lang="it-IT" sz="2000" dirty="0">
              <a:sym typeface="Wingdings" panose="05000000000000000000" pitchFamily="2" charset="2"/>
            </a:endParaRPr>
          </a:p>
          <a:p>
            <a:pPr>
              <a:lnSpc>
                <a:spcPct val="125000"/>
              </a:lnSpc>
            </a:pPr>
            <a:endParaRPr lang="it-IT" sz="2000" dirty="0">
              <a:sym typeface="Wingdings" panose="05000000000000000000" pitchFamily="2" charset="2"/>
            </a:endParaRPr>
          </a:p>
        </p:txBody>
      </p:sp>
    </p:spTree>
    <p:extLst>
      <p:ext uri="{BB962C8B-B14F-4D97-AF65-F5344CB8AC3E}">
        <p14:creationId xmlns:p14="http://schemas.microsoft.com/office/powerpoint/2010/main" val="1813727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5C827D2B-3122-41A4-9968-922AA8D3C3A6}"/>
              </a:ext>
            </a:extLst>
          </p:cNvPr>
          <p:cNvGrpSpPr/>
          <p:nvPr/>
        </p:nvGrpSpPr>
        <p:grpSpPr>
          <a:xfrm>
            <a:off x="1910368" y="3038996"/>
            <a:ext cx="8371552" cy="780008"/>
            <a:chOff x="4755645" y="3033713"/>
            <a:chExt cx="2669093" cy="780008"/>
          </a:xfrm>
        </p:grpSpPr>
        <p:sp>
          <p:nvSpPr>
            <p:cNvPr id="14" name="CasellaDiTesto 13">
              <a:extLst>
                <a:ext uri="{FF2B5EF4-FFF2-40B4-BE49-F238E27FC236}">
                  <a16:creationId xmlns:a16="http://schemas.microsoft.com/office/drawing/2014/main" id="{AB12E2C2-6F8E-4365-A6DF-F34ABC7AAC45}"/>
                </a:ext>
              </a:extLst>
            </p:cNvPr>
            <p:cNvSpPr txBox="1"/>
            <p:nvPr/>
          </p:nvSpPr>
          <p:spPr>
            <a:xfrm>
              <a:off x="4796768" y="3044280"/>
              <a:ext cx="2584758" cy="769441"/>
            </a:xfrm>
            <a:prstGeom prst="rect">
              <a:avLst/>
            </a:prstGeom>
            <a:noFill/>
          </p:spPr>
          <p:txBody>
            <a:bodyPr wrap="none" rtlCol="0">
              <a:spAutoFit/>
            </a:bodyPr>
            <a:lstStyle/>
            <a:p>
              <a:pPr algn="ctr"/>
              <a:r>
                <a:rPr lang="it-IT" sz="4400" dirty="0" err="1">
                  <a:solidFill>
                    <a:schemeClr val="bg1"/>
                  </a:solidFill>
                  <a:latin typeface="Garamond" panose="02020404030301010803" pitchFamily="18" charset="0"/>
                </a:rPr>
                <a:t>Unstructured</a:t>
              </a:r>
              <a:r>
                <a:rPr lang="it-IT" sz="4400" dirty="0">
                  <a:solidFill>
                    <a:schemeClr val="bg1"/>
                  </a:solidFill>
                  <a:latin typeface="Garamond" panose="02020404030301010803" pitchFamily="18" charset="0"/>
                </a:rPr>
                <a:t> Environment </a:t>
              </a:r>
              <a:r>
                <a:rPr lang="it-IT" sz="4400" dirty="0" err="1">
                  <a:solidFill>
                    <a:schemeClr val="bg1"/>
                  </a:solidFill>
                  <a:latin typeface="Garamond" panose="02020404030301010803" pitchFamily="18" charset="0"/>
                </a:rPr>
                <a:t>Detection</a:t>
              </a:r>
              <a:endParaRPr lang="it-IT" sz="4400" dirty="0">
                <a:solidFill>
                  <a:schemeClr val="bg1"/>
                </a:solidFill>
                <a:latin typeface="Garamond" panose="02020404030301010803" pitchFamily="18" charset="0"/>
              </a:endParaRPr>
            </a:p>
          </p:txBody>
        </p:sp>
        <p:cxnSp>
          <p:nvCxnSpPr>
            <p:cNvPr id="15" name="Connettore diritto 14">
              <a:extLst>
                <a:ext uri="{FF2B5EF4-FFF2-40B4-BE49-F238E27FC236}">
                  <a16:creationId xmlns:a16="http://schemas.microsoft.com/office/drawing/2014/main" id="{56C89820-9925-4CA2-AD50-44A232C58511}"/>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85D9B58F-C10D-430F-A0DF-CAEA3873288E}"/>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F6B232CE-BF1C-4330-AC41-2C574D10B419}"/>
              </a:ext>
            </a:extLst>
          </p:cNvPr>
          <p:cNvSpPr>
            <a:spLocks noGrp="1"/>
          </p:cNvSpPr>
          <p:nvPr>
            <p:ph type="sldNum" sz="quarter" idx="12"/>
          </p:nvPr>
        </p:nvSpPr>
        <p:spPr/>
        <p:txBody>
          <a:bodyPr/>
          <a:lstStyle/>
          <a:p>
            <a:fld id="{DABCF107-DE6B-47E1-9D5C-4C7601200B0D}" type="slidenum">
              <a:rPr lang="it-IT" smtClean="0"/>
              <a:t>63</a:t>
            </a:fld>
            <a:endParaRPr lang="it-IT"/>
          </a:p>
        </p:txBody>
      </p:sp>
    </p:spTree>
    <p:extLst>
      <p:ext uri="{BB962C8B-B14F-4D97-AF65-F5344CB8AC3E}">
        <p14:creationId xmlns:p14="http://schemas.microsoft.com/office/powerpoint/2010/main" val="3113956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5">
                    <a:lumMod val="50000"/>
                  </a:schemeClr>
                </a:solidFill>
              </a:rPr>
              <a:t>ArUco</a:t>
            </a:r>
            <a:r>
              <a:rPr lang="it-IT" sz="4000" dirty="0">
                <a:solidFill>
                  <a:schemeClr val="accent5">
                    <a:lumMod val="50000"/>
                  </a:schemeClr>
                </a:solidFill>
              </a:rPr>
              <a:t> Markers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In </a:t>
            </a:r>
            <a:r>
              <a:rPr lang="it-IT" sz="2000" dirty="0" err="1">
                <a:solidFill>
                  <a:schemeClr val="tx1">
                    <a:lumMod val="95000"/>
                    <a:lumOff val="5000"/>
                  </a:schemeClr>
                </a:solidFill>
                <a:sym typeface="Wingdings" panose="05000000000000000000" pitchFamily="2" charset="2"/>
              </a:rPr>
              <a:t>addition</a:t>
            </a:r>
            <a:r>
              <a:rPr lang="it-IT" sz="2000" dirty="0">
                <a:solidFill>
                  <a:schemeClr val="tx1">
                    <a:lumMod val="95000"/>
                    <a:lumOff val="5000"/>
                  </a:schemeClr>
                </a:solidFill>
                <a:sym typeface="Wingdings" panose="05000000000000000000" pitchFamily="2" charset="2"/>
              </a:rPr>
              <a:t> to be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aid</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of the drone, </a:t>
            </a:r>
            <a:r>
              <a:rPr lang="it-IT" sz="2000" dirty="0" err="1">
                <a:solidFill>
                  <a:schemeClr val="tx1">
                    <a:lumMod val="95000"/>
                    <a:lumOff val="5000"/>
                  </a:schemeClr>
                </a:solidFill>
                <a:sym typeface="Wingdings" panose="05000000000000000000" pitchFamily="2" charset="2"/>
              </a:rPr>
              <a:t>ArUco</a:t>
            </a:r>
            <a:r>
              <a:rPr lang="it-IT" sz="2000" dirty="0">
                <a:solidFill>
                  <a:schemeClr val="tx1">
                    <a:lumMod val="95000"/>
                    <a:lumOff val="5000"/>
                  </a:schemeClr>
                </a:solidFill>
                <a:sym typeface="Wingdings" panose="05000000000000000000" pitchFamily="2" charset="2"/>
              </a:rPr>
              <a:t> markers can be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identify</a:t>
            </a:r>
            <a:r>
              <a:rPr lang="it-IT" sz="2000" dirty="0">
                <a:solidFill>
                  <a:schemeClr val="tx1">
                    <a:lumMod val="95000"/>
                    <a:lumOff val="5000"/>
                  </a:schemeClr>
                </a:solidFill>
                <a:sym typeface="Wingdings" panose="05000000000000000000" pitchFamily="2" charset="2"/>
              </a:rPr>
              <a:t> and </a:t>
            </a:r>
            <a:r>
              <a:rPr lang="it-IT" sz="2000" dirty="0" err="1">
                <a:solidFill>
                  <a:schemeClr val="tx1">
                    <a:lumMod val="95000"/>
                    <a:lumOff val="5000"/>
                  </a:schemeClr>
                </a:solidFill>
                <a:sym typeface="Wingdings" panose="05000000000000000000" pitchFamily="2" charset="2"/>
              </a:rPr>
              <a:t>localize</a:t>
            </a:r>
            <a:r>
              <a:rPr lang="it-IT" sz="2000" dirty="0">
                <a:solidFill>
                  <a:schemeClr val="tx1">
                    <a:lumMod val="95000"/>
                    <a:lumOff val="5000"/>
                  </a:schemeClr>
                </a:solidFill>
                <a:sym typeface="Wingdings" panose="05000000000000000000" pitchFamily="2" charset="2"/>
              </a:rPr>
              <a:t> the mission </a:t>
            </a:r>
            <a:r>
              <a:rPr lang="it-IT" sz="2000" dirty="0" err="1">
                <a:solidFill>
                  <a:schemeClr val="tx1">
                    <a:lumMod val="95000"/>
                    <a:lumOff val="5000"/>
                  </a:schemeClr>
                </a:solidFill>
                <a:sym typeface="Wingdings" panose="05000000000000000000" pitchFamily="2" charset="2"/>
              </a:rPr>
              <a:t>objective</a:t>
            </a:r>
            <a:r>
              <a:rPr lang="it-IT" sz="2000" dirty="0">
                <a:solidFill>
                  <a:schemeClr val="tx1">
                    <a:lumMod val="95000"/>
                    <a:lumOff val="5000"/>
                  </a:schemeClr>
                </a:solidFill>
                <a:sym typeface="Wingdings" panose="05000000000000000000" pitchFamily="2" charset="2"/>
              </a:rPr>
              <a:t>.</a:t>
            </a:r>
          </a:p>
          <a:p>
            <a:pPr marL="0" indent="0">
              <a:lnSpc>
                <a:spcPct val="125000"/>
              </a:lnSpc>
              <a:buNone/>
            </a:pPr>
            <a:r>
              <a:rPr lang="it-IT" sz="2000" dirty="0">
                <a:solidFill>
                  <a:schemeClr val="tx1">
                    <a:lumMod val="95000"/>
                    <a:lumOff val="5000"/>
                  </a:schemeClr>
                </a:solidFill>
                <a:sym typeface="Wingdings" panose="05000000000000000000" pitchFamily="2" charset="2"/>
              </a:rPr>
              <a:t>Some markers with </a:t>
            </a:r>
            <a:r>
              <a:rPr lang="it-IT" sz="2000" dirty="0" err="1">
                <a:solidFill>
                  <a:schemeClr val="tx1">
                    <a:lumMod val="95000"/>
                    <a:lumOff val="5000"/>
                  </a:schemeClr>
                </a:solidFill>
                <a:sym typeface="Wingdings" panose="05000000000000000000" pitchFamily="2" charset="2"/>
              </a:rPr>
              <a:t>unknown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coordinates</a:t>
            </a:r>
            <a:r>
              <a:rPr lang="it-IT" sz="2000" dirty="0">
                <a:solidFill>
                  <a:schemeClr val="tx1">
                    <a:lumMod val="95000"/>
                    <a:lumOff val="5000"/>
                  </a:schemeClr>
                </a:solidFill>
                <a:sym typeface="Wingdings" panose="05000000000000000000" pitchFamily="2" charset="2"/>
              </a:rPr>
              <a:t> to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system </a:t>
            </a:r>
            <a:r>
              <a:rPr lang="it-IT" sz="2000" dirty="0" err="1">
                <a:solidFill>
                  <a:schemeClr val="tx1">
                    <a:lumMod val="95000"/>
                    <a:lumOff val="5000"/>
                  </a:schemeClr>
                </a:solidFill>
                <a:sym typeface="Wingdings" panose="05000000000000000000" pitchFamily="2" charset="2"/>
              </a:rPr>
              <a:t>have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introduced</a:t>
            </a:r>
            <a:r>
              <a:rPr lang="it-IT" sz="2000" dirty="0">
                <a:solidFill>
                  <a:schemeClr val="tx1">
                    <a:lumMod val="95000"/>
                    <a:lumOff val="5000"/>
                  </a:schemeClr>
                </a:solidFill>
                <a:sym typeface="Wingdings" panose="05000000000000000000" pitchFamily="2" charset="2"/>
              </a:rPr>
              <a:t>. Once </a:t>
            </a:r>
            <a:r>
              <a:rPr lang="it-IT" sz="2000" dirty="0" err="1">
                <a:solidFill>
                  <a:schemeClr val="tx1">
                    <a:lumMod val="95000"/>
                    <a:lumOff val="5000"/>
                  </a:schemeClr>
                </a:solidFill>
                <a:sym typeface="Wingdings" panose="05000000000000000000" pitchFamily="2" charset="2"/>
              </a:rPr>
              <a:t>they</a:t>
            </a:r>
            <a:r>
              <a:rPr lang="it-IT" sz="2000" dirty="0">
                <a:solidFill>
                  <a:schemeClr val="tx1">
                    <a:lumMod val="95000"/>
                    <a:lumOff val="5000"/>
                  </a:schemeClr>
                </a:solidFill>
                <a:sym typeface="Wingdings" panose="05000000000000000000" pitchFamily="2" charset="2"/>
              </a:rPr>
              <a:t> are </a:t>
            </a:r>
            <a:r>
              <a:rPr lang="it-IT" sz="2000" dirty="0" err="1">
                <a:solidFill>
                  <a:schemeClr val="tx1">
                    <a:lumMod val="95000"/>
                    <a:lumOff val="5000"/>
                  </a:schemeClr>
                </a:solidFill>
                <a:sym typeface="Wingdings" panose="05000000000000000000" pitchFamily="2" charset="2"/>
              </a:rPr>
              <a:t>detected</a:t>
            </a:r>
            <a:r>
              <a:rPr lang="it-IT" sz="2000" dirty="0">
                <a:solidFill>
                  <a:schemeClr val="tx1">
                    <a:lumMod val="95000"/>
                    <a:lumOff val="5000"/>
                  </a:schemeClr>
                </a:solidFill>
                <a:sym typeface="Wingdings" panose="05000000000000000000" pitchFamily="2" charset="2"/>
              </a:rPr>
              <a:t> by the camera, a </a:t>
            </a:r>
            <a:r>
              <a:rPr lang="it-IT" sz="2000" dirty="0" err="1">
                <a:solidFill>
                  <a:schemeClr val="tx1">
                    <a:lumMod val="95000"/>
                    <a:lumOff val="5000"/>
                  </a:schemeClr>
                </a:solidFill>
                <a:sym typeface="Wingdings" panose="05000000000000000000" pitchFamily="2" charset="2"/>
              </a:rPr>
              <a:t>simple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executed</a:t>
            </a:r>
            <a:r>
              <a:rPr lang="it-IT" sz="2000" dirty="0">
                <a:solidFill>
                  <a:schemeClr val="tx1">
                    <a:lumMod val="95000"/>
                    <a:lumOff val="5000"/>
                  </a:schemeClr>
                </a:solidFill>
                <a:sym typeface="Wingdings" panose="05000000000000000000" pitchFamily="2" charset="2"/>
              </a:rPr>
              <a:t> to estimate </a:t>
            </a:r>
            <a:r>
              <a:rPr lang="it-IT" sz="2000" dirty="0" err="1">
                <a:solidFill>
                  <a:schemeClr val="tx1">
                    <a:lumMod val="95000"/>
                    <a:lumOff val="5000"/>
                  </a:schemeClr>
                </a:solidFill>
                <a:sym typeface="Wingdings" panose="05000000000000000000" pitchFamily="2" charset="2"/>
              </a:rPr>
              <a:t>their</a:t>
            </a:r>
            <a:r>
              <a:rPr lang="it-IT" sz="2000" dirty="0">
                <a:solidFill>
                  <a:schemeClr val="tx1">
                    <a:lumMod val="95000"/>
                    <a:lumOff val="5000"/>
                  </a:schemeClr>
                </a:solidFill>
                <a:sym typeface="Wingdings" panose="05000000000000000000" pitchFamily="2" charset="2"/>
              </a:rPr>
              <a:t> position and </a:t>
            </a:r>
            <a:r>
              <a:rPr lang="it-IT" sz="2000" dirty="0" err="1">
                <a:solidFill>
                  <a:schemeClr val="tx1">
                    <a:lumMod val="95000"/>
                    <a:lumOff val="5000"/>
                  </a:schemeClr>
                </a:solidFill>
                <a:sym typeface="Wingdings" panose="05000000000000000000" pitchFamily="2" charset="2"/>
              </a:rPr>
              <a:t>orientation</a:t>
            </a:r>
            <a:r>
              <a:rPr lang="it-IT" sz="2000" dirty="0">
                <a:solidFill>
                  <a:schemeClr val="tx1">
                    <a:lumMod val="95000"/>
                    <a:lumOff val="5000"/>
                  </a:schemeClr>
                </a:solidFill>
                <a:sym typeface="Wingdings" panose="05000000000000000000" pitchFamily="2" charset="2"/>
              </a:rPr>
              <a:t>.</a:t>
            </a:r>
          </a:p>
          <a:p>
            <a:pPr marL="0" indent="0">
              <a:lnSpc>
                <a:spcPct val="125000"/>
              </a:lnSpc>
              <a:buNone/>
            </a:pPr>
            <a:r>
              <a:rPr lang="it-IT" sz="2000" dirty="0">
                <a:solidFill>
                  <a:schemeClr val="tx1">
                    <a:lumMod val="95000"/>
                    <a:lumOff val="5000"/>
                  </a:schemeClr>
                </a:solidFill>
                <a:sym typeface="Wingdings" panose="05000000000000000000" pitchFamily="2" charset="2"/>
              </a:rPr>
              <a:t>The output of the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estimated</a:t>
            </a:r>
            <a:r>
              <a:rPr lang="it-IT" sz="2000" dirty="0">
                <a:solidFill>
                  <a:schemeClr val="tx1">
                    <a:lumMod val="95000"/>
                    <a:lumOff val="5000"/>
                  </a:schemeClr>
                </a:solidFill>
                <a:sym typeface="Wingdings" panose="05000000000000000000" pitchFamily="2" charset="2"/>
              </a:rPr>
              <a:t> position and </a:t>
            </a:r>
            <a:r>
              <a:rPr lang="it-IT" sz="2000" dirty="0" err="1">
                <a:solidFill>
                  <a:schemeClr val="tx1">
                    <a:lumMod val="95000"/>
                    <a:lumOff val="5000"/>
                  </a:schemeClr>
                </a:solidFill>
                <a:sym typeface="Wingdings" panose="05000000000000000000" pitchFamily="2" charset="2"/>
              </a:rPr>
              <a:t>orientation</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frame.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information can be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aid</a:t>
            </a:r>
            <a:r>
              <a:rPr lang="it-IT" sz="2000" dirty="0">
                <a:solidFill>
                  <a:schemeClr val="tx1">
                    <a:lumMod val="95000"/>
                    <a:lumOff val="5000"/>
                  </a:schemeClr>
                </a:solidFill>
                <a:sym typeface="Wingdings" panose="05000000000000000000" pitchFamily="2" charset="2"/>
              </a:rPr>
              <a:t> the drone in </a:t>
            </a:r>
            <a:r>
              <a:rPr lang="it-IT" sz="2000" dirty="0" err="1">
                <a:solidFill>
                  <a:schemeClr val="tx1">
                    <a:lumMod val="95000"/>
                    <a:lumOff val="5000"/>
                  </a:schemeClr>
                </a:solidFill>
                <a:sym typeface="Wingdings" panose="05000000000000000000" pitchFamily="2" charset="2"/>
              </a:rPr>
              <a:t>completing</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its</a:t>
            </a:r>
            <a:r>
              <a:rPr lang="it-IT" sz="2000" dirty="0">
                <a:solidFill>
                  <a:schemeClr val="tx1">
                    <a:lumMod val="95000"/>
                    <a:lumOff val="5000"/>
                  </a:schemeClr>
                </a:solidFill>
                <a:sym typeface="Wingdings" panose="05000000000000000000" pitchFamily="2" charset="2"/>
              </a:rPr>
              <a:t> mission.</a:t>
            </a:r>
          </a:p>
          <a:p>
            <a:pPr marL="0" indent="0">
              <a:lnSpc>
                <a:spcPct val="125000"/>
              </a:lnSpc>
              <a:buNone/>
            </a:pPr>
            <a:r>
              <a:rPr lang="it-IT" sz="2000" dirty="0">
                <a:solidFill>
                  <a:schemeClr val="tx1">
                    <a:lumMod val="95000"/>
                    <a:lumOff val="5000"/>
                  </a:schemeClr>
                </a:solidFill>
                <a:sym typeface="Wingdings" panose="05000000000000000000" pitchFamily="2" charset="2"/>
              </a:rPr>
              <a:t>In the </a:t>
            </a:r>
            <a:r>
              <a:rPr lang="it-IT" sz="2000" dirty="0" err="1">
                <a:solidFill>
                  <a:schemeClr val="tx1">
                    <a:lumMod val="95000"/>
                    <a:lumOff val="5000"/>
                  </a:schemeClr>
                </a:solidFill>
                <a:sym typeface="Wingdings" panose="05000000000000000000" pitchFamily="2" charset="2"/>
              </a:rPr>
              <a:t>absence</a:t>
            </a:r>
            <a:r>
              <a:rPr lang="it-IT" sz="2000" dirty="0">
                <a:solidFill>
                  <a:schemeClr val="tx1">
                    <a:lumMod val="95000"/>
                    <a:lumOff val="5000"/>
                  </a:schemeClr>
                </a:solidFill>
                <a:sym typeface="Wingdings" panose="05000000000000000000" pitchFamily="2" charset="2"/>
              </a:rPr>
              <a:t> of </a:t>
            </a:r>
            <a:r>
              <a:rPr lang="it-IT" sz="2000" dirty="0" err="1">
                <a:solidFill>
                  <a:schemeClr val="tx1">
                    <a:lumMod val="95000"/>
                    <a:lumOff val="5000"/>
                  </a:schemeClr>
                </a:solidFill>
                <a:sym typeface="Wingdings" panose="05000000000000000000" pitchFamily="2" charset="2"/>
              </a:rPr>
              <a:t>other</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sensors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such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as</a:t>
            </a:r>
            <a:r>
              <a:rPr lang="it-IT" sz="2000" dirty="0">
                <a:solidFill>
                  <a:schemeClr val="tx1">
                    <a:lumMod val="95000"/>
                    <a:lumOff val="5000"/>
                  </a:schemeClr>
                </a:solidFill>
                <a:sym typeface="Wingdings" panose="05000000000000000000" pitchFamily="2" charset="2"/>
              </a:rPr>
              <a:t> GPS or UWB, the </a:t>
            </a:r>
            <a:r>
              <a:rPr lang="it-IT" sz="2000" dirty="0" err="1">
                <a:solidFill>
                  <a:schemeClr val="tx1">
                    <a:lumMod val="95000"/>
                    <a:lumOff val="5000"/>
                  </a:schemeClr>
                </a:solidFill>
                <a:sym typeface="Wingdings" panose="05000000000000000000" pitchFamily="2" charset="2"/>
              </a:rPr>
              <a:t>newly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identified</a:t>
            </a:r>
            <a:r>
              <a:rPr lang="it-IT" sz="2000" dirty="0">
                <a:solidFill>
                  <a:schemeClr val="tx1">
                    <a:lumMod val="95000"/>
                    <a:lumOff val="5000"/>
                  </a:schemeClr>
                </a:solidFill>
                <a:sym typeface="Wingdings" panose="05000000000000000000" pitchFamily="2" charset="2"/>
              </a:rPr>
              <a:t> marker (once the estimate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reliable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enough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could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also</a:t>
            </a:r>
            <a:r>
              <a:rPr lang="it-IT" sz="2000" dirty="0">
                <a:solidFill>
                  <a:schemeClr val="tx1">
                    <a:lumMod val="95000"/>
                    <a:lumOff val="5000"/>
                  </a:schemeClr>
                </a:solidFill>
                <a:sym typeface="Wingdings" panose="05000000000000000000" pitchFamily="2" charset="2"/>
              </a:rPr>
              <a:t> be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aid</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under the </a:t>
            </a:r>
            <a:r>
              <a:rPr lang="it-IT" sz="2000" dirty="0" err="1">
                <a:solidFill>
                  <a:schemeClr val="tx1">
                    <a:lumMod val="95000"/>
                    <a:lumOff val="5000"/>
                  </a:schemeClr>
                </a:solidFill>
                <a:sym typeface="Wingdings" panose="05000000000000000000" pitchFamily="2" charset="2"/>
              </a:rPr>
              <a:t>hypothesis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fixed</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frame (or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motion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known</a:t>
            </a:r>
            <a:r>
              <a:rPr lang="it-IT" sz="2000" dirty="0">
                <a:solidFill>
                  <a:schemeClr val="tx1">
                    <a:lumMod val="95000"/>
                    <a:lumOff val="5000"/>
                  </a:schemeClr>
                </a:solidFill>
                <a:sym typeface="Wingdings" panose="05000000000000000000" pitchFamily="2" charset="2"/>
              </a:rPr>
              <a:t>).</a:t>
            </a:r>
            <a:endParaRPr lang="it-IT" sz="1800" dirty="0">
              <a:solidFill>
                <a:schemeClr val="tx1">
                  <a:lumMod val="95000"/>
                  <a:lumOff val="5000"/>
                </a:schemeClr>
              </a:solidFill>
              <a:latin typeface="Monospac821 BT" panose="020B0609020202020204" pitchFamily="49" charset="0"/>
              <a:sym typeface="Wingdings" panose="05000000000000000000" pitchFamily="2" charset="2"/>
            </a:endParaRPr>
          </a:p>
        </p:txBody>
      </p:sp>
    </p:spTree>
    <p:extLst>
      <p:ext uri="{BB962C8B-B14F-4D97-AF65-F5344CB8AC3E}">
        <p14:creationId xmlns:p14="http://schemas.microsoft.com/office/powerpoint/2010/main" val="2112119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5">
                    <a:lumMod val="50000"/>
                  </a:schemeClr>
                </a:solidFill>
              </a:rPr>
              <a:t>ArUco</a:t>
            </a:r>
            <a:r>
              <a:rPr lang="it-IT" sz="4000" dirty="0">
                <a:solidFill>
                  <a:schemeClr val="accent5">
                    <a:lumMod val="50000"/>
                  </a:schemeClr>
                </a:solidFill>
              </a:rPr>
              <a:t> Markers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The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identify</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ArUco</a:t>
            </a:r>
            <a:r>
              <a:rPr lang="it-IT" sz="2000" dirty="0">
                <a:solidFill>
                  <a:schemeClr val="tx1">
                    <a:lumMod val="95000"/>
                    <a:lumOff val="5000"/>
                  </a:schemeClr>
                </a:solidFill>
                <a:sym typeface="Wingdings" panose="05000000000000000000" pitchFamily="2" charset="2"/>
              </a:rPr>
              <a:t> markers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implemented</a:t>
            </a:r>
            <a:r>
              <a:rPr lang="it-IT" sz="2000" dirty="0">
                <a:solidFill>
                  <a:schemeClr val="tx1">
                    <a:lumMod val="95000"/>
                    <a:lumOff val="5000"/>
                  </a:schemeClr>
                </a:solidFill>
                <a:sym typeface="Wingdings" panose="05000000000000000000" pitchFamily="2" charset="2"/>
              </a:rPr>
              <a:t> with the system </a:t>
            </a:r>
            <a:r>
              <a:rPr lang="it-IT" sz="2000" dirty="0" err="1">
                <a:solidFill>
                  <a:schemeClr val="tx1">
                    <a:lumMod val="95000"/>
                    <a:lumOff val="5000"/>
                  </a:schemeClr>
                </a:solidFill>
                <a:sym typeface="Wingdings" panose="05000000000000000000" pitchFamily="2" charset="2"/>
              </a:rPr>
              <a:t>object</a:t>
            </a:r>
            <a:r>
              <a:rPr lang="it-IT" sz="2000" dirty="0">
                <a:solidFill>
                  <a:schemeClr val="tx1">
                    <a:lumMod val="95000"/>
                    <a:lumOff val="5000"/>
                  </a:schemeClr>
                </a:solidFill>
                <a:sym typeface="Wingdings" panose="05000000000000000000" pitchFamily="2" charset="2"/>
              </a:rPr>
              <a:t> </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detect_marker</a:t>
            </a:r>
            <a:r>
              <a:rPr lang="it-IT" sz="1800" dirty="0">
                <a:solidFill>
                  <a:schemeClr val="tx1">
                    <a:lumMod val="95000"/>
                    <a:lumOff val="5000"/>
                  </a:schemeClr>
                </a:solidFill>
                <a:latin typeface="+mj-lt"/>
                <a:cs typeface="Courier New" panose="02070309020205020404" pitchFamily="49" charset="0"/>
                <a:sym typeface="Wingdings" panose="05000000000000000000" pitchFamily="2" charset="2"/>
              </a:rPr>
              <a:t>:</a:t>
            </a:r>
            <a:endPar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endParaRPr>
          </a:p>
          <a:p>
            <a:pPr marL="0" indent="0" algn="ctr">
              <a:lnSpc>
                <a:spcPct val="125000"/>
              </a:lnSpc>
              <a:buNone/>
            </a:pP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p_mn_n</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 </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q_mn</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 </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v_mn_n</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 = </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detect_aruco</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a:t>
            </a:r>
            <a:r>
              <a:rPr lang="it-IT" sz="18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Tcm</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 id, </a:t>
            </a:r>
            <a:r>
              <a:rPr lang="pt-BR"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p_bn_n, q_bn</a:t>
            </a:r>
            <a:r>
              <a:rPr lang="it-IT" sz="1800" dirty="0">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a:t>
            </a:r>
          </a:p>
          <a:p>
            <a:pPr marL="0" indent="0">
              <a:lnSpc>
                <a:spcPct val="125000"/>
              </a:lnSpc>
              <a:buNone/>
            </a:pPr>
            <a:endParaRPr lang="it-IT" sz="2000" dirty="0">
              <a:solidFill>
                <a:schemeClr val="tx1">
                  <a:lumMod val="95000"/>
                  <a:lumOff val="5000"/>
                </a:schemeClr>
              </a:solidFill>
              <a:sym typeface="Wingdings" panose="05000000000000000000" pitchFamily="2" charset="2"/>
            </a:endParaRPr>
          </a:p>
          <a:p>
            <a:pPr marL="0" indent="0">
              <a:lnSpc>
                <a:spcPct val="125000"/>
              </a:lnSpc>
              <a:buNone/>
            </a:pPr>
            <a:r>
              <a:rPr lang="it-IT" sz="2000" dirty="0">
                <a:solidFill>
                  <a:schemeClr val="tx1">
                    <a:lumMod val="95000"/>
                    <a:lumOff val="5000"/>
                  </a:schemeClr>
                </a:solidFill>
                <a:sym typeface="Wingdings" panose="05000000000000000000" pitchFamily="2" charset="2"/>
              </a:rPr>
              <a:t>The </a:t>
            </a:r>
            <a:r>
              <a:rPr lang="it-IT" sz="2000" dirty="0" err="1">
                <a:solidFill>
                  <a:schemeClr val="tx1">
                    <a:lumMod val="95000"/>
                    <a:lumOff val="5000"/>
                  </a:schemeClr>
                </a:solidFill>
                <a:sym typeface="Wingdings" panose="05000000000000000000" pitchFamily="2" charset="2"/>
              </a:rPr>
              <a:t>math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behind</a:t>
            </a:r>
            <a:r>
              <a:rPr lang="it-IT" sz="2000" dirty="0">
                <a:solidFill>
                  <a:schemeClr val="tx1">
                    <a:lumMod val="95000"/>
                    <a:lumOff val="5000"/>
                  </a:schemeClr>
                </a:solidFill>
                <a:sym typeface="Wingdings" panose="05000000000000000000" pitchFamily="2" charset="2"/>
              </a:rPr>
              <a:t> the filter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similar</a:t>
            </a:r>
            <a:r>
              <a:rPr lang="it-IT" sz="2000" dirty="0">
                <a:solidFill>
                  <a:schemeClr val="tx1">
                    <a:lumMod val="95000"/>
                    <a:lumOff val="5000"/>
                  </a:schemeClr>
                </a:solidFill>
                <a:sym typeface="Wingdings" panose="05000000000000000000" pitchFamily="2" charset="2"/>
              </a:rPr>
              <a:t> to the one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model the </a:t>
            </a:r>
            <a:r>
              <a:rPr lang="it-IT" sz="2000" dirty="0" err="1">
                <a:solidFill>
                  <a:schemeClr val="tx1">
                    <a:lumMod val="95000"/>
                    <a:lumOff val="5000"/>
                  </a:schemeClr>
                </a:solidFill>
                <a:sym typeface="Wingdings" panose="05000000000000000000" pitchFamily="2" charset="2"/>
              </a:rPr>
              <a:t>vision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sensor</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vision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sensor</a:t>
            </a:r>
            <a:r>
              <a:rPr lang="it-IT" sz="2000" dirty="0">
                <a:solidFill>
                  <a:schemeClr val="tx1">
                    <a:lumMod val="95000"/>
                    <a:lumOff val="5000"/>
                  </a:schemeClr>
                </a:solidFill>
                <a:sym typeface="Wingdings" panose="05000000000000000000" pitchFamily="2" charset="2"/>
              </a:rPr>
              <a:t> output and the pose of the drone in the </a:t>
            </a:r>
            <a:r>
              <a:rPr lang="it-IT" sz="2000" dirty="0" err="1">
                <a:solidFill>
                  <a:schemeClr val="tx1">
                    <a:lumMod val="95000"/>
                    <a:lumOff val="5000"/>
                  </a:schemeClr>
                </a:solidFill>
                <a:sym typeface="Wingdings" panose="05000000000000000000" pitchFamily="2" charset="2"/>
              </a:rPr>
              <a:t>nav</a:t>
            </a:r>
            <a:r>
              <a:rPr lang="it-IT" sz="2000" dirty="0">
                <a:solidFill>
                  <a:schemeClr val="tx1">
                    <a:lumMod val="95000"/>
                    <a:lumOff val="5000"/>
                  </a:schemeClr>
                </a:solidFill>
                <a:sym typeface="Wingdings" panose="05000000000000000000" pitchFamily="2" charset="2"/>
              </a:rPr>
              <a:t>. frame, are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determine</a:t>
            </a:r>
            <a:r>
              <a:rPr lang="it-IT" sz="2000" dirty="0">
                <a:solidFill>
                  <a:schemeClr val="tx1">
                    <a:lumMod val="95000"/>
                    <a:lumOff val="5000"/>
                  </a:schemeClr>
                </a:solidFill>
                <a:sym typeface="Wingdings" panose="05000000000000000000" pitchFamily="2" charset="2"/>
              </a:rPr>
              <a:t> the marker position in </a:t>
            </a:r>
            <a:r>
              <a:rPr lang="it-IT" sz="2000" dirty="0" err="1">
                <a:solidFill>
                  <a:schemeClr val="tx1">
                    <a:lumMod val="95000"/>
                    <a:lumOff val="5000"/>
                  </a:schemeClr>
                </a:solidFill>
                <a:sym typeface="Wingdings" panose="05000000000000000000" pitchFamily="2" charset="2"/>
              </a:rPr>
              <a:t>nav</a:t>
            </a:r>
            <a:r>
              <a:rPr lang="it-IT" sz="2000" dirty="0">
                <a:solidFill>
                  <a:schemeClr val="tx1">
                    <a:lumMod val="95000"/>
                    <a:lumOff val="5000"/>
                  </a:schemeClr>
                </a:solidFill>
                <a:sym typeface="Wingdings" panose="05000000000000000000" pitchFamily="2" charset="2"/>
              </a:rPr>
              <a:t>. frame.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value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filtered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using</a:t>
            </a:r>
            <a:r>
              <a:rPr lang="it-IT" sz="2000" dirty="0">
                <a:solidFill>
                  <a:schemeClr val="tx1">
                    <a:lumMod val="95000"/>
                    <a:lumOff val="5000"/>
                  </a:schemeClr>
                </a:solidFill>
                <a:sym typeface="Wingdings" panose="05000000000000000000" pitchFamily="2" charset="2"/>
              </a:rPr>
              <a:t> a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a:t>
            </a:r>
          </a:p>
          <a:p>
            <a:pPr marL="0" indent="0">
              <a:lnSpc>
                <a:spcPct val="125000"/>
              </a:lnSpc>
              <a:buNone/>
            </a:pPr>
            <a:r>
              <a:rPr lang="it-IT" sz="2000" dirty="0">
                <a:solidFill>
                  <a:schemeClr val="tx1">
                    <a:lumMod val="95000"/>
                    <a:lumOff val="5000"/>
                  </a:schemeClr>
                </a:solidFill>
                <a:sym typeface="Wingdings" panose="05000000000000000000" pitchFamily="2" charset="2"/>
              </a:rPr>
              <a:t>To </a:t>
            </a:r>
            <a:r>
              <a:rPr lang="it-IT" sz="2000" dirty="0" err="1">
                <a:solidFill>
                  <a:schemeClr val="tx1">
                    <a:lumMod val="95000"/>
                    <a:lumOff val="5000"/>
                  </a:schemeClr>
                </a:solidFill>
                <a:sym typeface="Wingdings" panose="05000000000000000000" pitchFamily="2" charset="2"/>
              </a:rPr>
              <a:t>consider</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fact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vision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sensor</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more accurate </a:t>
            </a:r>
            <a:r>
              <a:rPr lang="it-IT" sz="2000" dirty="0" err="1">
                <a:solidFill>
                  <a:schemeClr val="tx1">
                    <a:lumMod val="95000"/>
                    <a:lumOff val="5000"/>
                  </a:schemeClr>
                </a:solidFill>
                <a:sym typeface="Wingdings" panose="05000000000000000000" pitchFamily="2" charset="2"/>
              </a:rPr>
              <a:t>if</a:t>
            </a:r>
            <a:r>
              <a:rPr lang="it-IT" sz="2000" dirty="0">
                <a:solidFill>
                  <a:schemeClr val="tx1">
                    <a:lumMod val="95000"/>
                    <a:lumOff val="5000"/>
                  </a:schemeClr>
                </a:solidFill>
                <a:sym typeface="Wingdings" panose="05000000000000000000" pitchFamily="2" charset="2"/>
              </a:rPr>
              <a:t> the camera-marker </a:t>
            </a:r>
            <a:r>
              <a:rPr lang="it-IT" sz="2000" dirty="0" err="1">
                <a:solidFill>
                  <a:schemeClr val="tx1">
                    <a:lumMod val="95000"/>
                    <a:lumOff val="5000"/>
                  </a:schemeClr>
                </a:solidFill>
                <a:sym typeface="Wingdings" panose="05000000000000000000" pitchFamily="2" charset="2"/>
              </a:rPr>
              <a:t>distance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small, the </a:t>
            </a:r>
            <a:r>
              <a:rPr lang="it-IT" sz="2000" dirty="0" err="1">
                <a:solidFill>
                  <a:schemeClr val="tx1">
                    <a:lumMod val="95000"/>
                    <a:lumOff val="5000"/>
                  </a:schemeClr>
                </a:solidFill>
                <a:sym typeface="Wingdings" panose="05000000000000000000" pitchFamily="2" charset="2"/>
              </a:rPr>
              <a:t>measurement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noise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adaptively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changed</a:t>
            </a:r>
            <a:r>
              <a:rPr lang="it-IT" sz="2000" dirty="0">
                <a:solidFill>
                  <a:schemeClr val="tx1">
                    <a:lumMod val="95000"/>
                    <a:lumOff val="5000"/>
                  </a:schemeClr>
                </a:solidFill>
                <a:sym typeface="Wingdings" panose="05000000000000000000" pitchFamily="2" charset="2"/>
              </a:rPr>
              <a:t> and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quadratically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dependent</a:t>
            </a:r>
            <a:r>
              <a:rPr lang="it-IT" sz="2000" dirty="0">
                <a:solidFill>
                  <a:schemeClr val="tx1">
                    <a:lumMod val="95000"/>
                    <a:lumOff val="5000"/>
                  </a:schemeClr>
                </a:solidFill>
                <a:sym typeface="Wingdings" panose="05000000000000000000" pitchFamily="2" charset="2"/>
              </a:rPr>
              <a:t> on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distance</a:t>
            </a:r>
            <a:r>
              <a:rPr lang="it-IT" sz="2000" dirty="0">
                <a:solidFill>
                  <a:schemeClr val="tx1">
                    <a:lumMod val="95000"/>
                    <a:lumOff val="5000"/>
                  </a:schemeClr>
                </a:solidFill>
                <a:sym typeface="Wingdings" panose="05000000000000000000" pitchFamily="2" charset="2"/>
              </a:rPr>
              <a:t>.</a:t>
            </a:r>
          </a:p>
        </p:txBody>
      </p:sp>
    </p:spTree>
    <p:extLst>
      <p:ext uri="{BB962C8B-B14F-4D97-AF65-F5344CB8AC3E}">
        <p14:creationId xmlns:p14="http://schemas.microsoft.com/office/powerpoint/2010/main" val="204278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5">
                    <a:lumMod val="50000"/>
                  </a:schemeClr>
                </a:solidFill>
              </a:rPr>
              <a:t>ArUco</a:t>
            </a:r>
            <a:r>
              <a:rPr lang="it-IT" sz="4000" dirty="0">
                <a:solidFill>
                  <a:schemeClr val="accent5">
                    <a:lumMod val="50000"/>
                  </a:schemeClr>
                </a:solidFill>
              </a:rPr>
              <a:t> Markers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situation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interesting</a:t>
            </a:r>
            <a:r>
              <a:rPr lang="it-IT" sz="2000" dirty="0">
                <a:solidFill>
                  <a:schemeClr val="tx1">
                    <a:lumMod val="95000"/>
                    <a:lumOff val="5000"/>
                  </a:schemeClr>
                </a:solidFill>
                <a:sym typeface="Wingdings" panose="05000000000000000000" pitchFamily="2" charset="2"/>
              </a:rPr>
              <a:t> in the case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the mission </a:t>
            </a:r>
            <a:r>
              <a:rPr lang="it-IT" sz="2000" dirty="0" err="1">
                <a:solidFill>
                  <a:schemeClr val="tx1">
                    <a:lumMod val="95000"/>
                    <a:lumOff val="5000"/>
                  </a:schemeClr>
                </a:solidFill>
                <a:sym typeface="Wingdings" panose="05000000000000000000" pitchFamily="2" charset="2"/>
              </a:rPr>
              <a:t>objective</a:t>
            </a:r>
            <a:r>
              <a:rPr lang="it-IT" sz="2000" dirty="0">
                <a:solidFill>
                  <a:schemeClr val="tx1">
                    <a:lumMod val="95000"/>
                    <a:lumOff val="5000"/>
                  </a:schemeClr>
                </a:solidFill>
                <a:sym typeface="Wingdings" panose="05000000000000000000" pitchFamily="2" charset="2"/>
              </a:rPr>
              <a:t> (the package to be </a:t>
            </a:r>
            <a:r>
              <a:rPr lang="it-IT" sz="2000" dirty="0" err="1">
                <a:solidFill>
                  <a:schemeClr val="tx1">
                    <a:lumMod val="95000"/>
                    <a:lumOff val="5000"/>
                  </a:schemeClr>
                </a:solidFill>
                <a:sym typeface="Wingdings" panose="05000000000000000000" pitchFamily="2" charset="2"/>
              </a:rPr>
              <a:t>picked</a:t>
            </a:r>
            <a:r>
              <a:rPr lang="it-IT" sz="2000" dirty="0">
                <a:solidFill>
                  <a:schemeClr val="tx1">
                    <a:lumMod val="95000"/>
                    <a:lumOff val="5000"/>
                  </a:schemeClr>
                </a:solidFill>
                <a:sym typeface="Wingdings" panose="05000000000000000000" pitchFamily="2" charset="2"/>
              </a:rPr>
              <a:t> up)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identified</a:t>
            </a:r>
            <a:r>
              <a:rPr lang="it-IT" sz="2000" dirty="0">
                <a:solidFill>
                  <a:schemeClr val="tx1">
                    <a:lumMod val="95000"/>
                    <a:lumOff val="5000"/>
                  </a:schemeClr>
                </a:solidFill>
                <a:sym typeface="Wingdings" panose="05000000000000000000" pitchFamily="2" charset="2"/>
              </a:rPr>
              <a:t> by </a:t>
            </a:r>
            <a:r>
              <a:rPr lang="it-IT" sz="2000" dirty="0" err="1">
                <a:solidFill>
                  <a:schemeClr val="tx1">
                    <a:lumMod val="95000"/>
                    <a:lumOff val="5000"/>
                  </a:schemeClr>
                </a:solidFill>
                <a:sym typeface="Wingdings" panose="05000000000000000000" pitchFamily="2" charset="2"/>
              </a:rPr>
              <a:t>means</a:t>
            </a:r>
            <a:r>
              <a:rPr lang="it-IT" sz="2000" dirty="0">
                <a:solidFill>
                  <a:schemeClr val="tx1">
                    <a:lumMod val="95000"/>
                    <a:lumOff val="5000"/>
                  </a:schemeClr>
                </a:solidFill>
                <a:sym typeface="Wingdings" panose="05000000000000000000" pitchFamily="2" charset="2"/>
              </a:rPr>
              <a:t> of an </a:t>
            </a:r>
            <a:r>
              <a:rPr lang="it-IT" sz="2000" dirty="0" err="1">
                <a:solidFill>
                  <a:schemeClr val="tx1">
                    <a:lumMod val="95000"/>
                    <a:lumOff val="5000"/>
                  </a:schemeClr>
                </a:solidFill>
                <a:sym typeface="Wingdings" panose="05000000000000000000" pitchFamily="2" charset="2"/>
              </a:rPr>
              <a:t>ArUco</a:t>
            </a:r>
            <a:r>
              <a:rPr lang="it-IT" sz="2000" dirty="0">
                <a:solidFill>
                  <a:schemeClr val="tx1">
                    <a:lumMod val="95000"/>
                    <a:lumOff val="5000"/>
                  </a:schemeClr>
                </a:solidFill>
                <a:sym typeface="Wingdings" panose="05000000000000000000" pitchFamily="2" charset="2"/>
              </a:rPr>
              <a:t> marker. The position, </a:t>
            </a:r>
            <a:r>
              <a:rPr lang="it-IT" sz="2000" dirty="0" err="1">
                <a:solidFill>
                  <a:schemeClr val="tx1">
                    <a:lumMod val="95000"/>
                    <a:lumOff val="5000"/>
                  </a:schemeClr>
                </a:solidFill>
                <a:sym typeface="Wingdings" panose="05000000000000000000" pitchFamily="2" charset="2"/>
              </a:rPr>
              <a:t>attitude</a:t>
            </a:r>
            <a:r>
              <a:rPr lang="it-IT" sz="2000" dirty="0">
                <a:solidFill>
                  <a:schemeClr val="tx1">
                    <a:lumMod val="95000"/>
                    <a:lumOff val="5000"/>
                  </a:schemeClr>
                </a:solidFill>
                <a:sym typeface="Wingdings" panose="05000000000000000000" pitchFamily="2" charset="2"/>
              </a:rPr>
              <a:t> and (</a:t>
            </a:r>
            <a:r>
              <a:rPr lang="it-IT" sz="2000" dirty="0" err="1">
                <a:solidFill>
                  <a:schemeClr val="tx1">
                    <a:lumMod val="95000"/>
                    <a:lumOff val="5000"/>
                  </a:schemeClr>
                </a:solidFill>
                <a:sym typeface="Wingdings" panose="05000000000000000000" pitchFamily="2" charset="2"/>
              </a:rPr>
              <a:t>eventually</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velocity</a:t>
            </a:r>
            <a:r>
              <a:rPr lang="it-IT" sz="2000" dirty="0">
                <a:solidFill>
                  <a:schemeClr val="tx1">
                    <a:lumMod val="95000"/>
                    <a:lumOff val="5000"/>
                  </a:schemeClr>
                </a:solidFill>
                <a:sym typeface="Wingdings" panose="05000000000000000000" pitchFamily="2" charset="2"/>
              </a:rPr>
              <a:t> of the package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outputted</a:t>
            </a:r>
            <a:r>
              <a:rPr lang="it-IT" sz="2000" dirty="0">
                <a:solidFill>
                  <a:schemeClr val="tx1">
                    <a:lumMod val="95000"/>
                    <a:lumOff val="5000"/>
                  </a:schemeClr>
                </a:solidFill>
                <a:sym typeface="Wingdings" panose="05000000000000000000" pitchFamily="2" charset="2"/>
              </a:rPr>
              <a:t> by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separate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may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then</a:t>
            </a:r>
            <a:r>
              <a:rPr lang="it-IT" sz="2000" dirty="0">
                <a:solidFill>
                  <a:schemeClr val="tx1">
                    <a:lumMod val="95000"/>
                    <a:lumOff val="5000"/>
                  </a:schemeClr>
                </a:solidFill>
                <a:sym typeface="Wingdings" panose="05000000000000000000" pitchFamily="2" charset="2"/>
              </a:rPr>
              <a:t> be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as</a:t>
            </a:r>
            <a:r>
              <a:rPr lang="it-IT" sz="2000" dirty="0">
                <a:solidFill>
                  <a:schemeClr val="tx1">
                    <a:lumMod val="95000"/>
                    <a:lumOff val="5000"/>
                  </a:schemeClr>
                </a:solidFill>
                <a:sym typeface="Wingdings" panose="05000000000000000000" pitchFamily="2" charset="2"/>
              </a:rPr>
              <a:t> an input for the controller, in order to </a:t>
            </a:r>
            <a:r>
              <a:rPr lang="it-IT" sz="2000" dirty="0" err="1">
                <a:solidFill>
                  <a:schemeClr val="tx1">
                    <a:lumMod val="95000"/>
                    <a:lumOff val="5000"/>
                  </a:schemeClr>
                </a:solidFill>
                <a:sym typeface="Wingdings" panose="05000000000000000000" pitchFamily="2" charset="2"/>
              </a:rPr>
              <a:t>reach</a:t>
            </a:r>
            <a:r>
              <a:rPr lang="it-IT" sz="2000" dirty="0">
                <a:solidFill>
                  <a:schemeClr val="tx1">
                    <a:lumMod val="95000"/>
                    <a:lumOff val="5000"/>
                  </a:schemeClr>
                </a:solidFill>
                <a:sym typeface="Wingdings" panose="05000000000000000000" pitchFamily="2" charset="2"/>
              </a:rPr>
              <a:t> and </a:t>
            </a:r>
            <a:r>
              <a:rPr lang="it-IT" sz="2000" dirty="0" err="1">
                <a:solidFill>
                  <a:schemeClr val="tx1">
                    <a:lumMod val="95000"/>
                    <a:lumOff val="5000"/>
                  </a:schemeClr>
                </a:solidFill>
                <a:sym typeface="Wingdings" panose="05000000000000000000" pitchFamily="2" charset="2"/>
              </a:rPr>
              <a:t>pick</a:t>
            </a:r>
            <a:r>
              <a:rPr lang="it-IT" sz="2000" dirty="0">
                <a:solidFill>
                  <a:schemeClr val="tx1">
                    <a:lumMod val="95000"/>
                    <a:lumOff val="5000"/>
                  </a:schemeClr>
                </a:solidFill>
                <a:sym typeface="Wingdings" panose="05000000000000000000" pitchFamily="2" charset="2"/>
              </a:rPr>
              <a:t> up the package.</a:t>
            </a:r>
          </a:p>
          <a:p>
            <a:pPr marL="0" indent="0">
              <a:lnSpc>
                <a:spcPct val="125000"/>
              </a:lnSpc>
              <a:buNone/>
            </a:pPr>
            <a:r>
              <a:rPr lang="it-IT" sz="2000" dirty="0">
                <a:solidFill>
                  <a:schemeClr val="tx1">
                    <a:lumMod val="95000"/>
                    <a:lumOff val="5000"/>
                  </a:schemeClr>
                </a:solidFill>
                <a:sym typeface="Wingdings" panose="05000000000000000000" pitchFamily="2" charset="2"/>
              </a:rPr>
              <a:t>The </a:t>
            </a:r>
            <a:r>
              <a:rPr lang="it-IT" sz="2000" dirty="0" err="1">
                <a:solidFill>
                  <a:schemeClr val="tx1">
                    <a:lumMod val="95000"/>
                    <a:lumOff val="5000"/>
                  </a:schemeClr>
                </a:solidFill>
                <a:sym typeface="Wingdings" panose="05000000000000000000" pitchFamily="2" charset="2"/>
              </a:rPr>
              <a:t>velocity</a:t>
            </a:r>
            <a:r>
              <a:rPr lang="it-IT" sz="2000" dirty="0">
                <a:solidFill>
                  <a:schemeClr val="tx1">
                    <a:lumMod val="95000"/>
                    <a:lumOff val="5000"/>
                  </a:schemeClr>
                </a:solidFill>
                <a:sym typeface="Wingdings" panose="05000000000000000000" pitchFamily="2" charset="2"/>
              </a:rPr>
              <a:t> of the marker (and </a:t>
            </a:r>
            <a:r>
              <a:rPr lang="it-IT" sz="2000" dirty="0" err="1">
                <a:solidFill>
                  <a:schemeClr val="tx1">
                    <a:lumMod val="95000"/>
                    <a:lumOff val="5000"/>
                  </a:schemeClr>
                </a:solidFill>
                <a:sym typeface="Wingdings" panose="05000000000000000000" pitchFamily="2" charset="2"/>
              </a:rPr>
              <a:t>thus</a:t>
            </a:r>
            <a:r>
              <a:rPr lang="it-IT" sz="2000" dirty="0">
                <a:solidFill>
                  <a:schemeClr val="tx1">
                    <a:lumMod val="95000"/>
                    <a:lumOff val="5000"/>
                  </a:schemeClr>
                </a:solidFill>
                <a:sym typeface="Wingdings" panose="05000000000000000000" pitchFamily="2" charset="2"/>
              </a:rPr>
              <a:t> of the </a:t>
            </a:r>
            <a:r>
              <a:rPr lang="it-IT" sz="2000" dirty="0" err="1">
                <a:solidFill>
                  <a:schemeClr val="tx1">
                    <a:lumMod val="95000"/>
                    <a:lumOff val="5000"/>
                  </a:schemeClr>
                </a:solidFill>
                <a:sym typeface="Wingdings" panose="05000000000000000000" pitchFamily="2" charset="2"/>
              </a:rPr>
              <a:t>object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not </a:t>
            </a:r>
            <a:r>
              <a:rPr lang="it-IT" sz="2000" dirty="0" err="1">
                <a:solidFill>
                  <a:schemeClr val="tx1">
                    <a:lumMod val="95000"/>
                    <a:lumOff val="5000"/>
                  </a:schemeClr>
                </a:solidFill>
                <a:sym typeface="Wingdings" panose="05000000000000000000" pitchFamily="2" charset="2"/>
              </a:rPr>
              <a:t>necessarly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supposed</a:t>
            </a:r>
            <a:r>
              <a:rPr lang="it-IT" sz="2000" dirty="0">
                <a:solidFill>
                  <a:schemeClr val="tx1">
                    <a:lumMod val="95000"/>
                    <a:lumOff val="5000"/>
                  </a:schemeClr>
                </a:solidFill>
                <a:sym typeface="Wingdings" panose="05000000000000000000" pitchFamily="2" charset="2"/>
              </a:rPr>
              <a:t> to be </a:t>
            </a:r>
            <a:r>
              <a:rPr lang="it-IT" sz="2000" dirty="0" err="1">
                <a:solidFill>
                  <a:schemeClr val="tx1">
                    <a:lumMod val="95000"/>
                    <a:lumOff val="5000"/>
                  </a:schemeClr>
                </a:solidFill>
                <a:sym typeface="Wingdings" panose="05000000000000000000" pitchFamily="2" charset="2"/>
              </a:rPr>
              <a:t>null</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because</a:t>
            </a:r>
            <a:r>
              <a:rPr lang="it-IT" sz="2000" dirty="0">
                <a:solidFill>
                  <a:schemeClr val="tx1">
                    <a:lumMod val="95000"/>
                    <a:lumOff val="5000"/>
                  </a:schemeClr>
                </a:solidFill>
                <a:sym typeface="Wingdings" panose="05000000000000000000" pitchFamily="2" charset="2"/>
              </a:rPr>
              <a:t>, for </a:t>
            </a:r>
            <a:r>
              <a:rPr lang="it-IT" sz="2000" dirty="0" err="1">
                <a:solidFill>
                  <a:schemeClr val="tx1">
                    <a:lumMod val="95000"/>
                    <a:lumOff val="5000"/>
                  </a:schemeClr>
                </a:solidFill>
                <a:sym typeface="Wingdings" panose="05000000000000000000" pitchFamily="2" charset="2"/>
              </a:rPr>
              <a:t>example</a:t>
            </a:r>
            <a:r>
              <a:rPr lang="it-IT" sz="2000" dirty="0">
                <a:solidFill>
                  <a:schemeClr val="tx1">
                    <a:lumMod val="95000"/>
                    <a:lumOff val="5000"/>
                  </a:schemeClr>
                </a:solidFill>
                <a:sym typeface="Wingdings" panose="05000000000000000000" pitchFamily="2" charset="2"/>
              </a:rPr>
              <a:t>, the package </a:t>
            </a:r>
            <a:r>
              <a:rPr lang="it-IT" sz="2000" dirty="0" err="1">
                <a:solidFill>
                  <a:schemeClr val="tx1">
                    <a:lumMod val="95000"/>
                    <a:lumOff val="5000"/>
                  </a:schemeClr>
                </a:solidFill>
                <a:sym typeface="Wingdings" panose="05000000000000000000" pitchFamily="2" charset="2"/>
              </a:rPr>
              <a:t>may</a:t>
            </a:r>
            <a:r>
              <a:rPr lang="it-IT" sz="2000" dirty="0">
                <a:solidFill>
                  <a:schemeClr val="tx1">
                    <a:lumMod val="95000"/>
                    <a:lumOff val="5000"/>
                  </a:schemeClr>
                </a:solidFill>
                <a:sym typeface="Wingdings" panose="05000000000000000000" pitchFamily="2" charset="2"/>
              </a:rPr>
              <a:t> be </a:t>
            </a:r>
            <a:r>
              <a:rPr lang="it-IT" sz="2000" dirty="0" err="1">
                <a:solidFill>
                  <a:schemeClr val="tx1">
                    <a:lumMod val="95000"/>
                    <a:lumOff val="5000"/>
                  </a:schemeClr>
                </a:solidFill>
                <a:sym typeface="Wingdings" panose="05000000000000000000" pitchFamily="2" charset="2"/>
              </a:rPr>
              <a:t>located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onto</a:t>
            </a:r>
            <a:r>
              <a:rPr lang="it-IT" sz="2000" dirty="0">
                <a:solidFill>
                  <a:schemeClr val="tx1">
                    <a:lumMod val="95000"/>
                    <a:lumOff val="5000"/>
                  </a:schemeClr>
                </a:solidFill>
                <a:sym typeface="Wingdings" panose="05000000000000000000" pitchFamily="2" charset="2"/>
              </a:rPr>
              <a:t> a </a:t>
            </a:r>
            <a:r>
              <a:rPr lang="it-IT" sz="2000" dirty="0" err="1">
                <a:solidFill>
                  <a:schemeClr val="tx1">
                    <a:lumMod val="95000"/>
                    <a:lumOff val="5000"/>
                  </a:schemeClr>
                </a:solidFill>
                <a:sym typeface="Wingdings" panose="05000000000000000000" pitchFamily="2" charset="2"/>
              </a:rPr>
              <a:t>moving</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conveyor</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belt</a:t>
            </a:r>
            <a:r>
              <a:rPr lang="it-IT" sz="2000" dirty="0">
                <a:solidFill>
                  <a:schemeClr val="tx1">
                    <a:lumMod val="95000"/>
                    <a:lumOff val="5000"/>
                  </a:schemeClr>
                </a:solidFill>
                <a:sym typeface="Wingdings" panose="05000000000000000000" pitchFamily="2" charset="2"/>
              </a:rPr>
              <a:t>. A switch </a:t>
            </a:r>
            <a:r>
              <a:rPr lang="it-IT" sz="2000" dirty="0" err="1">
                <a:solidFill>
                  <a:schemeClr val="tx1">
                    <a:lumMod val="95000"/>
                    <a:lumOff val="5000"/>
                  </a:schemeClr>
                </a:solidFill>
                <a:sym typeface="Wingdings" panose="05000000000000000000" pitchFamily="2" charset="2"/>
              </a:rPr>
              <a:t>has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developed</a:t>
            </a:r>
            <a:r>
              <a:rPr lang="it-IT" sz="2000" dirty="0">
                <a:solidFill>
                  <a:schemeClr val="tx1">
                    <a:lumMod val="95000"/>
                    <a:lumOff val="5000"/>
                  </a:schemeClr>
                </a:solidFill>
                <a:sym typeface="Wingdings" panose="05000000000000000000" pitchFamily="2" charset="2"/>
              </a:rPr>
              <a:t> for the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so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if</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known</a:t>
            </a:r>
            <a:r>
              <a:rPr lang="it-IT" sz="2000" dirty="0">
                <a:solidFill>
                  <a:schemeClr val="tx1">
                    <a:lumMod val="95000"/>
                    <a:lumOff val="5000"/>
                  </a:schemeClr>
                </a:solidFill>
                <a:sym typeface="Wingdings" panose="05000000000000000000" pitchFamily="2" charset="2"/>
              </a:rPr>
              <a:t> a-priori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the package </a:t>
            </a:r>
            <a:r>
              <a:rPr lang="it-IT" sz="2000" dirty="0" err="1">
                <a:solidFill>
                  <a:schemeClr val="tx1">
                    <a:lumMod val="95000"/>
                    <a:lumOff val="5000"/>
                  </a:schemeClr>
                </a:solidFill>
                <a:sym typeface="Wingdings" panose="05000000000000000000" pitchFamily="2" charset="2"/>
              </a:rPr>
              <a:t>will</a:t>
            </a:r>
            <a:r>
              <a:rPr lang="it-IT" sz="2000" dirty="0">
                <a:solidFill>
                  <a:schemeClr val="tx1">
                    <a:lumMod val="95000"/>
                    <a:lumOff val="5000"/>
                  </a:schemeClr>
                </a:solidFill>
                <a:sym typeface="Wingdings" panose="05000000000000000000" pitchFamily="2" charset="2"/>
              </a:rPr>
              <a:t> not be </a:t>
            </a:r>
            <a:r>
              <a:rPr lang="it-IT" sz="2000" dirty="0" err="1">
                <a:solidFill>
                  <a:schemeClr val="tx1">
                    <a:lumMod val="95000"/>
                    <a:lumOff val="5000"/>
                  </a:schemeClr>
                </a:solidFill>
                <a:sym typeface="Wingdings" panose="05000000000000000000" pitchFamily="2" charset="2"/>
              </a:rPr>
              <a:t>moving</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information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not </a:t>
            </a:r>
            <a:r>
              <a:rPr lang="it-IT" sz="2000" dirty="0" err="1">
                <a:solidFill>
                  <a:schemeClr val="tx1">
                    <a:lumMod val="95000"/>
                    <a:lumOff val="5000"/>
                  </a:schemeClr>
                </a:solidFill>
                <a:sym typeface="Wingdings" panose="05000000000000000000" pitchFamily="2" charset="2"/>
              </a:rPr>
              <a:t>discarded</a:t>
            </a:r>
            <a:r>
              <a:rPr lang="it-IT" sz="2000" dirty="0">
                <a:solidFill>
                  <a:schemeClr val="tx1">
                    <a:lumMod val="95000"/>
                    <a:lumOff val="5000"/>
                  </a:schemeClr>
                </a:solidFill>
                <a:sym typeface="Wingdings" panose="05000000000000000000" pitchFamily="2" charset="2"/>
              </a:rPr>
              <a:t> and the filter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simplified</a:t>
            </a:r>
            <a:r>
              <a:rPr lang="it-IT" sz="2000" dirty="0">
                <a:solidFill>
                  <a:schemeClr val="tx1">
                    <a:lumMod val="95000"/>
                    <a:lumOff val="5000"/>
                  </a:schemeClr>
                </a:solidFill>
                <a:sym typeface="Wingdings" panose="05000000000000000000" pitchFamily="2" charset="2"/>
              </a:rPr>
              <a:t> so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does</a:t>
            </a:r>
            <a:r>
              <a:rPr lang="it-IT" sz="2000" dirty="0">
                <a:solidFill>
                  <a:schemeClr val="tx1">
                    <a:lumMod val="95000"/>
                    <a:lumOff val="5000"/>
                  </a:schemeClr>
                </a:solidFill>
                <a:sym typeface="Wingdings" panose="05000000000000000000" pitchFamily="2" charset="2"/>
              </a:rPr>
              <a:t> not estimate the </a:t>
            </a:r>
            <a:r>
              <a:rPr lang="it-IT" sz="2000" dirty="0" err="1">
                <a:solidFill>
                  <a:schemeClr val="tx1">
                    <a:lumMod val="95000"/>
                    <a:lumOff val="5000"/>
                  </a:schemeClr>
                </a:solidFill>
                <a:sym typeface="Wingdings" panose="05000000000000000000" pitchFamily="2" charset="2"/>
              </a:rPr>
              <a:t>velocity</a:t>
            </a:r>
            <a:r>
              <a:rPr lang="it-IT" sz="2000" dirty="0">
                <a:solidFill>
                  <a:schemeClr val="tx1">
                    <a:lumMod val="95000"/>
                    <a:lumOff val="5000"/>
                  </a:schemeClr>
                </a:solidFill>
                <a:sym typeface="Wingdings" panose="05000000000000000000" pitchFamily="2" charset="2"/>
              </a:rPr>
              <a:t> of the package </a:t>
            </a:r>
            <a:r>
              <a:rPr lang="it-IT" sz="2000" dirty="0" err="1">
                <a:solidFill>
                  <a:schemeClr val="tx1">
                    <a:lumMod val="95000"/>
                    <a:lumOff val="5000"/>
                  </a:schemeClr>
                </a:solidFill>
                <a:sym typeface="Wingdings" panose="05000000000000000000" pitchFamily="2" charset="2"/>
              </a:rPr>
              <a:t>too</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which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would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decrease</a:t>
            </a:r>
            <a:r>
              <a:rPr lang="it-IT" sz="2000" dirty="0">
                <a:solidFill>
                  <a:schemeClr val="tx1">
                    <a:lumMod val="95000"/>
                    <a:lumOff val="5000"/>
                  </a:schemeClr>
                </a:solidFill>
                <a:sym typeface="Wingdings" panose="05000000000000000000" pitchFamily="2" charset="2"/>
              </a:rPr>
              <a:t> performance).</a:t>
            </a:r>
          </a:p>
        </p:txBody>
      </p:sp>
    </p:spTree>
    <p:extLst>
      <p:ext uri="{BB962C8B-B14F-4D97-AF65-F5344CB8AC3E}">
        <p14:creationId xmlns:p14="http://schemas.microsoft.com/office/powerpoint/2010/main" val="17829093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5">
                    <a:lumMod val="50000"/>
                  </a:schemeClr>
                </a:solidFill>
              </a:rPr>
              <a:t>ArUco</a:t>
            </a:r>
            <a:r>
              <a:rPr lang="it-IT" sz="4000" dirty="0">
                <a:solidFill>
                  <a:schemeClr val="accent5">
                    <a:lumMod val="50000"/>
                  </a:schemeClr>
                </a:solidFill>
              </a:rPr>
              <a:t> Markers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sz="2400" dirty="0" err="1">
                    <a:solidFill>
                      <a:schemeClr val="accent5">
                        <a:lumMod val="50000"/>
                      </a:schemeClr>
                    </a:solidFill>
                    <a:sym typeface="Wingdings" panose="05000000000000000000" pitchFamily="2" charset="2"/>
                  </a:rPr>
                  <a:t>ArUco</a:t>
                </a:r>
                <a:r>
                  <a:rPr lang="it-IT" sz="2400" dirty="0">
                    <a:solidFill>
                      <a:schemeClr val="accent5">
                        <a:lumMod val="50000"/>
                      </a:schemeClr>
                    </a:solidFill>
                    <a:sym typeface="Wingdings" panose="05000000000000000000" pitchFamily="2" charset="2"/>
                  </a:rPr>
                  <a:t> </a:t>
                </a:r>
                <a:r>
                  <a:rPr lang="it-IT" sz="2400" dirty="0" err="1">
                    <a:solidFill>
                      <a:schemeClr val="accent5">
                        <a:lumMod val="50000"/>
                      </a:schemeClr>
                    </a:solidFill>
                    <a:sym typeface="Wingdings" panose="05000000000000000000" pitchFamily="2" charset="2"/>
                  </a:rPr>
                  <a:t>Indirect</a:t>
                </a:r>
                <a:r>
                  <a:rPr lang="it-IT" sz="2400" dirty="0">
                    <a:solidFill>
                      <a:schemeClr val="accent5">
                        <a:lumMod val="50000"/>
                      </a:schemeClr>
                    </a:solidFill>
                    <a:sym typeface="Wingdings" panose="05000000000000000000" pitchFamily="2" charset="2"/>
                  </a:rPr>
                  <a:t> </a:t>
                </a:r>
                <a:r>
                  <a:rPr lang="it-IT" sz="2400" dirty="0" err="1">
                    <a:solidFill>
                      <a:schemeClr val="accent5">
                        <a:lumMod val="50000"/>
                      </a:schemeClr>
                    </a:solidFill>
                    <a:sym typeface="Wingdings" panose="05000000000000000000" pitchFamily="2" charset="2"/>
                  </a:rPr>
                  <a:t>Kalman</a:t>
                </a:r>
                <a:r>
                  <a:rPr lang="it-IT" sz="2400" dirty="0">
                    <a:solidFill>
                      <a:schemeClr val="accent5">
                        <a:lumMod val="50000"/>
                      </a:schemeClr>
                    </a:solidFill>
                    <a:sym typeface="Wingdings" panose="05000000000000000000" pitchFamily="2" charset="2"/>
                  </a:rPr>
                  <a:t> Filter </a:t>
                </a:r>
                <a:r>
                  <a:rPr lang="it-IT" sz="2400" dirty="0" err="1">
                    <a:solidFill>
                      <a:schemeClr val="accent5">
                        <a:lumMod val="50000"/>
                      </a:schemeClr>
                    </a:solidFill>
                    <a:sym typeface="Wingdings" panose="05000000000000000000" pitchFamily="2" charset="2"/>
                  </a:rPr>
                  <a:t>Matrices</a:t>
                </a:r>
                <a:endParaRPr lang="it-IT" sz="2400" dirty="0">
                  <a:solidFill>
                    <a:schemeClr val="accent5">
                      <a:lumMod val="50000"/>
                    </a:schemeClr>
                  </a:solidFill>
                  <a:sym typeface="Wingdings" panose="05000000000000000000" pitchFamily="2" charset="2"/>
                </a:endParaRPr>
              </a:p>
              <a:p>
                <a:pPr marL="0" indent="0">
                  <a:lnSpc>
                    <a:spcPct val="125000"/>
                  </a:lnSpc>
                  <a:buNone/>
                </a:pPr>
                <a:r>
                  <a:rPr lang="it-IT" sz="2000" dirty="0">
                    <a:sym typeface="Wingdings" panose="05000000000000000000" pitchFamily="2" charset="2"/>
                  </a:rPr>
                  <a:t>States and </a:t>
                </a:r>
                <a:r>
                  <a:rPr lang="it-IT" sz="2000" dirty="0" err="1">
                    <a:sym typeface="Wingdings" panose="05000000000000000000" pitchFamily="2" charset="2"/>
                  </a:rPr>
                  <a:t>error</a:t>
                </a:r>
                <a:r>
                  <a:rPr lang="it-IT" sz="2000" dirty="0">
                    <a:sym typeface="Wingdings" panose="05000000000000000000" pitchFamily="2" charset="2"/>
                  </a:rPr>
                  <a:t> state:</a:t>
                </a:r>
              </a:p>
              <a:p>
                <a:pPr marL="0" indent="0">
                  <a:lnSpc>
                    <a:spcPct val="125000"/>
                  </a:lnSpc>
                  <a:buNone/>
                </a:pPr>
                <a:r>
                  <a:rPr lang="it-IT" sz="2000" b="0" dirty="0">
                    <a:sym typeface="Wingdings" panose="05000000000000000000" pitchFamily="2" charset="2"/>
                  </a:rPr>
                  <a:t>		</a:t>
                </a:r>
                <a14:m>
                  <m:oMath xmlns:m="http://schemas.openxmlformats.org/officeDocument/2006/math">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𝑥</m:t>
                        </m:r>
                      </m:e>
                      <m:sub>
                        <m:r>
                          <a:rPr lang="it-IT" sz="2000" b="0" i="1" smtClean="0">
                            <a:latin typeface="Cambria Math" panose="02040503050406030204" pitchFamily="18" charset="0"/>
                            <a:sym typeface="Wingdings" panose="05000000000000000000" pitchFamily="2" charset="2"/>
                          </a:rPr>
                          <m:t>𝑘</m:t>
                        </m:r>
                      </m:sub>
                    </m:sSub>
                    <m:r>
                      <a:rPr lang="it-IT" sz="2000" b="0" i="1" smtClean="0">
                        <a:latin typeface="Cambria Math" panose="02040503050406030204" pitchFamily="18" charset="0"/>
                        <a:sym typeface="Wingdings" panose="05000000000000000000" pitchFamily="2" charset="2"/>
                      </a:rPr>
                      <m:t>=</m:t>
                    </m:r>
                    <m:sSup>
                      <m:sSupPr>
                        <m:ctrlPr>
                          <a:rPr lang="it-IT" sz="2000" b="0" i="1" smtClean="0">
                            <a:latin typeface="Cambria Math" panose="02040503050406030204" pitchFamily="18" charset="0"/>
                            <a:sym typeface="Wingdings" panose="05000000000000000000" pitchFamily="2" charset="2"/>
                          </a:rPr>
                        </m:ctrlPr>
                      </m:sSupPr>
                      <m:e>
                        <m:d>
                          <m:dPr>
                            <m:begChr m:val="["/>
                            <m:endChr m:val="]"/>
                            <m:ctrlPr>
                              <a:rPr lang="it-IT" sz="2000" b="0" i="1" smtClean="0">
                                <a:latin typeface="Cambria Math" panose="02040503050406030204" pitchFamily="18" charset="0"/>
                                <a:sym typeface="Wingdings" panose="05000000000000000000" pitchFamily="2" charset="2"/>
                              </a:rPr>
                            </m:ctrlPr>
                          </m:dPr>
                          <m:e>
                            <m:m>
                              <m:mPr>
                                <m:mcs>
                                  <m:mc>
                                    <m:mcPr>
                                      <m:count m:val="3"/>
                                      <m:mcJc m:val="center"/>
                                    </m:mcPr>
                                  </m:mc>
                                </m:mcs>
                                <m:ctrlPr>
                                  <a:rPr lang="it-IT" sz="2000" b="0" i="1" smtClean="0">
                                    <a:latin typeface="Cambria Math" panose="02040503050406030204" pitchFamily="18" charset="0"/>
                                    <a:sym typeface="Wingdings" panose="05000000000000000000" pitchFamily="2" charset="2"/>
                                  </a:rPr>
                                </m:ctrlPr>
                              </m:mPr>
                              <m:mr>
                                <m:e>
                                  <m:sSub>
                                    <m:sSubPr>
                                      <m:ctrlPr>
                                        <a:rPr lang="it-IT" sz="2000" b="0" i="1" smtClean="0">
                                          <a:latin typeface="Cambria Math" panose="02040503050406030204" pitchFamily="18" charset="0"/>
                                          <a:sym typeface="Wingdings" panose="05000000000000000000" pitchFamily="2" charset="2"/>
                                        </a:rPr>
                                      </m:ctrlPr>
                                    </m:sSubPr>
                                    <m:e>
                                      <m:r>
                                        <a:rPr lang="it-IT" sz="2000" b="1" i="1" smtClean="0">
                                          <a:latin typeface="Cambria Math" panose="02040503050406030204" pitchFamily="18" charset="0"/>
                                          <a:sym typeface="Wingdings" panose="05000000000000000000" pitchFamily="2" charset="2"/>
                                        </a:rPr>
                                        <m:t>𝒒</m:t>
                                      </m:r>
                                    </m:e>
                                    <m:sub>
                                      <m:r>
                                        <m:rPr>
                                          <m:brk m:alnAt="7"/>
                                        </m:rPr>
                                        <a:rPr lang="it-IT" sz="2000" b="0" i="1" smtClean="0">
                                          <a:latin typeface="Cambria Math" panose="02040503050406030204" pitchFamily="18" charset="0"/>
                                          <a:sym typeface="Wingdings" panose="05000000000000000000" pitchFamily="2" charset="2"/>
                                        </a:rPr>
                                        <m:t>𝑘</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1" i="1" smtClean="0">
                                          <a:latin typeface="Cambria Math" panose="02040503050406030204" pitchFamily="18" charset="0"/>
                                          <a:sym typeface="Wingdings" panose="05000000000000000000" pitchFamily="2" charset="2"/>
                                        </a:rPr>
                                        <m:t>𝒑</m:t>
                                      </m:r>
                                    </m:e>
                                    <m:sub>
                                      <m:r>
                                        <a:rPr lang="it-IT" sz="2000" b="0" i="1" smtClean="0">
                                          <a:latin typeface="Cambria Math" panose="02040503050406030204" pitchFamily="18" charset="0"/>
                                          <a:sym typeface="Wingdings" panose="05000000000000000000" pitchFamily="2" charset="2"/>
                                        </a:rPr>
                                        <m:t>𝑘</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1" i="1" smtClean="0">
                                          <a:latin typeface="Cambria Math" panose="02040503050406030204" pitchFamily="18" charset="0"/>
                                          <a:sym typeface="Wingdings" panose="05000000000000000000" pitchFamily="2" charset="2"/>
                                        </a:rPr>
                                        <m:t>𝒗</m:t>
                                      </m:r>
                                    </m:e>
                                    <m:sub>
                                      <m:r>
                                        <a:rPr lang="it-IT" sz="2000" b="0" i="1" smtClean="0">
                                          <a:latin typeface="Cambria Math" panose="02040503050406030204" pitchFamily="18" charset="0"/>
                                          <a:sym typeface="Wingdings" panose="05000000000000000000" pitchFamily="2" charset="2"/>
                                        </a:rPr>
                                        <m:t>𝑘</m:t>
                                      </m:r>
                                    </m:sub>
                                  </m:sSub>
                                </m:e>
                              </m:mr>
                            </m:m>
                          </m:e>
                        </m:d>
                      </m:e>
                      <m:sup>
                        <m:r>
                          <a:rPr lang="it-IT" sz="2000" b="0" i="1" smtClean="0">
                            <a:latin typeface="Cambria Math" panose="02040503050406030204" pitchFamily="18" charset="0"/>
                            <a:sym typeface="Wingdings" panose="05000000000000000000" pitchFamily="2" charset="2"/>
                          </a:rPr>
                          <m:t>𝑇</m:t>
                        </m:r>
                      </m:sup>
                    </m:sSup>
                  </m:oMath>
                </a14:m>
                <a:r>
                  <a:rPr lang="it-IT" sz="2000" dirty="0">
                    <a:sym typeface="Wingdings" panose="05000000000000000000" pitchFamily="2" charset="2"/>
                  </a:rPr>
                  <a:t>		 </a:t>
                </a:r>
                <a14:m>
                  <m:oMath xmlns:m="http://schemas.openxmlformats.org/officeDocument/2006/math">
                    <m:sSub>
                      <m:sSubPr>
                        <m:ctrlPr>
                          <a:rPr lang="it-IT" sz="2000" i="1">
                            <a:latin typeface="Cambria Math" panose="02040503050406030204" pitchFamily="18" charset="0"/>
                            <a:sym typeface="Wingdings" panose="05000000000000000000" pitchFamily="2" charset="2"/>
                          </a:rPr>
                        </m:ctrlPr>
                      </m:sSubPr>
                      <m:e>
                        <m:r>
                          <a:rPr lang="it-IT" sz="2000" i="1">
                            <a:latin typeface="Cambria Math" panose="02040503050406030204" pitchFamily="18" charset="0"/>
                            <a:sym typeface="Wingdings" panose="05000000000000000000" pitchFamily="2" charset="2"/>
                          </a:rPr>
                          <m:t>𝑥</m:t>
                        </m:r>
                      </m:e>
                      <m:sub>
                        <m:r>
                          <a:rPr lang="it-IT" sz="2000" b="0" i="1" smtClean="0">
                            <a:latin typeface="Cambria Math" panose="02040503050406030204" pitchFamily="18" charset="0"/>
                            <a:sym typeface="Wingdings" panose="05000000000000000000" pitchFamily="2" charset="2"/>
                          </a:rPr>
                          <m:t>𝜀</m:t>
                        </m:r>
                        <m:r>
                          <a:rPr lang="it-IT" sz="2000" b="0" i="1" smtClean="0">
                            <a:latin typeface="Cambria Math" panose="02040503050406030204" pitchFamily="18" charset="0"/>
                            <a:sym typeface="Wingdings" panose="05000000000000000000" pitchFamily="2" charset="2"/>
                          </a:rPr>
                          <m:t>,</m:t>
                        </m:r>
                        <m:r>
                          <a:rPr lang="it-IT" sz="2000" i="1">
                            <a:latin typeface="Cambria Math" panose="02040503050406030204" pitchFamily="18" charset="0"/>
                            <a:sym typeface="Wingdings" panose="05000000000000000000" pitchFamily="2" charset="2"/>
                          </a:rPr>
                          <m:t>𝑘</m:t>
                        </m:r>
                      </m:sub>
                    </m:sSub>
                    <m:r>
                      <a:rPr lang="it-IT" sz="2000" i="1">
                        <a:latin typeface="Cambria Math" panose="02040503050406030204" pitchFamily="18" charset="0"/>
                        <a:sym typeface="Wingdings" panose="05000000000000000000" pitchFamily="2" charset="2"/>
                      </a:rPr>
                      <m:t>=</m:t>
                    </m:r>
                    <m:sSup>
                      <m:sSupPr>
                        <m:ctrlPr>
                          <a:rPr lang="it-IT" sz="2000" i="1">
                            <a:latin typeface="Cambria Math" panose="02040503050406030204" pitchFamily="18" charset="0"/>
                            <a:sym typeface="Wingdings" panose="05000000000000000000" pitchFamily="2" charset="2"/>
                          </a:rPr>
                        </m:ctrlPr>
                      </m:sSupPr>
                      <m:e>
                        <m:d>
                          <m:dPr>
                            <m:begChr m:val="["/>
                            <m:endChr m:val="]"/>
                            <m:ctrlPr>
                              <a:rPr lang="it-IT" sz="2000" i="1">
                                <a:latin typeface="Cambria Math" panose="02040503050406030204" pitchFamily="18" charset="0"/>
                                <a:sym typeface="Wingdings" panose="05000000000000000000" pitchFamily="2" charset="2"/>
                              </a:rPr>
                            </m:ctrlPr>
                          </m:dPr>
                          <m:e>
                            <m:m>
                              <m:mPr>
                                <m:mcs>
                                  <m:mc>
                                    <m:mcPr>
                                      <m:count m:val="3"/>
                                      <m:mcJc m:val="center"/>
                                    </m:mcPr>
                                  </m:mc>
                                </m:mcs>
                                <m:ctrlPr>
                                  <a:rPr lang="it-IT" sz="2000" i="1">
                                    <a:latin typeface="Cambria Math" panose="02040503050406030204" pitchFamily="18" charset="0"/>
                                    <a:sym typeface="Wingdings" panose="05000000000000000000" pitchFamily="2" charset="2"/>
                                  </a:rPr>
                                </m:ctrlPr>
                              </m:mPr>
                              <m:mr>
                                <m:e>
                                  <m:sSub>
                                    <m:sSubPr>
                                      <m:ctrlPr>
                                        <a:rPr lang="it-IT" sz="2000" i="1">
                                          <a:latin typeface="Cambria Math" panose="02040503050406030204" pitchFamily="18" charset="0"/>
                                          <a:sym typeface="Wingdings" panose="05000000000000000000" pitchFamily="2" charset="2"/>
                                        </a:rPr>
                                      </m:ctrlPr>
                                    </m:sSubPr>
                                    <m:e>
                                      <m:r>
                                        <a:rPr lang="it-IT" sz="2000" b="1" i="1">
                                          <a:latin typeface="Cambria Math" panose="02040503050406030204" pitchFamily="18" charset="0"/>
                                          <a:sym typeface="Wingdings" panose="05000000000000000000" pitchFamily="2" charset="2"/>
                                        </a:rPr>
                                        <m:t>𝜽</m:t>
                                      </m:r>
                                    </m:e>
                                    <m:sub>
                                      <m:r>
                                        <a:rPr lang="it-IT" sz="2000" i="1">
                                          <a:latin typeface="Cambria Math" panose="02040503050406030204" pitchFamily="18" charset="0"/>
                                          <a:sym typeface="Wingdings" panose="05000000000000000000" pitchFamily="2" charset="2"/>
                                        </a:rPr>
                                        <m:t>𝜀</m:t>
                                      </m:r>
                                      <m:r>
                                        <a:rPr lang="it-IT" sz="2000" i="1">
                                          <a:latin typeface="Cambria Math" panose="02040503050406030204" pitchFamily="18" charset="0"/>
                                          <a:sym typeface="Wingdings" panose="05000000000000000000" pitchFamily="2" charset="2"/>
                                        </a:rPr>
                                        <m:t>,</m:t>
                                      </m:r>
                                      <m:r>
                                        <m:rPr>
                                          <m:brk m:alnAt="7"/>
                                        </m:rPr>
                                        <a:rPr lang="it-IT" sz="2000" i="1">
                                          <a:latin typeface="Cambria Math" panose="02040503050406030204" pitchFamily="18" charset="0"/>
                                          <a:sym typeface="Wingdings" panose="05000000000000000000" pitchFamily="2" charset="2"/>
                                        </a:rPr>
                                        <m:t>𝑘</m:t>
                                      </m:r>
                                    </m:sub>
                                  </m:sSub>
                                </m:e>
                                <m:e>
                                  <m:sSub>
                                    <m:sSubPr>
                                      <m:ctrlPr>
                                        <a:rPr lang="it-IT" sz="2000" i="1">
                                          <a:latin typeface="Cambria Math" panose="02040503050406030204" pitchFamily="18" charset="0"/>
                                          <a:sym typeface="Wingdings" panose="05000000000000000000" pitchFamily="2" charset="2"/>
                                        </a:rPr>
                                      </m:ctrlPr>
                                    </m:sSubPr>
                                    <m:e>
                                      <m:r>
                                        <a:rPr lang="it-IT" sz="2000" b="1" i="1">
                                          <a:latin typeface="Cambria Math" panose="02040503050406030204" pitchFamily="18" charset="0"/>
                                          <a:sym typeface="Wingdings" panose="05000000000000000000" pitchFamily="2" charset="2"/>
                                        </a:rPr>
                                        <m:t>𝒑</m:t>
                                      </m:r>
                                    </m:e>
                                    <m:sub>
                                      <m:r>
                                        <a:rPr lang="it-IT" sz="2000" i="1">
                                          <a:latin typeface="Cambria Math" panose="02040503050406030204" pitchFamily="18" charset="0"/>
                                          <a:sym typeface="Wingdings" panose="05000000000000000000" pitchFamily="2" charset="2"/>
                                        </a:rPr>
                                        <m:t>𝜀</m:t>
                                      </m:r>
                                      <m:r>
                                        <a:rPr lang="it-IT" sz="2000" i="1">
                                          <a:latin typeface="Cambria Math" panose="02040503050406030204" pitchFamily="18" charset="0"/>
                                          <a:sym typeface="Wingdings" panose="05000000000000000000" pitchFamily="2" charset="2"/>
                                        </a:rPr>
                                        <m:t>,</m:t>
                                      </m:r>
                                      <m:r>
                                        <a:rPr lang="it-IT" sz="2000" i="1">
                                          <a:latin typeface="Cambria Math" panose="02040503050406030204" pitchFamily="18" charset="0"/>
                                          <a:sym typeface="Wingdings" panose="05000000000000000000" pitchFamily="2" charset="2"/>
                                        </a:rPr>
                                        <m:t>𝑘</m:t>
                                      </m:r>
                                    </m:sub>
                                  </m:sSub>
                                </m:e>
                                <m:e>
                                  <m:sSub>
                                    <m:sSubPr>
                                      <m:ctrlPr>
                                        <a:rPr lang="it-IT" sz="2000" i="1">
                                          <a:latin typeface="Cambria Math" panose="02040503050406030204" pitchFamily="18" charset="0"/>
                                          <a:sym typeface="Wingdings" panose="05000000000000000000" pitchFamily="2" charset="2"/>
                                        </a:rPr>
                                      </m:ctrlPr>
                                    </m:sSubPr>
                                    <m:e>
                                      <m:r>
                                        <a:rPr lang="it-IT" sz="2000" b="1" i="1">
                                          <a:latin typeface="Cambria Math" panose="02040503050406030204" pitchFamily="18" charset="0"/>
                                          <a:sym typeface="Wingdings" panose="05000000000000000000" pitchFamily="2" charset="2"/>
                                        </a:rPr>
                                        <m:t>𝒗</m:t>
                                      </m:r>
                                    </m:e>
                                    <m:sub>
                                      <m:r>
                                        <a:rPr lang="it-IT" sz="2000" i="1">
                                          <a:latin typeface="Cambria Math" panose="02040503050406030204" pitchFamily="18" charset="0"/>
                                          <a:sym typeface="Wingdings" panose="05000000000000000000" pitchFamily="2" charset="2"/>
                                        </a:rPr>
                                        <m:t>𝜀</m:t>
                                      </m:r>
                                      <m:r>
                                        <a:rPr lang="it-IT" sz="2000" i="1">
                                          <a:latin typeface="Cambria Math" panose="02040503050406030204" pitchFamily="18" charset="0"/>
                                          <a:sym typeface="Wingdings" panose="05000000000000000000" pitchFamily="2" charset="2"/>
                                        </a:rPr>
                                        <m:t>,</m:t>
                                      </m:r>
                                      <m:r>
                                        <a:rPr lang="it-IT" sz="2000" i="1">
                                          <a:latin typeface="Cambria Math" panose="02040503050406030204" pitchFamily="18" charset="0"/>
                                          <a:sym typeface="Wingdings" panose="05000000000000000000" pitchFamily="2" charset="2"/>
                                        </a:rPr>
                                        <m:t>𝑘</m:t>
                                      </m:r>
                                    </m:sub>
                                  </m:sSub>
                                </m:e>
                              </m:mr>
                            </m:m>
                          </m:e>
                        </m:d>
                      </m:e>
                      <m:sup>
                        <m:r>
                          <a:rPr lang="it-IT" sz="2000" i="1">
                            <a:latin typeface="Cambria Math" panose="02040503050406030204" pitchFamily="18" charset="0"/>
                            <a:sym typeface="Wingdings" panose="05000000000000000000" pitchFamily="2" charset="2"/>
                          </a:rPr>
                          <m:t>𝑇</m:t>
                        </m:r>
                      </m:sup>
                    </m:sSup>
                  </m:oMath>
                </a14:m>
                <a:endParaRPr lang="it-IT" sz="2000" dirty="0">
                  <a:sym typeface="Wingdings" panose="05000000000000000000" pitchFamily="2" charset="2"/>
                </a:endParaRPr>
              </a:p>
              <a:p>
                <a:pPr marL="0" indent="0">
                  <a:lnSpc>
                    <a:spcPct val="125000"/>
                  </a:lnSpc>
                  <a:buNone/>
                </a:pPr>
                <a:r>
                  <a:rPr lang="it-IT" sz="2000" dirty="0">
                    <a:sym typeface="Wingdings" panose="05000000000000000000" pitchFamily="2" charset="2"/>
                  </a:rPr>
                  <a:t>State </a:t>
                </a:r>
                <a:r>
                  <a:rPr lang="it-IT" sz="2000" dirty="0" err="1">
                    <a:sym typeface="Wingdings" panose="05000000000000000000" pitchFamily="2" charset="2"/>
                  </a:rPr>
                  <a:t>transition</a:t>
                </a:r>
                <a:r>
                  <a:rPr lang="it-IT" sz="2000" dirty="0">
                    <a:sym typeface="Wingdings" panose="05000000000000000000" pitchFamily="2" charset="2"/>
                  </a:rPr>
                  <a:t> </a:t>
                </a:r>
                <a:r>
                  <a:rPr lang="it-IT" sz="2000" dirty="0" err="1">
                    <a:sym typeface="Wingdings" panose="05000000000000000000" pitchFamily="2" charset="2"/>
                  </a:rPr>
                  <a:t>matrix</a:t>
                </a:r>
                <a:r>
                  <a:rPr lang="it-IT" sz="2000" dirty="0">
                    <a:sym typeface="Wingdings" panose="05000000000000000000" pitchFamily="2" charset="2"/>
                  </a:rPr>
                  <a:t>:</a:t>
                </a:r>
              </a:p>
              <a:p>
                <a:pPr marL="0" indent="0">
                  <a:lnSpc>
                    <a:spcPct val="125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sym typeface="Wingdings" panose="05000000000000000000" pitchFamily="2" charset="2"/>
                        </a:rPr>
                        <m:t>𝐹</m:t>
                      </m:r>
                      <m:r>
                        <a:rPr lang="it-IT" sz="2000" b="0" i="1" smtClean="0">
                          <a:latin typeface="Cambria Math" panose="02040503050406030204" pitchFamily="18" charset="0"/>
                          <a:sym typeface="Wingdings" panose="05000000000000000000" pitchFamily="2" charset="2"/>
                        </a:rPr>
                        <m:t>=</m:t>
                      </m:r>
                      <m:d>
                        <m:dPr>
                          <m:begChr m:val="["/>
                          <m:endChr m:val="]"/>
                          <m:ctrlPr>
                            <a:rPr lang="it-IT" sz="2000" b="0" i="1" smtClean="0">
                              <a:latin typeface="Cambria Math" panose="02040503050406030204" pitchFamily="18" charset="0"/>
                              <a:sym typeface="Wingdings" panose="05000000000000000000" pitchFamily="2" charset="2"/>
                            </a:rPr>
                          </m:ctrlPr>
                        </m:dPr>
                        <m:e>
                          <m:m>
                            <m:mPr>
                              <m:mcs>
                                <m:mc>
                                  <m:mcPr>
                                    <m:count m:val="3"/>
                                    <m:mcJc m:val="center"/>
                                  </m:mcPr>
                                </m:mc>
                              </m:mcs>
                              <m:ctrlPr>
                                <a:rPr lang="it-IT" sz="2000" b="0" i="1" smtClean="0">
                                  <a:latin typeface="Cambria Math" panose="02040503050406030204" pitchFamily="18" charset="0"/>
                                  <a:sym typeface="Wingdings" panose="05000000000000000000" pitchFamily="2" charset="2"/>
                                </a:rPr>
                              </m:ctrlPr>
                            </m:mPr>
                            <m:mr>
                              <m:e>
                                <m:sSub>
                                  <m:sSubPr>
                                    <m:ctrlPr>
                                      <a:rPr lang="it-IT" sz="2000" b="0" i="1" smtClean="0">
                                        <a:latin typeface="Cambria Math" panose="02040503050406030204" pitchFamily="18" charset="0"/>
                                        <a:sym typeface="Wingdings" panose="05000000000000000000" pitchFamily="2" charset="2"/>
                                      </a:rPr>
                                    </m:ctrlPr>
                                  </m:sSubPr>
                                  <m:e>
                                    <m:r>
                                      <m:rPr>
                                        <m:brk m:alnAt="7"/>
                                      </m:rPr>
                                      <a:rPr lang="it-IT" sz="2000" b="0" i="1" smtClean="0">
                                        <a:latin typeface="Cambria Math" panose="02040503050406030204" pitchFamily="18" charset="0"/>
                                        <a:sym typeface="Wingdings" panose="05000000000000000000" pitchFamily="2" charset="2"/>
                                      </a:rPr>
                                      <m:t>𝐼</m:t>
                                    </m:r>
                                  </m:e>
                                  <m:sub>
                                    <m:r>
                                      <m:rPr>
                                        <m:brk m:alnAt="7"/>
                                      </m:rP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mr>
                            <m:mr>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𝐼</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m:rPr>
                                        <m:sty m:val="p"/>
                                      </m:rPr>
                                      <a:rPr lang="it-IT" sz="2000" b="0" i="0" smtClean="0">
                                        <a:latin typeface="Cambria Math" panose="02040503050406030204" pitchFamily="18" charset="0"/>
                                        <a:sym typeface="Wingdings" panose="05000000000000000000" pitchFamily="2" charset="2"/>
                                      </a:rPr>
                                      <m:t>Δ</m:t>
                                    </m:r>
                                    <m:r>
                                      <a:rPr lang="it-IT" sz="2000" b="0" i="1" smtClean="0">
                                        <a:latin typeface="Cambria Math" panose="02040503050406030204" pitchFamily="18" charset="0"/>
                                        <a:sym typeface="Wingdings" panose="05000000000000000000" pitchFamily="2" charset="2"/>
                                      </a:rPr>
                                      <m:t>𝑡</m:t>
                                    </m:r>
                                    <m:r>
                                      <a:rPr lang="it-IT" sz="2000" b="0" i="1" smtClean="0">
                                        <a:latin typeface="Cambria Math" panose="02040503050406030204" pitchFamily="18" charset="0"/>
                                        <a:sym typeface="Wingdings" panose="05000000000000000000" pitchFamily="2" charset="2"/>
                                      </a:rPr>
                                      <m:t> </m:t>
                                    </m:r>
                                    <m:r>
                                      <a:rPr lang="it-IT" sz="2000" b="0" i="1" smtClean="0">
                                        <a:latin typeface="Cambria Math" panose="02040503050406030204" pitchFamily="18" charset="0"/>
                                        <a:sym typeface="Wingdings" panose="05000000000000000000" pitchFamily="2" charset="2"/>
                                      </a:rPr>
                                      <m:t>𝐼</m:t>
                                    </m:r>
                                  </m:e>
                                  <m:sub>
                                    <m:r>
                                      <a:rPr lang="it-IT" sz="2000" b="0" i="1" smtClean="0">
                                        <a:latin typeface="Cambria Math" panose="02040503050406030204" pitchFamily="18" charset="0"/>
                                        <a:sym typeface="Wingdings" panose="05000000000000000000" pitchFamily="2" charset="2"/>
                                      </a:rPr>
                                      <m:t>3</m:t>
                                    </m:r>
                                  </m:sub>
                                </m:sSub>
                              </m:e>
                            </m:mr>
                            <m:mr>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𝐼</m:t>
                                    </m:r>
                                  </m:e>
                                  <m:sub>
                                    <m:r>
                                      <a:rPr lang="it-IT" sz="2000" b="0" i="1" smtClean="0">
                                        <a:latin typeface="Cambria Math" panose="02040503050406030204" pitchFamily="18" charset="0"/>
                                        <a:sym typeface="Wingdings" panose="05000000000000000000" pitchFamily="2" charset="2"/>
                                      </a:rPr>
                                      <m:t>3</m:t>
                                    </m:r>
                                  </m:sub>
                                </m:sSub>
                              </m:e>
                            </m:mr>
                          </m:m>
                        </m:e>
                      </m:d>
                    </m:oMath>
                  </m:oMathPara>
                </a14:m>
                <a:endParaRPr lang="it-IT" sz="2000" dirty="0">
                  <a:sym typeface="Wingdings" panose="05000000000000000000" pitchFamily="2" charset="2"/>
                </a:endParaRPr>
              </a:p>
              <a:p>
                <a:pPr marL="0" indent="0">
                  <a:lnSpc>
                    <a:spcPct val="125000"/>
                  </a:lnSpc>
                  <a:buNone/>
                </a:pPr>
                <a:r>
                  <a:rPr lang="it-IT" sz="2000" dirty="0" err="1">
                    <a:sym typeface="Wingdings" panose="05000000000000000000" pitchFamily="2" charset="2"/>
                  </a:rPr>
                  <a:t>Both</a:t>
                </a:r>
                <a:r>
                  <a:rPr lang="it-IT" sz="2000" dirty="0">
                    <a:sym typeface="Wingdings" panose="05000000000000000000" pitchFamily="2" charset="2"/>
                  </a:rPr>
                  <a:t> the </a:t>
                </a:r>
                <a:r>
                  <a:rPr lang="it-IT" sz="2000" dirty="0" err="1">
                    <a:sym typeface="Wingdings" panose="05000000000000000000" pitchFamily="2" charset="2"/>
                  </a:rPr>
                  <a:t>process</a:t>
                </a:r>
                <a:r>
                  <a:rPr lang="it-IT" sz="2000" dirty="0">
                    <a:sym typeface="Wingdings" panose="05000000000000000000" pitchFamily="2" charset="2"/>
                  </a:rPr>
                  <a:t> </a:t>
                </a:r>
                <a:r>
                  <a:rPr lang="it-IT" sz="2000" dirty="0" err="1">
                    <a:sym typeface="Wingdings" panose="05000000000000000000" pitchFamily="2" charset="2"/>
                  </a:rPr>
                  <a:t>noise</a:t>
                </a:r>
                <a:r>
                  <a:rPr lang="it-IT" sz="2000" dirty="0">
                    <a:sym typeface="Wingdings" panose="05000000000000000000" pitchFamily="2" charset="2"/>
                  </a:rPr>
                  <a:t> </a:t>
                </a:r>
                <a:r>
                  <a:rPr lang="it-IT" sz="2000" dirty="0" err="1">
                    <a:sym typeface="Wingdings" panose="05000000000000000000" pitchFamily="2" charset="2"/>
                  </a:rPr>
                  <a:t>covariance</a:t>
                </a:r>
                <a:r>
                  <a:rPr lang="it-IT" sz="2000" dirty="0">
                    <a:sym typeface="Wingdings" panose="05000000000000000000" pitchFamily="2" charset="2"/>
                  </a:rPr>
                  <a:t> </a:t>
                </a:r>
                <a:r>
                  <a:rPr lang="it-IT" sz="2000" dirty="0" err="1">
                    <a:sym typeface="Wingdings" panose="05000000000000000000" pitchFamily="2" charset="2"/>
                  </a:rPr>
                  <a:t>matrix</a:t>
                </a:r>
                <a:r>
                  <a:rPr lang="it-IT" sz="2000" dirty="0">
                    <a:sym typeface="Wingdings" panose="05000000000000000000" pitchFamily="2" charset="2"/>
                  </a:rPr>
                  <a:t> and the </a:t>
                </a:r>
                <a:r>
                  <a:rPr lang="it-IT" sz="2000" dirty="0" err="1">
                    <a:sym typeface="Wingdings" panose="05000000000000000000" pitchFamily="2" charset="2"/>
                  </a:rPr>
                  <a:t>measurement</a:t>
                </a:r>
                <a:r>
                  <a:rPr lang="it-IT" sz="2000" dirty="0">
                    <a:sym typeface="Wingdings" panose="05000000000000000000" pitchFamily="2" charset="2"/>
                  </a:rPr>
                  <a:t> </a:t>
                </a:r>
                <a:r>
                  <a:rPr lang="it-IT" sz="2000" dirty="0" err="1">
                    <a:sym typeface="Wingdings" panose="05000000000000000000" pitchFamily="2" charset="2"/>
                  </a:rPr>
                  <a:t>covariance</a:t>
                </a:r>
                <a:r>
                  <a:rPr lang="it-IT" sz="2000" dirty="0">
                    <a:sym typeface="Wingdings" panose="05000000000000000000" pitchFamily="2" charset="2"/>
                  </a:rPr>
                  <a:t> </a:t>
                </a:r>
                <a:r>
                  <a:rPr lang="it-IT" sz="2000" dirty="0" err="1">
                    <a:sym typeface="Wingdings" panose="05000000000000000000" pitchFamily="2" charset="2"/>
                  </a:rPr>
                  <a:t>matrix</a:t>
                </a:r>
                <a:r>
                  <a:rPr lang="it-IT" sz="2000" dirty="0">
                    <a:sym typeface="Wingdings" panose="05000000000000000000" pitchFamily="2" charset="2"/>
                  </a:rPr>
                  <a:t> are </a:t>
                </a:r>
                <a:r>
                  <a:rPr lang="it-IT" sz="2000" dirty="0" err="1">
                    <a:sym typeface="Wingdings" panose="05000000000000000000" pitchFamily="2" charset="2"/>
                  </a:rPr>
                  <a:t>diagonal</a:t>
                </a:r>
                <a:r>
                  <a:rPr lang="it-IT" sz="2000" dirty="0">
                    <a:sym typeface="Wingdings" panose="05000000000000000000" pitchFamily="2" charset="2"/>
                  </a:rPr>
                  <a:t> </a:t>
                </a:r>
                <a:r>
                  <a:rPr lang="it-IT" sz="2000" dirty="0" err="1">
                    <a:sym typeface="Wingdings" panose="05000000000000000000" pitchFamily="2" charset="2"/>
                  </a:rPr>
                  <a:t>matrices</a:t>
                </a:r>
                <a:r>
                  <a:rPr lang="it-IT" sz="2000" dirty="0">
                    <a:sym typeface="Wingdings" panose="05000000000000000000" pitchFamily="2" charset="2"/>
                  </a:rPr>
                  <a:t> with appropriate </a:t>
                </a:r>
                <a:r>
                  <a:rPr lang="it-IT" sz="2000" dirty="0" err="1">
                    <a:sym typeface="Wingdings" panose="05000000000000000000" pitchFamily="2" charset="2"/>
                  </a:rPr>
                  <a:t>elements</a:t>
                </a:r>
                <a:r>
                  <a:rPr lang="it-IT" sz="2000" dirty="0">
                    <a:sym typeface="Wingdings" panose="05000000000000000000" pitchFamily="2" charset="2"/>
                  </a:rPr>
                  <a:t>.</a:t>
                </a:r>
              </a:p>
            </p:txBody>
          </p:sp>
        </mc:Choice>
        <mc:Fallback xmlns="">
          <p:sp>
            <p:nvSpPr>
              <p:cNvPr id="4" name="Segnaposto contenuto 2">
                <a:extLst>
                  <a:ext uri="{FF2B5EF4-FFF2-40B4-BE49-F238E27FC236}">
                    <a16:creationId xmlns:a16="http://schemas.microsoft.com/office/drawing/2014/main" id="{780F09FE-7FCD-44BD-BBF9-36DECE33C8DB}"/>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a:stretch>
              </a:blipFill>
            </p:spPr>
            <p:txBody>
              <a:bodyPr/>
              <a:lstStyle/>
              <a:p>
                <a:r>
                  <a:rPr lang="en-GB">
                    <a:noFill/>
                  </a:rPr>
                  <a:t> </a:t>
                </a:r>
              </a:p>
            </p:txBody>
          </p:sp>
        </mc:Fallback>
      </mc:AlternateContent>
    </p:spTree>
    <p:extLst>
      <p:ext uri="{BB962C8B-B14F-4D97-AF65-F5344CB8AC3E}">
        <p14:creationId xmlns:p14="http://schemas.microsoft.com/office/powerpoint/2010/main" val="3976643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5">
                    <a:lumMod val="50000"/>
                  </a:schemeClr>
                </a:solidFill>
              </a:rPr>
              <a:t>ArUco</a:t>
            </a:r>
            <a:r>
              <a:rPr lang="it-IT" sz="4000" dirty="0">
                <a:solidFill>
                  <a:schemeClr val="accent5">
                    <a:lumMod val="50000"/>
                  </a:schemeClr>
                </a:solidFill>
              </a:rPr>
              <a:t> Markers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sz="2400" dirty="0">
                    <a:solidFill>
                      <a:schemeClr val="accent5">
                        <a:lumMod val="50000"/>
                      </a:schemeClr>
                    </a:solidFill>
                    <a:sym typeface="Wingdings" panose="05000000000000000000" pitchFamily="2" charset="2"/>
                  </a:rPr>
                  <a:t>ArUco </a:t>
                </a:r>
                <a:r>
                  <a:rPr lang="it-IT" sz="2400" dirty="0" err="1">
                    <a:solidFill>
                      <a:schemeClr val="accent5">
                        <a:lumMod val="50000"/>
                      </a:schemeClr>
                    </a:solidFill>
                    <a:sym typeface="Wingdings" panose="05000000000000000000" pitchFamily="2" charset="2"/>
                  </a:rPr>
                  <a:t>Indirect</a:t>
                </a:r>
                <a:r>
                  <a:rPr lang="it-IT" sz="2400" dirty="0">
                    <a:solidFill>
                      <a:schemeClr val="accent5">
                        <a:lumMod val="50000"/>
                      </a:schemeClr>
                    </a:solidFill>
                    <a:sym typeface="Wingdings" panose="05000000000000000000" pitchFamily="2" charset="2"/>
                  </a:rPr>
                  <a:t> </a:t>
                </a:r>
                <a:r>
                  <a:rPr lang="it-IT" sz="2400" dirty="0" err="1">
                    <a:solidFill>
                      <a:schemeClr val="accent5">
                        <a:lumMod val="50000"/>
                      </a:schemeClr>
                    </a:solidFill>
                    <a:sym typeface="Wingdings" panose="05000000000000000000" pitchFamily="2" charset="2"/>
                  </a:rPr>
                  <a:t>Kalman</a:t>
                </a:r>
                <a:r>
                  <a:rPr lang="it-IT" sz="2400" dirty="0">
                    <a:solidFill>
                      <a:schemeClr val="accent5">
                        <a:lumMod val="50000"/>
                      </a:schemeClr>
                    </a:solidFill>
                    <a:sym typeface="Wingdings" panose="05000000000000000000" pitchFamily="2" charset="2"/>
                  </a:rPr>
                  <a:t> Filter </a:t>
                </a:r>
                <a:r>
                  <a:rPr lang="it-IT" sz="2400" dirty="0" err="1">
                    <a:solidFill>
                      <a:schemeClr val="accent5">
                        <a:lumMod val="50000"/>
                      </a:schemeClr>
                    </a:solidFill>
                    <a:sym typeface="Wingdings" panose="05000000000000000000" pitchFamily="2" charset="2"/>
                  </a:rPr>
                  <a:t>Matrices</a:t>
                </a:r>
                <a:endParaRPr lang="it-IT" sz="2400" dirty="0">
                  <a:solidFill>
                    <a:schemeClr val="accent5">
                      <a:lumMod val="50000"/>
                    </a:schemeClr>
                  </a:solidFill>
                  <a:sym typeface="Wingdings" panose="05000000000000000000" pitchFamily="2" charset="2"/>
                </a:endParaRPr>
              </a:p>
              <a:p>
                <a:pPr marL="0" indent="0">
                  <a:lnSpc>
                    <a:spcPct val="125000"/>
                  </a:lnSpc>
                  <a:buNone/>
                </a:pPr>
                <a:r>
                  <a:rPr lang="it-IT" sz="2000" dirty="0" err="1">
                    <a:sym typeface="Wingdings" panose="05000000000000000000" pitchFamily="2" charset="2"/>
                  </a:rPr>
                  <a:t>Observations</a:t>
                </a:r>
                <a:r>
                  <a:rPr lang="it-IT" sz="2000" dirty="0">
                    <a:sym typeface="Wingdings" panose="05000000000000000000" pitchFamily="2" charset="2"/>
                  </a:rPr>
                  <a:t>:</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sym typeface="Wingdings" panose="05000000000000000000" pitchFamily="2" charset="2"/>
                            </a:rPr>
                          </m:ctrlPr>
                        </m:sSubPr>
                        <m:e>
                          <m:r>
                            <a:rPr lang="it-IT" sz="2000" b="1" i="1" smtClean="0">
                              <a:latin typeface="Cambria Math" panose="02040503050406030204" pitchFamily="18" charset="0"/>
                              <a:sym typeface="Wingdings" panose="05000000000000000000" pitchFamily="2" charset="2"/>
                            </a:rPr>
                            <m:t>𝒛</m:t>
                          </m:r>
                        </m:e>
                        <m:sub>
                          <m:r>
                            <a:rPr lang="it-IT" sz="2000" b="0" i="1" smtClean="0">
                              <a:latin typeface="Cambria Math" panose="02040503050406030204" pitchFamily="18" charset="0"/>
                              <a:sym typeface="Wingdings" panose="05000000000000000000" pitchFamily="2" charset="2"/>
                            </a:rPr>
                            <m:t>𝑝𝑜𝑠</m:t>
                          </m:r>
                          <m:r>
                            <a:rPr lang="it-IT" sz="2000" b="0" i="1" smtClean="0">
                              <a:latin typeface="Cambria Math" panose="02040503050406030204" pitchFamily="18" charset="0"/>
                              <a:sym typeface="Wingdings" panose="05000000000000000000" pitchFamily="2" charset="2"/>
                            </a:rPr>
                            <m:t>,</m:t>
                          </m:r>
                          <m:r>
                            <a:rPr lang="it-IT" sz="2000" b="0" i="1" smtClean="0">
                              <a:latin typeface="Cambria Math" panose="02040503050406030204" pitchFamily="18" charset="0"/>
                              <a:sym typeface="Wingdings" panose="05000000000000000000" pitchFamily="2" charset="2"/>
                            </a:rPr>
                            <m:t>𝑘</m:t>
                          </m:r>
                        </m:sub>
                      </m:sSub>
                      <m:r>
                        <a:rPr lang="it-IT" sz="2000" b="0" i="1" smtClean="0">
                          <a:latin typeface="Cambria Math" panose="02040503050406030204" pitchFamily="18" charset="0"/>
                          <a:sym typeface="Wingdings" panose="05000000000000000000" pitchFamily="2" charset="2"/>
                        </a:rPr>
                        <m:t>=</m:t>
                      </m:r>
                      <m:sSubSup>
                        <m:sSubSupPr>
                          <m:ctrlPr>
                            <a:rPr lang="it-IT" sz="2000" b="0" i="1" smtClean="0">
                              <a:latin typeface="Cambria Math" panose="02040503050406030204" pitchFamily="18" charset="0"/>
                              <a:sym typeface="Wingdings" panose="05000000000000000000" pitchFamily="2" charset="2"/>
                            </a:rPr>
                          </m:ctrlPr>
                        </m:sSubSupPr>
                        <m:e>
                          <m:r>
                            <a:rPr lang="it-IT" sz="2000" b="1" i="1" smtClean="0">
                              <a:latin typeface="Cambria Math" panose="02040503050406030204" pitchFamily="18" charset="0"/>
                              <a:sym typeface="Wingdings" panose="05000000000000000000" pitchFamily="2" charset="2"/>
                            </a:rPr>
                            <m:t>𝒑</m:t>
                          </m:r>
                        </m:e>
                        <m:sub>
                          <m:r>
                            <a:rPr lang="it-IT" sz="2000" b="0" i="1" smtClean="0">
                              <a:latin typeface="Cambria Math" panose="02040503050406030204" pitchFamily="18" charset="0"/>
                              <a:sym typeface="Wingdings" panose="05000000000000000000" pitchFamily="2" charset="2"/>
                            </a:rPr>
                            <m:t>𝑚𝑎𝑟𝑘𝑒𝑟</m:t>
                          </m:r>
                        </m:sub>
                        <m:sup>
                          <m:r>
                            <a:rPr lang="it-IT" sz="2000" b="0" i="1" smtClean="0">
                              <a:latin typeface="Cambria Math" panose="02040503050406030204" pitchFamily="18" charset="0"/>
                              <a:sym typeface="Wingdings" panose="05000000000000000000" pitchFamily="2" charset="2"/>
                            </a:rPr>
                            <m:t>𝑛</m:t>
                          </m:r>
                        </m:sup>
                      </m:sSubSup>
                      <m:r>
                        <a:rPr lang="it-IT" sz="2000" b="0" i="1" smtClean="0">
                          <a:latin typeface="Cambria Math" panose="02040503050406030204" pitchFamily="18" charset="0"/>
                          <a:sym typeface="Wingdings" panose="05000000000000000000" pitchFamily="2" charset="2"/>
                        </a:rPr>
                        <m:t>−</m:t>
                      </m:r>
                      <m:sSubSup>
                        <m:sSubSupPr>
                          <m:ctrlPr>
                            <a:rPr lang="it-IT" sz="2000" b="0" i="1" smtClean="0">
                              <a:latin typeface="Cambria Math" panose="02040503050406030204" pitchFamily="18" charset="0"/>
                              <a:sym typeface="Wingdings" panose="05000000000000000000" pitchFamily="2" charset="2"/>
                            </a:rPr>
                          </m:ctrlPr>
                        </m:sSubSupPr>
                        <m:e>
                          <m:r>
                            <a:rPr lang="it-IT" sz="2000" b="1" i="1" smtClean="0">
                              <a:latin typeface="Cambria Math" panose="02040503050406030204" pitchFamily="18" charset="0"/>
                              <a:sym typeface="Wingdings" panose="05000000000000000000" pitchFamily="2" charset="2"/>
                            </a:rPr>
                            <m:t>𝒑</m:t>
                          </m:r>
                        </m:e>
                        <m:sub>
                          <m:r>
                            <a:rPr lang="it-IT" sz="2000" b="0" i="1" smtClean="0">
                              <a:latin typeface="Cambria Math" panose="02040503050406030204" pitchFamily="18" charset="0"/>
                              <a:sym typeface="Wingdings" panose="05000000000000000000" pitchFamily="2" charset="2"/>
                            </a:rPr>
                            <m:t>𝐼𝑀𝑈</m:t>
                          </m:r>
                        </m:sub>
                        <m:sup>
                          <m:r>
                            <a:rPr lang="it-IT" sz="2000" b="0" i="1" smtClean="0">
                              <a:latin typeface="Cambria Math" panose="02040503050406030204" pitchFamily="18" charset="0"/>
                              <a:sym typeface="Wingdings" panose="05000000000000000000" pitchFamily="2" charset="2"/>
                            </a:rPr>
                            <m:t>𝑛</m:t>
                          </m:r>
                        </m:sup>
                      </m:sSubSup>
                    </m:oMath>
                  </m:oMathPara>
                </a14:m>
                <a:endParaRPr lang="it-IT" sz="2000" b="0" dirty="0">
                  <a:sym typeface="Wingdings" panose="05000000000000000000" pitchFamily="2" charset="2"/>
                </a:endParaRP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sym typeface="Wingdings" panose="05000000000000000000" pitchFamily="2" charset="2"/>
                            </a:rPr>
                          </m:ctrlPr>
                        </m:sSubPr>
                        <m:e>
                          <m:r>
                            <a:rPr lang="it-IT" sz="2000" b="1" i="1" smtClean="0">
                              <a:latin typeface="Cambria Math" panose="02040503050406030204" pitchFamily="18" charset="0"/>
                              <a:sym typeface="Wingdings" panose="05000000000000000000" pitchFamily="2" charset="2"/>
                            </a:rPr>
                            <m:t>𝒛</m:t>
                          </m:r>
                        </m:e>
                        <m:sub>
                          <m:r>
                            <a:rPr lang="it-IT" sz="2000" b="0" i="1" smtClean="0">
                              <a:latin typeface="Cambria Math" panose="02040503050406030204" pitchFamily="18" charset="0"/>
                              <a:sym typeface="Wingdings" panose="05000000000000000000" pitchFamily="2" charset="2"/>
                            </a:rPr>
                            <m:t>𝑜𝑟𝑖𝑒𝑛𝑡</m:t>
                          </m:r>
                        </m:sub>
                      </m:sSub>
                      <m:r>
                        <a:rPr lang="it-IT" sz="2000" b="0" i="1" smtClean="0">
                          <a:latin typeface="Cambria Math" panose="02040503050406030204" pitchFamily="18" charset="0"/>
                          <a:sym typeface="Wingdings" panose="05000000000000000000" pitchFamily="2" charset="2"/>
                        </a:rPr>
                        <m:t>=</m:t>
                      </m:r>
                      <m:r>
                        <m:rPr>
                          <m:sty m:val="p"/>
                        </m:rPr>
                        <a:rPr lang="it-IT" sz="2000" b="0" i="0" smtClean="0">
                          <a:latin typeface="Cambria Math" panose="02040503050406030204" pitchFamily="18" charset="0"/>
                          <a:sym typeface="Wingdings" panose="05000000000000000000" pitchFamily="2" charset="2"/>
                        </a:rPr>
                        <m:t>rotvec</m:t>
                      </m:r>
                      <m:d>
                        <m:dPr>
                          <m:ctrlPr>
                            <a:rPr lang="it-IT" sz="2000" b="0" i="1" smtClean="0">
                              <a:latin typeface="Cambria Math" panose="02040503050406030204" pitchFamily="18" charset="0"/>
                              <a:sym typeface="Wingdings" panose="05000000000000000000" pitchFamily="2" charset="2"/>
                            </a:rPr>
                          </m:ctrlPr>
                        </m:dPr>
                        <m:e>
                          <m:sSub>
                            <m:sSubPr>
                              <m:ctrlPr>
                                <a:rPr lang="it-IT" sz="2000" b="0" i="1" smtClean="0">
                                  <a:latin typeface="Cambria Math" panose="02040503050406030204" pitchFamily="18" charset="0"/>
                                  <a:sym typeface="Wingdings" panose="05000000000000000000" pitchFamily="2" charset="2"/>
                                </a:rPr>
                              </m:ctrlPr>
                            </m:sSubPr>
                            <m:e>
                              <m:r>
                                <a:rPr lang="it-IT" sz="2000" b="1" i="0" smtClean="0">
                                  <a:latin typeface="Cambria Math" panose="02040503050406030204" pitchFamily="18" charset="0"/>
                                  <a:sym typeface="Wingdings" panose="05000000000000000000" pitchFamily="2" charset="2"/>
                                </a:rPr>
                                <m:t>𝐪</m:t>
                              </m:r>
                            </m:e>
                            <m:sub>
                              <m:r>
                                <m:rPr>
                                  <m:sty m:val="p"/>
                                </m:rPr>
                                <a:rPr lang="it-IT" sz="2000" b="0" i="0" smtClean="0">
                                  <a:latin typeface="Cambria Math" panose="02040503050406030204" pitchFamily="18" charset="0"/>
                                  <a:sym typeface="Wingdings" panose="05000000000000000000" pitchFamily="2" charset="2"/>
                                </a:rPr>
                                <m:t>marker</m:t>
                              </m:r>
                            </m:sub>
                          </m:sSub>
                          <m:r>
                            <a:rPr lang="it-IT" sz="2000" b="0" i="0" smtClean="0">
                              <a:latin typeface="Cambria Math" panose="02040503050406030204" pitchFamily="18" charset="0"/>
                              <a:sym typeface="Wingdings" panose="05000000000000000000" pitchFamily="2" charset="2"/>
                            </a:rPr>
                            <m:t>⊗</m:t>
                          </m:r>
                          <m:sSubSup>
                            <m:sSubSupPr>
                              <m:ctrlPr>
                                <a:rPr lang="it-IT" sz="2000" b="0" i="1" smtClean="0">
                                  <a:latin typeface="Cambria Math" panose="02040503050406030204" pitchFamily="18" charset="0"/>
                                  <a:sym typeface="Wingdings" panose="05000000000000000000" pitchFamily="2" charset="2"/>
                                </a:rPr>
                              </m:ctrlPr>
                            </m:sSubSupPr>
                            <m:e>
                              <m:r>
                                <a:rPr lang="it-IT" sz="2000" b="1" i="0" smtClean="0">
                                  <a:latin typeface="Cambria Math" panose="02040503050406030204" pitchFamily="18" charset="0"/>
                                  <a:sym typeface="Wingdings" panose="05000000000000000000" pitchFamily="2" charset="2"/>
                                </a:rPr>
                                <m:t>𝐪</m:t>
                              </m:r>
                            </m:e>
                            <m:sub>
                              <m:r>
                                <m:rPr>
                                  <m:sty m:val="p"/>
                                </m:rPr>
                                <a:rPr lang="it-IT" sz="2000" b="0" i="0" smtClean="0">
                                  <a:latin typeface="Cambria Math" panose="02040503050406030204" pitchFamily="18" charset="0"/>
                                  <a:sym typeface="Wingdings" panose="05000000000000000000" pitchFamily="2" charset="2"/>
                                </a:rPr>
                                <m:t>IMU</m:t>
                              </m:r>
                            </m:sub>
                            <m:sup>
                              <m:r>
                                <a:rPr lang="it-IT" sz="2000" b="0" i="0" smtClean="0">
                                  <a:latin typeface="Cambria Math" panose="02040503050406030204" pitchFamily="18" charset="0"/>
                                  <a:sym typeface="Wingdings" panose="05000000000000000000" pitchFamily="2" charset="2"/>
                                </a:rPr>
                                <m:t>∗</m:t>
                              </m:r>
                            </m:sup>
                          </m:sSubSup>
                        </m:e>
                      </m:d>
                    </m:oMath>
                  </m:oMathPara>
                </a14:m>
                <a:endParaRPr lang="it-IT" sz="2000" b="0" dirty="0">
                  <a:sym typeface="Wingdings" panose="05000000000000000000" pitchFamily="2" charset="2"/>
                </a:endParaRPr>
              </a:p>
              <a:p>
                <a:pPr marL="0" indent="0">
                  <a:lnSpc>
                    <a:spcPct val="125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sym typeface="Wingdings" panose="05000000000000000000" pitchFamily="2" charset="2"/>
                        </a:rPr>
                        <m:t>𝑧</m:t>
                      </m:r>
                      <m:r>
                        <a:rPr lang="it-IT" sz="2000" b="0" i="1" smtClean="0">
                          <a:latin typeface="Cambria Math" panose="02040503050406030204" pitchFamily="18" charset="0"/>
                          <a:sym typeface="Wingdings" panose="05000000000000000000" pitchFamily="2" charset="2"/>
                        </a:rPr>
                        <m:t>=</m:t>
                      </m:r>
                      <m:d>
                        <m:dPr>
                          <m:begChr m:val="["/>
                          <m:endChr m:val="]"/>
                          <m:ctrlPr>
                            <a:rPr lang="it-IT" sz="2000" b="0" i="1" smtClean="0">
                              <a:latin typeface="Cambria Math" panose="02040503050406030204" pitchFamily="18" charset="0"/>
                              <a:sym typeface="Wingdings" panose="05000000000000000000" pitchFamily="2" charset="2"/>
                            </a:rPr>
                          </m:ctrlPr>
                        </m:dPr>
                        <m:e>
                          <m:m>
                            <m:mPr>
                              <m:mcs>
                                <m:mc>
                                  <m:mcPr>
                                    <m:count m:val="1"/>
                                    <m:mcJc m:val="center"/>
                                  </m:mcPr>
                                </m:mc>
                              </m:mcs>
                              <m:ctrlPr>
                                <a:rPr lang="it-IT" sz="2000" b="0" i="1" smtClean="0">
                                  <a:latin typeface="Cambria Math" panose="02040503050406030204" pitchFamily="18" charset="0"/>
                                  <a:sym typeface="Wingdings" panose="05000000000000000000" pitchFamily="2" charset="2"/>
                                </a:rPr>
                              </m:ctrlPr>
                            </m:mPr>
                            <m:mr>
                              <m:e>
                                <m:sSub>
                                  <m:sSubPr>
                                    <m:ctrlPr>
                                      <a:rPr lang="it-IT" sz="2000" i="1">
                                        <a:latin typeface="Cambria Math" panose="02040503050406030204" pitchFamily="18" charset="0"/>
                                        <a:sym typeface="Wingdings" panose="05000000000000000000" pitchFamily="2" charset="2"/>
                                      </a:rPr>
                                    </m:ctrlPr>
                                  </m:sSubPr>
                                  <m:e>
                                    <m:r>
                                      <a:rPr lang="it-IT" sz="2000" b="1" i="1">
                                        <a:latin typeface="Cambria Math" panose="02040503050406030204" pitchFamily="18" charset="0"/>
                                        <a:sym typeface="Wingdings" panose="05000000000000000000" pitchFamily="2" charset="2"/>
                                      </a:rPr>
                                      <m:t>𝒛</m:t>
                                    </m:r>
                                  </m:e>
                                  <m:sub>
                                    <m:r>
                                      <a:rPr lang="it-IT" sz="2000" i="1">
                                        <a:latin typeface="Cambria Math" panose="02040503050406030204" pitchFamily="18" charset="0"/>
                                        <a:sym typeface="Wingdings" panose="05000000000000000000" pitchFamily="2" charset="2"/>
                                      </a:rPr>
                                      <m:t>𝑜𝑟𝑖𝑒𝑛𝑡</m:t>
                                    </m:r>
                                  </m:sub>
                                </m:sSub>
                              </m:e>
                            </m:mr>
                            <m:mr>
                              <m:e>
                                <m:sSub>
                                  <m:sSubPr>
                                    <m:ctrlPr>
                                      <a:rPr lang="it-IT" sz="2000" i="1">
                                        <a:latin typeface="Cambria Math" panose="02040503050406030204" pitchFamily="18" charset="0"/>
                                        <a:sym typeface="Wingdings" panose="05000000000000000000" pitchFamily="2" charset="2"/>
                                      </a:rPr>
                                    </m:ctrlPr>
                                  </m:sSubPr>
                                  <m:e>
                                    <m:r>
                                      <a:rPr lang="it-IT" sz="2000" b="1" i="1">
                                        <a:latin typeface="Cambria Math" panose="02040503050406030204" pitchFamily="18" charset="0"/>
                                        <a:sym typeface="Wingdings" panose="05000000000000000000" pitchFamily="2" charset="2"/>
                                      </a:rPr>
                                      <m:t>𝒛</m:t>
                                    </m:r>
                                  </m:e>
                                  <m:sub>
                                    <m:r>
                                      <a:rPr lang="it-IT" sz="2000" i="1">
                                        <a:latin typeface="Cambria Math" panose="02040503050406030204" pitchFamily="18" charset="0"/>
                                        <a:sym typeface="Wingdings" panose="05000000000000000000" pitchFamily="2" charset="2"/>
                                      </a:rPr>
                                      <m:t>𝑝𝑜𝑠</m:t>
                                    </m:r>
                                    <m:r>
                                      <a:rPr lang="it-IT" sz="2000" i="1">
                                        <a:latin typeface="Cambria Math" panose="02040503050406030204" pitchFamily="18" charset="0"/>
                                        <a:sym typeface="Wingdings" panose="05000000000000000000" pitchFamily="2" charset="2"/>
                                      </a:rPr>
                                      <m:t>,</m:t>
                                    </m:r>
                                    <m:r>
                                      <a:rPr lang="it-IT" sz="2000" i="1">
                                        <a:latin typeface="Cambria Math" panose="02040503050406030204" pitchFamily="18" charset="0"/>
                                        <a:sym typeface="Wingdings" panose="05000000000000000000" pitchFamily="2" charset="2"/>
                                      </a:rPr>
                                      <m:t>𝑘</m:t>
                                    </m:r>
                                  </m:sub>
                                </m:sSub>
                              </m:e>
                            </m:mr>
                          </m:m>
                        </m:e>
                      </m:d>
                    </m:oMath>
                  </m:oMathPara>
                </a14:m>
                <a:endParaRPr lang="it-IT" sz="2000" b="0" dirty="0">
                  <a:sym typeface="Wingdings" panose="05000000000000000000" pitchFamily="2" charset="2"/>
                </a:endParaRPr>
              </a:p>
              <a:p>
                <a:pPr marL="0" indent="0">
                  <a:lnSpc>
                    <a:spcPct val="125000"/>
                  </a:lnSpc>
                  <a:buNone/>
                </a:pPr>
                <a:r>
                  <a:rPr lang="it-IT" sz="2000" dirty="0" err="1">
                    <a:sym typeface="Wingdings" panose="05000000000000000000" pitchFamily="2" charset="2"/>
                  </a:rPr>
                  <a:t>Observation</a:t>
                </a:r>
                <a:r>
                  <a:rPr lang="it-IT" sz="2000" dirty="0">
                    <a:sym typeface="Wingdings" panose="05000000000000000000" pitchFamily="2" charset="2"/>
                  </a:rPr>
                  <a:t> </a:t>
                </a:r>
                <a:r>
                  <a:rPr lang="it-IT" sz="2000" dirty="0" err="1">
                    <a:sym typeface="Wingdings" panose="05000000000000000000" pitchFamily="2" charset="2"/>
                  </a:rPr>
                  <a:t>matrix</a:t>
                </a:r>
                <a:r>
                  <a:rPr lang="it-IT" sz="2000" dirty="0">
                    <a:sym typeface="Wingdings" panose="05000000000000000000" pitchFamily="2" charset="2"/>
                  </a:rPr>
                  <a:t>:</a:t>
                </a:r>
              </a:p>
              <a:p>
                <a:pPr marL="0" indent="0">
                  <a:lnSpc>
                    <a:spcPct val="125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𝐻</m:t>
                          </m:r>
                        </m:e>
                        <m:sub>
                          <m:r>
                            <a:rPr lang="it-IT" sz="2000" b="0" i="1" smtClean="0">
                              <a:latin typeface="Cambria Math" panose="02040503050406030204" pitchFamily="18" charset="0"/>
                              <a:sym typeface="Wingdings" panose="05000000000000000000" pitchFamily="2" charset="2"/>
                            </a:rPr>
                            <m:t>𝑘</m:t>
                          </m:r>
                        </m:sub>
                      </m:sSub>
                      <m:r>
                        <a:rPr lang="it-IT" sz="2000" b="0" i="1" smtClean="0">
                          <a:latin typeface="Cambria Math" panose="02040503050406030204" pitchFamily="18" charset="0"/>
                          <a:sym typeface="Wingdings" panose="05000000000000000000" pitchFamily="2" charset="2"/>
                        </a:rPr>
                        <m:t>=</m:t>
                      </m:r>
                      <m:d>
                        <m:dPr>
                          <m:begChr m:val="["/>
                          <m:endChr m:val="]"/>
                          <m:ctrlPr>
                            <a:rPr lang="it-IT" sz="2000" b="0" i="1" smtClean="0">
                              <a:latin typeface="Cambria Math" panose="02040503050406030204" pitchFamily="18" charset="0"/>
                              <a:sym typeface="Wingdings" panose="05000000000000000000" pitchFamily="2" charset="2"/>
                            </a:rPr>
                          </m:ctrlPr>
                        </m:dPr>
                        <m:e>
                          <m:m>
                            <m:mPr>
                              <m:mcs>
                                <m:mc>
                                  <m:mcPr>
                                    <m:count m:val="3"/>
                                    <m:mcJc m:val="center"/>
                                  </m:mcPr>
                                </m:mc>
                              </m:mcs>
                              <m:ctrlPr>
                                <a:rPr lang="it-IT" sz="2000" b="0" i="1" smtClean="0">
                                  <a:latin typeface="Cambria Math" panose="02040503050406030204" pitchFamily="18" charset="0"/>
                                  <a:sym typeface="Wingdings" panose="05000000000000000000" pitchFamily="2" charset="2"/>
                                </a:rPr>
                              </m:ctrlPr>
                            </m:mPr>
                            <m:mr>
                              <m:e>
                                <m:sSub>
                                  <m:sSubPr>
                                    <m:ctrlPr>
                                      <a:rPr lang="it-IT" sz="2000" b="0" i="1" smtClean="0">
                                        <a:latin typeface="Cambria Math" panose="02040503050406030204" pitchFamily="18" charset="0"/>
                                        <a:sym typeface="Wingdings" panose="05000000000000000000" pitchFamily="2" charset="2"/>
                                      </a:rPr>
                                    </m:ctrlPr>
                                  </m:sSubPr>
                                  <m:e>
                                    <m:r>
                                      <m:rPr>
                                        <m:brk m:alnAt="7"/>
                                      </m:rPr>
                                      <a:rPr lang="it-IT" sz="2000" b="0" i="1" smtClean="0">
                                        <a:latin typeface="Cambria Math" panose="02040503050406030204" pitchFamily="18" charset="0"/>
                                        <a:sym typeface="Wingdings" panose="05000000000000000000" pitchFamily="2" charset="2"/>
                                      </a:rPr>
                                      <m:t>𝐼</m:t>
                                    </m:r>
                                  </m:e>
                                  <m:sub>
                                    <m:r>
                                      <m:rPr>
                                        <m:brk m:alnAt="7"/>
                                      </m:rP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mr>
                            <m:mr>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𝐼</m:t>
                                    </m:r>
                                  </m:e>
                                  <m:sub>
                                    <m:r>
                                      <a:rPr lang="it-IT" sz="2000" b="0" i="1" smtClean="0">
                                        <a:latin typeface="Cambria Math" panose="02040503050406030204" pitchFamily="18" charset="0"/>
                                        <a:sym typeface="Wingdings" panose="05000000000000000000" pitchFamily="2" charset="2"/>
                                      </a:rPr>
                                      <m:t>3</m:t>
                                    </m:r>
                                  </m:sub>
                                </m:sSub>
                              </m:e>
                              <m:e>
                                <m:sSub>
                                  <m:sSubPr>
                                    <m:ctrlPr>
                                      <a:rPr lang="it-IT" sz="2000" b="0" i="1" smtClean="0">
                                        <a:latin typeface="Cambria Math" panose="02040503050406030204" pitchFamily="18" charset="0"/>
                                        <a:sym typeface="Wingdings" panose="05000000000000000000" pitchFamily="2" charset="2"/>
                                      </a:rPr>
                                    </m:ctrlPr>
                                  </m:sSubPr>
                                  <m:e>
                                    <m:r>
                                      <a:rPr lang="it-IT" sz="2000" b="0" i="1" smtClean="0">
                                        <a:latin typeface="Cambria Math" panose="02040503050406030204" pitchFamily="18" charset="0"/>
                                        <a:sym typeface="Wingdings" panose="05000000000000000000" pitchFamily="2" charset="2"/>
                                      </a:rPr>
                                      <m:t>0</m:t>
                                    </m:r>
                                  </m:e>
                                  <m:sub>
                                    <m:r>
                                      <a:rPr lang="it-IT" sz="2000" b="0" i="1" smtClean="0">
                                        <a:latin typeface="Cambria Math" panose="02040503050406030204" pitchFamily="18" charset="0"/>
                                        <a:sym typeface="Wingdings" panose="05000000000000000000" pitchFamily="2" charset="2"/>
                                      </a:rPr>
                                      <m:t>3</m:t>
                                    </m:r>
                                  </m:sub>
                                </m:sSub>
                              </m:e>
                            </m:mr>
                          </m:m>
                        </m:e>
                      </m:d>
                    </m:oMath>
                  </m:oMathPara>
                </a14:m>
                <a:endParaRPr lang="it-IT" sz="2000" dirty="0">
                  <a:sym typeface="Wingdings" panose="05000000000000000000" pitchFamily="2" charset="2"/>
                </a:endParaRPr>
              </a:p>
              <a:p>
                <a:pPr marL="0" indent="0">
                  <a:lnSpc>
                    <a:spcPct val="125000"/>
                  </a:lnSpc>
                  <a:buNone/>
                </a:pPr>
                <a:r>
                  <a:rPr lang="it-IT" sz="2000" dirty="0">
                    <a:sym typeface="Wingdings" panose="05000000000000000000" pitchFamily="2" charset="2"/>
                  </a:rPr>
                  <a:t>The </a:t>
                </a:r>
                <a:r>
                  <a:rPr lang="it-IT" sz="2000" dirty="0" err="1">
                    <a:sym typeface="Wingdings" panose="05000000000000000000" pitchFamily="2" charset="2"/>
                  </a:rPr>
                  <a:t>Kalman</a:t>
                </a:r>
                <a:r>
                  <a:rPr lang="it-IT" sz="2000" dirty="0">
                    <a:sym typeface="Wingdings" panose="05000000000000000000" pitchFamily="2" charset="2"/>
                  </a:rPr>
                  <a:t> filter </a:t>
                </a:r>
                <a:r>
                  <a:rPr lang="it-IT" sz="2000" dirty="0" err="1">
                    <a:sym typeface="Wingdings" panose="05000000000000000000" pitchFamily="2" charset="2"/>
                  </a:rPr>
                  <a:t>equations</a:t>
                </a:r>
                <a:r>
                  <a:rPr lang="it-IT" sz="2000" dirty="0">
                    <a:sym typeface="Wingdings" panose="05000000000000000000" pitchFamily="2" charset="2"/>
                  </a:rPr>
                  <a:t> are the </a:t>
                </a:r>
                <a:r>
                  <a:rPr lang="it-IT" sz="2000" dirty="0" err="1">
                    <a:sym typeface="Wingdings" panose="05000000000000000000" pitchFamily="2" charset="2"/>
                  </a:rPr>
                  <a:t>same</a:t>
                </a:r>
                <a:r>
                  <a:rPr lang="it-IT" sz="2000" dirty="0">
                    <a:sym typeface="Wingdings" panose="05000000000000000000" pitchFamily="2" charset="2"/>
                  </a:rPr>
                  <a:t> </a:t>
                </a:r>
                <a:r>
                  <a:rPr lang="it-IT" sz="2000" dirty="0" err="1">
                    <a:sym typeface="Wingdings" panose="05000000000000000000" pitchFamily="2" charset="2"/>
                  </a:rPr>
                  <a:t>equations</a:t>
                </a:r>
                <a:r>
                  <a:rPr lang="it-IT" sz="2000" dirty="0">
                    <a:sym typeface="Wingdings" panose="05000000000000000000" pitchFamily="2" charset="2"/>
                  </a:rPr>
                  <a:t> </a:t>
                </a:r>
                <a:r>
                  <a:rPr lang="it-IT" sz="2000" dirty="0" err="1">
                    <a:sym typeface="Wingdings" panose="05000000000000000000" pitchFamily="2" charset="2"/>
                  </a:rPr>
                  <a:t>as</a:t>
                </a:r>
                <a:r>
                  <a:rPr lang="it-IT" sz="2000" dirty="0">
                    <a:sym typeface="Wingdings" panose="05000000000000000000" pitchFamily="2" charset="2"/>
                  </a:rPr>
                  <a:t> the standard </a:t>
                </a:r>
                <a:r>
                  <a:rPr lang="it-IT" sz="2000" dirty="0" err="1">
                    <a:sym typeface="Wingdings" panose="05000000000000000000" pitchFamily="2" charset="2"/>
                  </a:rPr>
                  <a:t>indirect</a:t>
                </a:r>
                <a:r>
                  <a:rPr lang="it-IT" sz="2000" dirty="0">
                    <a:sym typeface="Wingdings" panose="05000000000000000000" pitchFamily="2" charset="2"/>
                  </a:rPr>
                  <a:t> </a:t>
                </a:r>
                <a:r>
                  <a:rPr lang="it-IT" sz="2000" dirty="0" err="1">
                    <a:sym typeface="Wingdings" panose="05000000000000000000" pitchFamily="2" charset="2"/>
                  </a:rPr>
                  <a:t>Kalman</a:t>
                </a:r>
                <a:r>
                  <a:rPr lang="it-IT" sz="2000" dirty="0">
                    <a:sym typeface="Wingdings" panose="05000000000000000000" pitchFamily="2" charset="2"/>
                  </a:rPr>
                  <a:t> filter </a:t>
                </a:r>
                <a:r>
                  <a:rPr lang="it-IT" sz="2000" dirty="0" err="1">
                    <a:sym typeface="Wingdings" panose="05000000000000000000" pitchFamily="2" charset="2"/>
                  </a:rPr>
                  <a:t>written</a:t>
                </a:r>
                <a:r>
                  <a:rPr lang="it-IT" sz="2000" dirty="0">
                    <a:sym typeface="Wingdings" panose="05000000000000000000" pitchFamily="2" charset="2"/>
                  </a:rPr>
                  <a:t> </a:t>
                </a:r>
                <a:r>
                  <a:rPr lang="it-IT" sz="2000" dirty="0" err="1">
                    <a:sym typeface="Wingdings" panose="05000000000000000000" pitchFamily="2" charset="2"/>
                  </a:rPr>
                  <a:t>previously</a:t>
                </a:r>
                <a:r>
                  <a:rPr lang="it-IT" sz="2000" dirty="0">
                    <a:sym typeface="Wingdings" panose="05000000000000000000" pitchFamily="2" charset="2"/>
                  </a:rPr>
                  <a:t>. </a:t>
                </a:r>
                <a:r>
                  <a:rPr lang="it-IT" sz="2000" dirty="0" err="1">
                    <a:sym typeface="Wingdings" panose="05000000000000000000" pitchFamily="2" charset="2"/>
                  </a:rPr>
                  <a:t>Thus</a:t>
                </a:r>
                <a:r>
                  <a:rPr lang="it-IT" sz="2000" dirty="0">
                    <a:sym typeface="Wingdings" panose="05000000000000000000" pitchFamily="2" charset="2"/>
                  </a:rPr>
                  <a:t>, </a:t>
                </a:r>
                <a:r>
                  <a:rPr lang="it-IT" sz="2000" dirty="0" err="1">
                    <a:sym typeface="Wingdings" panose="05000000000000000000" pitchFamily="2" charset="2"/>
                  </a:rPr>
                  <a:t>they</a:t>
                </a:r>
                <a:r>
                  <a:rPr lang="it-IT" sz="2000" dirty="0">
                    <a:sym typeface="Wingdings" panose="05000000000000000000" pitchFamily="2" charset="2"/>
                  </a:rPr>
                  <a:t> </a:t>
                </a:r>
                <a:r>
                  <a:rPr lang="it-IT" sz="2000" dirty="0" err="1">
                    <a:sym typeface="Wingdings" panose="05000000000000000000" pitchFamily="2" charset="2"/>
                  </a:rPr>
                  <a:t>have</a:t>
                </a:r>
                <a:r>
                  <a:rPr lang="it-IT" sz="2000" dirty="0">
                    <a:sym typeface="Wingdings" panose="05000000000000000000" pitchFamily="2" charset="2"/>
                  </a:rPr>
                  <a:t> not </a:t>
                </a:r>
                <a:r>
                  <a:rPr lang="it-IT" sz="2000" dirty="0" err="1">
                    <a:sym typeface="Wingdings" panose="05000000000000000000" pitchFamily="2" charset="2"/>
                  </a:rPr>
                  <a:t>been</a:t>
                </a:r>
                <a:r>
                  <a:rPr lang="it-IT" sz="2000" dirty="0">
                    <a:sym typeface="Wingdings" panose="05000000000000000000" pitchFamily="2" charset="2"/>
                  </a:rPr>
                  <a:t> </a:t>
                </a:r>
                <a:r>
                  <a:rPr lang="it-IT" sz="2000" dirty="0" err="1">
                    <a:sym typeface="Wingdings" panose="05000000000000000000" pitchFamily="2" charset="2"/>
                  </a:rPr>
                  <a:t>written</a:t>
                </a:r>
                <a:r>
                  <a:rPr lang="it-IT" sz="2000" dirty="0">
                    <a:sym typeface="Wingdings" panose="05000000000000000000" pitchFamily="2" charset="2"/>
                  </a:rPr>
                  <a:t> </a:t>
                </a:r>
                <a:r>
                  <a:rPr lang="it-IT" sz="2000" dirty="0" err="1">
                    <a:sym typeface="Wingdings" panose="05000000000000000000" pitchFamily="2" charset="2"/>
                  </a:rPr>
                  <a:t>again</a:t>
                </a:r>
                <a:r>
                  <a:rPr lang="it-IT" sz="2000" dirty="0">
                    <a:sym typeface="Wingdings" panose="05000000000000000000" pitchFamily="2" charset="2"/>
                  </a:rPr>
                  <a:t>.</a:t>
                </a:r>
              </a:p>
            </p:txBody>
          </p:sp>
        </mc:Choice>
        <mc:Fallback xmlns="">
          <p:sp>
            <p:nvSpPr>
              <p:cNvPr id="4" name="Segnaposto contenuto 2">
                <a:extLst>
                  <a:ext uri="{FF2B5EF4-FFF2-40B4-BE49-F238E27FC236}">
                    <a16:creationId xmlns:a16="http://schemas.microsoft.com/office/drawing/2014/main" id="{780F09FE-7FCD-44BD-BBF9-36DECE33C8DB}"/>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b="-8696"/>
                </a:stretch>
              </a:blipFill>
            </p:spPr>
            <p:txBody>
              <a:bodyPr/>
              <a:lstStyle/>
              <a:p>
                <a:r>
                  <a:rPr lang="en-GB">
                    <a:noFill/>
                  </a:rPr>
                  <a:t> </a:t>
                </a:r>
              </a:p>
            </p:txBody>
          </p:sp>
        </mc:Fallback>
      </mc:AlternateContent>
    </p:spTree>
    <p:extLst>
      <p:ext uri="{BB962C8B-B14F-4D97-AF65-F5344CB8AC3E}">
        <p14:creationId xmlns:p14="http://schemas.microsoft.com/office/powerpoint/2010/main" val="19639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5">
                    <a:lumMod val="50000"/>
                  </a:schemeClr>
                </a:solidFill>
              </a:rPr>
              <a:t>UWB Beacons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69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supposed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some of the UWB beacons </a:t>
            </a:r>
            <a:r>
              <a:rPr lang="it-IT" sz="2000" dirty="0" err="1">
                <a:solidFill>
                  <a:schemeClr val="tx1">
                    <a:lumMod val="95000"/>
                    <a:lumOff val="5000"/>
                  </a:schemeClr>
                </a:solidFill>
                <a:sym typeface="Wingdings" panose="05000000000000000000" pitchFamily="2" charset="2"/>
              </a:rPr>
              <a:t>may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have</a:t>
            </a:r>
            <a:r>
              <a:rPr lang="it-IT" sz="2000" dirty="0">
                <a:solidFill>
                  <a:schemeClr val="tx1">
                    <a:lumMod val="95000"/>
                    <a:lumOff val="5000"/>
                  </a:schemeClr>
                </a:solidFill>
                <a:sym typeface="Wingdings" panose="05000000000000000000" pitchFamily="2" charset="2"/>
              </a:rPr>
              <a:t> an </a:t>
            </a:r>
            <a:r>
              <a:rPr lang="it-IT" sz="2000" dirty="0" err="1">
                <a:solidFill>
                  <a:schemeClr val="tx1">
                    <a:lumMod val="95000"/>
                    <a:lumOff val="5000"/>
                  </a:schemeClr>
                </a:solidFill>
                <a:sym typeface="Wingdings" panose="05000000000000000000" pitchFamily="2" charset="2"/>
              </a:rPr>
              <a:t>unknown</a:t>
            </a:r>
            <a:r>
              <a:rPr lang="it-IT" sz="2000" dirty="0">
                <a:solidFill>
                  <a:schemeClr val="tx1">
                    <a:lumMod val="95000"/>
                    <a:lumOff val="5000"/>
                  </a:schemeClr>
                </a:solidFill>
                <a:sym typeface="Wingdings" panose="05000000000000000000" pitchFamily="2" charset="2"/>
              </a:rPr>
              <a:t> position in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frame.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situation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interesting</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mainly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because</a:t>
            </a:r>
            <a:r>
              <a:rPr lang="it-IT" sz="2000" dirty="0">
                <a:solidFill>
                  <a:schemeClr val="tx1">
                    <a:lumMod val="95000"/>
                    <a:lumOff val="5000"/>
                  </a:schemeClr>
                </a:solidFill>
                <a:sym typeface="Wingdings" panose="05000000000000000000" pitchFamily="2" charset="2"/>
              </a:rPr>
              <a:t> of the </a:t>
            </a:r>
            <a:r>
              <a:rPr lang="it-IT" sz="2000" dirty="0" err="1">
                <a:solidFill>
                  <a:schemeClr val="tx1">
                    <a:lumMod val="95000"/>
                    <a:lumOff val="5000"/>
                  </a:schemeClr>
                </a:solidFill>
                <a:sym typeface="Wingdings" panose="05000000000000000000" pitchFamily="2" charset="2"/>
              </a:rPr>
              <a:t>fact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 </a:t>
            </a:r>
            <a:r>
              <a:rPr lang="it-IT" sz="2000" dirty="0" err="1">
                <a:solidFill>
                  <a:schemeClr val="tx1">
                    <a:lumMod val="95000"/>
                    <a:lumOff val="5000"/>
                  </a:schemeClr>
                </a:solidFill>
                <a:sym typeface="Wingdings" panose="05000000000000000000" pitchFamily="2" charset="2"/>
              </a:rPr>
              <a:t>calibration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process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difficult</a:t>
            </a:r>
            <a:r>
              <a:rPr lang="it-IT" sz="2000" dirty="0">
                <a:solidFill>
                  <a:schemeClr val="tx1">
                    <a:lumMod val="95000"/>
                    <a:lumOff val="5000"/>
                  </a:schemeClr>
                </a:solidFill>
                <a:sym typeface="Wingdings" panose="05000000000000000000" pitchFamily="2" charset="2"/>
              </a:rPr>
              <a:t> and time </a:t>
            </a:r>
            <a:r>
              <a:rPr lang="it-IT" sz="2000" dirty="0" err="1">
                <a:solidFill>
                  <a:schemeClr val="tx1">
                    <a:lumMod val="95000"/>
                    <a:lumOff val="5000"/>
                  </a:schemeClr>
                </a:solidFill>
                <a:sym typeface="Wingdings" panose="05000000000000000000" pitchFamily="2" charset="2"/>
              </a:rPr>
              <a:t>consuming</a:t>
            </a:r>
            <a:r>
              <a:rPr lang="it-IT" sz="2000" dirty="0">
                <a:solidFill>
                  <a:schemeClr val="tx1">
                    <a:lumMod val="95000"/>
                    <a:lumOff val="5000"/>
                  </a:schemeClr>
                </a:solidFill>
                <a:sym typeface="Wingdings" panose="05000000000000000000" pitchFamily="2" charset="2"/>
              </a:rPr>
              <a:t> and not </a:t>
            </a:r>
            <a:r>
              <a:rPr lang="it-IT" sz="2000" dirty="0" err="1">
                <a:solidFill>
                  <a:schemeClr val="tx1">
                    <a:lumMod val="95000"/>
                    <a:lumOff val="5000"/>
                  </a:schemeClr>
                </a:solidFill>
                <a:sym typeface="Wingdings" panose="05000000000000000000" pitchFamily="2" charset="2"/>
              </a:rPr>
              <a:t>always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feasible</a:t>
            </a:r>
            <a:r>
              <a:rPr lang="it-IT" sz="2000" dirty="0">
                <a:solidFill>
                  <a:schemeClr val="tx1">
                    <a:lumMod val="95000"/>
                    <a:lumOff val="5000"/>
                  </a:schemeClr>
                </a:solidFill>
                <a:sym typeface="Wingdings" panose="05000000000000000000" pitchFamily="2" charset="2"/>
              </a:rPr>
              <a:t>) and </a:t>
            </a:r>
            <a:r>
              <a:rPr lang="it-IT" sz="2000" dirty="0" err="1">
                <a:solidFill>
                  <a:schemeClr val="tx1">
                    <a:lumMod val="95000"/>
                    <a:lumOff val="5000"/>
                  </a:schemeClr>
                </a:solidFill>
                <a:sym typeface="Wingdings" panose="05000000000000000000" pitchFamily="2" charset="2"/>
              </a:rPr>
              <a:t>has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already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received</a:t>
            </a:r>
            <a:r>
              <a:rPr lang="it-IT" sz="2000" dirty="0">
                <a:solidFill>
                  <a:schemeClr val="tx1">
                    <a:lumMod val="95000"/>
                    <a:lumOff val="5000"/>
                  </a:schemeClr>
                </a:solidFill>
                <a:sym typeface="Wingdings" panose="05000000000000000000" pitchFamily="2" charset="2"/>
              </a:rPr>
              <a:t> some </a:t>
            </a:r>
            <a:r>
              <a:rPr lang="it-IT" sz="2000" dirty="0" err="1">
                <a:solidFill>
                  <a:schemeClr val="tx1">
                    <a:lumMod val="95000"/>
                    <a:lumOff val="5000"/>
                  </a:schemeClr>
                </a:solidFill>
                <a:sym typeface="Wingdings" panose="05000000000000000000" pitchFamily="2" charset="2"/>
              </a:rPr>
              <a:t>attention</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scientific</a:t>
            </a:r>
            <a:r>
              <a:rPr lang="it-IT" sz="2000" dirty="0">
                <a:solidFill>
                  <a:schemeClr val="tx1">
                    <a:lumMod val="95000"/>
                    <a:lumOff val="5000"/>
                  </a:schemeClr>
                </a:solidFill>
                <a:sym typeface="Wingdings" panose="05000000000000000000" pitchFamily="2" charset="2"/>
              </a:rPr>
              <a:t> literature.</a:t>
            </a:r>
          </a:p>
          <a:p>
            <a:pPr marL="0" indent="0">
              <a:lnSpc>
                <a:spcPct val="125000"/>
              </a:lnSpc>
              <a:buNone/>
            </a:pP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possible</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dynamically</a:t>
            </a:r>
            <a:r>
              <a:rPr lang="it-IT" sz="2000" dirty="0">
                <a:solidFill>
                  <a:schemeClr val="tx1">
                    <a:lumMod val="95000"/>
                    <a:lumOff val="5000"/>
                  </a:schemeClr>
                </a:solidFill>
                <a:sym typeface="Wingdings" panose="05000000000000000000" pitchFamily="2" charset="2"/>
              </a:rPr>
              <a:t> estimate the position of the beacons and use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aid</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navigation</a:t>
            </a:r>
            <a:r>
              <a:rPr lang="it-IT" sz="2000" dirty="0">
                <a:solidFill>
                  <a:schemeClr val="tx1">
                    <a:lumMod val="95000"/>
                    <a:lumOff val="5000"/>
                  </a:schemeClr>
                </a:solidFill>
                <a:sym typeface="Wingdings" panose="05000000000000000000" pitchFamily="2" charset="2"/>
              </a:rPr>
              <a:t> of the drone.</a:t>
            </a:r>
          </a:p>
          <a:p>
            <a:pPr marL="0" indent="0">
              <a:lnSpc>
                <a:spcPct val="125000"/>
              </a:lnSpc>
              <a:buNone/>
            </a:pP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done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considering</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fact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current</a:t>
            </a:r>
            <a:r>
              <a:rPr lang="it-IT" sz="2000" dirty="0">
                <a:solidFill>
                  <a:schemeClr val="tx1">
                    <a:lumMod val="95000"/>
                    <a:lumOff val="5000"/>
                  </a:schemeClr>
                </a:solidFill>
                <a:sym typeface="Wingdings" panose="05000000000000000000" pitchFamily="2" charset="2"/>
              </a:rPr>
              <a:t> position estimate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always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sufficiently</a:t>
            </a:r>
            <a:r>
              <a:rPr lang="it-IT" sz="2000" dirty="0">
                <a:solidFill>
                  <a:schemeClr val="tx1">
                    <a:lumMod val="95000"/>
                    <a:lumOff val="5000"/>
                  </a:schemeClr>
                </a:solidFill>
                <a:sym typeface="Wingdings" panose="05000000000000000000" pitchFamily="2" charset="2"/>
              </a:rPr>
              <a:t> accurate.</a:t>
            </a:r>
          </a:p>
          <a:p>
            <a:pPr marL="0" indent="0">
              <a:lnSpc>
                <a:spcPct val="125000"/>
              </a:lnSpc>
              <a:buNone/>
            </a:pPr>
            <a:r>
              <a:rPr lang="it-IT" sz="2000" dirty="0">
                <a:solidFill>
                  <a:schemeClr val="tx1">
                    <a:lumMod val="95000"/>
                    <a:lumOff val="5000"/>
                  </a:schemeClr>
                </a:solidFill>
                <a:sym typeface="Wingdings" panose="05000000000000000000" pitchFamily="2" charset="2"/>
              </a:rPr>
              <a:t>The </a:t>
            </a:r>
            <a:r>
              <a:rPr lang="it-IT" sz="2000" dirty="0" err="1">
                <a:solidFill>
                  <a:schemeClr val="tx1">
                    <a:lumMod val="95000"/>
                    <a:lumOff val="5000"/>
                  </a:schemeClr>
                </a:solidFill>
                <a:sym typeface="Wingdings" panose="05000000000000000000" pitchFamily="2" charset="2"/>
              </a:rPr>
              <a:t>estimation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again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using</a:t>
            </a:r>
            <a:r>
              <a:rPr lang="it-IT" sz="2000" dirty="0">
                <a:solidFill>
                  <a:schemeClr val="tx1">
                    <a:lumMod val="95000"/>
                    <a:lumOff val="5000"/>
                  </a:schemeClr>
                </a:solidFill>
                <a:sym typeface="Wingdings" panose="05000000000000000000" pitchFamily="2" charset="2"/>
              </a:rPr>
              <a:t> a standard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a:t>
            </a:r>
          </a:p>
        </p:txBody>
      </p:sp>
    </p:spTree>
    <p:extLst>
      <p:ext uri="{BB962C8B-B14F-4D97-AF65-F5344CB8AC3E}">
        <p14:creationId xmlns:p14="http://schemas.microsoft.com/office/powerpoint/2010/main" val="129162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1">
                    <a:lumMod val="50000"/>
                  </a:schemeClr>
                </a:solidFill>
              </a:rPr>
              <a:t>Filter Design </a:t>
            </a:r>
            <a:r>
              <a:rPr lang="it-IT" sz="4000" dirty="0" err="1">
                <a:solidFill>
                  <a:schemeClr val="accent1">
                    <a:lumMod val="50000"/>
                  </a:schemeClr>
                </a:solidFill>
              </a:rPr>
              <a:t>Choices</a:t>
            </a:r>
            <a:endParaRPr lang="it-IT" sz="4000" dirty="0">
              <a:solidFill>
                <a:schemeClr val="accent1">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400" b="1" dirty="0">
                <a:ea typeface="+mn-ea"/>
                <a:cs typeface="+mn-cs"/>
              </a:rPr>
              <a:t>Error-State (Indirect) Quaternion-Based Adaptively-Robust Extended Sequential Kalman Filter (I-QB-AR-ESKF)</a:t>
            </a:r>
          </a:p>
          <a:p>
            <a:pPr marL="0" indent="0" algn="ctr">
              <a:lnSpc>
                <a:spcPct val="90000"/>
              </a:lnSpc>
              <a:buNone/>
            </a:pPr>
            <a:endParaRPr lang="en-US" sz="2000" b="1" dirty="0">
              <a:ea typeface="+mn-ea"/>
              <a:cs typeface="+mn-cs"/>
            </a:endParaRPr>
          </a:p>
          <a:p>
            <a:pPr marL="342900" indent="-228600">
              <a:lnSpc>
                <a:spcPct val="90000"/>
              </a:lnSpc>
              <a:buFont typeface="Arial" panose="020B0604020202020204" pitchFamily="34" charset="0"/>
              <a:buChar char="•"/>
            </a:pPr>
            <a:r>
              <a:rPr lang="en-US" sz="2000" b="1" dirty="0"/>
              <a:t>ES</a:t>
            </a:r>
            <a:r>
              <a:rPr lang="en-US" sz="2000" dirty="0">
                <a:ea typeface="+mn-ea"/>
                <a:cs typeface="+mn-cs"/>
              </a:rPr>
              <a:t>		avoids the numerical problems and the divergence of the Direct KF</a:t>
            </a:r>
          </a:p>
          <a:p>
            <a:pPr marL="342900" indent="-228600">
              <a:lnSpc>
                <a:spcPct val="90000"/>
              </a:lnSpc>
              <a:buFont typeface="Arial" panose="020B0604020202020204" pitchFamily="34" charset="0"/>
              <a:buChar char="•"/>
            </a:pPr>
            <a:r>
              <a:rPr lang="en-US" sz="2000" b="1" dirty="0">
                <a:ea typeface="+mn-ea"/>
                <a:cs typeface="+mn-cs"/>
              </a:rPr>
              <a:t>QB</a:t>
            </a:r>
            <a:r>
              <a:rPr lang="en-US" sz="2000" dirty="0">
                <a:ea typeface="+mn-ea"/>
                <a:cs typeface="+mn-cs"/>
              </a:rPr>
              <a:t>		guarantees robustness to the (extremely unlikely) singularities of the Euler Angles and 		a lower computational cost</a:t>
            </a:r>
          </a:p>
          <a:p>
            <a:pPr marL="342900" indent="-228600">
              <a:lnSpc>
                <a:spcPct val="90000"/>
              </a:lnSpc>
              <a:buFont typeface="Arial" panose="020B0604020202020204" pitchFamily="34" charset="0"/>
              <a:buChar char="•"/>
            </a:pPr>
            <a:r>
              <a:rPr lang="en-US" sz="2000" b="1" dirty="0">
                <a:ea typeface="+mn-ea"/>
                <a:cs typeface="+mn-cs"/>
              </a:rPr>
              <a:t>AR</a:t>
            </a:r>
            <a:r>
              <a:rPr lang="en-US" sz="2000" dirty="0">
                <a:ea typeface="+mn-ea"/>
                <a:cs typeface="+mn-cs"/>
              </a:rPr>
              <a:t>		increased robustness to outliers, disturbances and sensor errors in addition to 			adaptiveness</a:t>
            </a:r>
          </a:p>
          <a:p>
            <a:pPr marL="342900"/>
            <a:r>
              <a:rPr lang="en-US" sz="2000" b="1" dirty="0"/>
              <a:t>EKF</a:t>
            </a:r>
            <a:r>
              <a:rPr lang="en-US" sz="2000" dirty="0"/>
              <a:t>		</a:t>
            </a:r>
            <a:r>
              <a:rPr lang="en-US" sz="2000" dirty="0">
                <a:ea typeface="+mn-ea"/>
                <a:cs typeface="+mn-cs"/>
              </a:rPr>
              <a:t>industry standard, enormous availability of literature, appropriate trade-off between 		accuracy, computational cost and simplicity</a:t>
            </a:r>
          </a:p>
          <a:p>
            <a:pPr marL="342900"/>
            <a:r>
              <a:rPr lang="en-US" sz="2000" b="1" dirty="0">
                <a:ea typeface="+mn-ea"/>
                <a:cs typeface="+mn-cs"/>
              </a:rPr>
              <a:t>S</a:t>
            </a:r>
            <a:r>
              <a:rPr lang="en-US" sz="2000" dirty="0">
                <a:ea typeface="+mn-ea"/>
                <a:cs typeface="+mn-cs"/>
              </a:rPr>
              <a:t>		suitable for estimation with sensors with different measurement rates, reduced 			computational cost</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Case Study</a:t>
            </a:r>
          </a:p>
        </p:txBody>
      </p:sp>
    </p:spTree>
    <p:extLst>
      <p:ext uri="{BB962C8B-B14F-4D97-AF65-F5344CB8AC3E}">
        <p14:creationId xmlns:p14="http://schemas.microsoft.com/office/powerpoint/2010/main" val="1180411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5">
                    <a:lumMod val="50000"/>
                  </a:schemeClr>
                </a:solidFill>
              </a:rPr>
              <a:t>UWB Beacons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Before </a:t>
                </a:r>
                <a:r>
                  <a:rPr lang="it-IT" sz="2000" dirty="0" err="1">
                    <a:solidFill>
                      <a:schemeClr val="tx1">
                        <a:lumMod val="95000"/>
                        <a:lumOff val="5000"/>
                      </a:schemeClr>
                    </a:solidFill>
                    <a:sym typeface="Wingdings" panose="05000000000000000000" pitchFamily="2" charset="2"/>
                  </a:rPr>
                  <a:t>using</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Kalman</a:t>
                </a:r>
                <a:r>
                  <a:rPr lang="it-IT" sz="2000" dirty="0">
                    <a:solidFill>
                      <a:schemeClr val="tx1">
                        <a:lumMod val="95000"/>
                        <a:lumOff val="5000"/>
                      </a:schemeClr>
                    </a:solidFill>
                    <a:sym typeface="Wingdings" panose="05000000000000000000" pitchFamily="2" charset="2"/>
                  </a:rPr>
                  <a:t> filter for the </a:t>
                </a:r>
                <a:r>
                  <a:rPr lang="it-IT" sz="2000" dirty="0" err="1">
                    <a:solidFill>
                      <a:schemeClr val="tx1">
                        <a:lumMod val="95000"/>
                        <a:lumOff val="5000"/>
                      </a:schemeClr>
                    </a:solidFill>
                    <a:sym typeface="Wingdings" panose="05000000000000000000" pitchFamily="2" charset="2"/>
                  </a:rPr>
                  <a:t>unknown</a:t>
                </a:r>
                <a:r>
                  <a:rPr lang="it-IT" sz="2000" dirty="0">
                    <a:solidFill>
                      <a:schemeClr val="tx1">
                        <a:lumMod val="95000"/>
                        <a:lumOff val="5000"/>
                      </a:schemeClr>
                    </a:solidFill>
                    <a:sym typeface="Wingdings" panose="05000000000000000000" pitchFamily="2" charset="2"/>
                  </a:rPr>
                  <a:t> beacon </a:t>
                </a:r>
                <a:r>
                  <a:rPr lang="it-IT" sz="2000" dirty="0" err="1">
                    <a:solidFill>
                      <a:schemeClr val="tx1">
                        <a:lumMod val="95000"/>
                        <a:lumOff val="5000"/>
                      </a:schemeClr>
                    </a:solidFill>
                    <a:sym typeface="Wingdings" panose="05000000000000000000" pitchFamily="2" charset="2"/>
                  </a:rPr>
                  <a:t>measurements</a:t>
                </a:r>
                <a:r>
                  <a:rPr lang="it-IT" sz="2000" dirty="0">
                    <a:solidFill>
                      <a:schemeClr val="tx1">
                        <a:lumMod val="95000"/>
                        <a:lumOff val="5000"/>
                      </a:schemeClr>
                    </a:solidFill>
                    <a:sym typeface="Wingdings" panose="05000000000000000000" pitchFamily="2" charset="2"/>
                  </a:rPr>
                  <a:t>, an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process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necessary</a:t>
                </a:r>
                <a:r>
                  <a:rPr lang="it-IT" sz="2000" dirty="0">
                    <a:solidFill>
                      <a:schemeClr val="tx1">
                        <a:lumMod val="95000"/>
                        <a:lumOff val="5000"/>
                      </a:schemeClr>
                    </a:solidFill>
                    <a:sym typeface="Wingdings" panose="05000000000000000000" pitchFamily="2" charset="2"/>
                  </a:rPr>
                  <a:t>.</a:t>
                </a:r>
              </a:p>
              <a:p>
                <a:pPr marL="0" indent="0">
                  <a:lnSpc>
                    <a:spcPct val="125000"/>
                  </a:lnSpc>
                  <a:buNone/>
                </a:pP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performed</a:t>
                </a:r>
                <a:r>
                  <a:rPr lang="it-IT" sz="2000" dirty="0">
                    <a:solidFill>
                      <a:schemeClr val="tx1">
                        <a:lumMod val="95000"/>
                        <a:lumOff val="5000"/>
                      </a:schemeClr>
                    </a:solidFill>
                    <a:sym typeface="Wingdings" panose="05000000000000000000" pitchFamily="2" charset="2"/>
                  </a:rPr>
                  <a:t> by </a:t>
                </a:r>
                <a:r>
                  <a:rPr lang="it-IT" sz="2000" dirty="0" err="1">
                    <a:solidFill>
                      <a:schemeClr val="tx1">
                        <a:lumMod val="95000"/>
                        <a:lumOff val="5000"/>
                      </a:schemeClr>
                    </a:solidFill>
                    <a:sym typeface="Wingdings" panose="05000000000000000000" pitchFamily="2" charset="2"/>
                  </a:rPr>
                  <a:t>acquiring</a:t>
                </a:r>
                <a:r>
                  <a:rPr lang="it-IT" sz="2000" dirty="0">
                    <a:solidFill>
                      <a:schemeClr val="tx1">
                        <a:lumMod val="95000"/>
                        <a:lumOff val="5000"/>
                      </a:schemeClr>
                    </a:solidFill>
                    <a:sym typeface="Wingdings" panose="05000000000000000000" pitchFamily="2" charset="2"/>
                  </a:rPr>
                  <a:t> a </a:t>
                </a:r>
                <a:r>
                  <a:rPr lang="it-IT" sz="2000" dirty="0" err="1">
                    <a:solidFill>
                      <a:schemeClr val="tx1">
                        <a:lumMod val="95000"/>
                        <a:lumOff val="5000"/>
                      </a:schemeClr>
                    </a:solidFill>
                    <a:sym typeface="Wingdings" panose="05000000000000000000" pitchFamily="2" charset="2"/>
                  </a:rPr>
                  <a:t>sufficient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number</a:t>
                </a:r>
                <a:r>
                  <a:rPr lang="it-IT" sz="2000" dirty="0">
                    <a:solidFill>
                      <a:schemeClr val="tx1">
                        <a:lumMod val="95000"/>
                        <a:lumOff val="5000"/>
                      </a:schemeClr>
                    </a:solidFill>
                    <a:sym typeface="Wingdings" panose="05000000000000000000" pitchFamily="2" charset="2"/>
                  </a:rPr>
                  <a:t> of </a:t>
                </a:r>
                <a:r>
                  <a:rPr lang="it-IT" sz="2000" dirty="0" err="1">
                    <a:solidFill>
                      <a:schemeClr val="tx1">
                        <a:lumMod val="95000"/>
                        <a:lumOff val="5000"/>
                      </a:schemeClr>
                    </a:solidFill>
                    <a:sym typeface="Wingdings" panose="05000000000000000000" pitchFamily="2" charset="2"/>
                  </a:rPr>
                  <a:t>measurements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theoretically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least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four</a:t>
                </a:r>
                <a:r>
                  <a:rPr lang="it-IT" sz="2000" dirty="0">
                    <a:solidFill>
                      <a:schemeClr val="tx1">
                        <a:lumMod val="95000"/>
                        <a:lumOff val="5000"/>
                      </a:schemeClr>
                    </a:solidFill>
                    <a:sym typeface="Wingdings" panose="05000000000000000000" pitchFamily="2" charset="2"/>
                  </a:rPr>
                  <a:t>) and solving the </a:t>
                </a:r>
                <a:r>
                  <a:rPr lang="it-IT" sz="2000" dirty="0" err="1">
                    <a:solidFill>
                      <a:schemeClr val="tx1">
                        <a:lumMod val="95000"/>
                        <a:lumOff val="5000"/>
                      </a:schemeClr>
                    </a:solidFill>
                    <a:sym typeface="Wingdings" panose="05000000000000000000" pitchFamily="2" charset="2"/>
                  </a:rPr>
                  <a:t>multilateration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problem</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problem</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solved</a:t>
                </a:r>
                <a:r>
                  <a:rPr lang="it-IT" sz="2000" dirty="0">
                    <a:solidFill>
                      <a:schemeClr val="tx1">
                        <a:lumMod val="95000"/>
                        <a:lumOff val="5000"/>
                      </a:schemeClr>
                    </a:solidFill>
                    <a:sym typeface="Wingdings" panose="05000000000000000000" pitchFamily="2" charset="2"/>
                  </a:rPr>
                  <a:t> with a </a:t>
                </a:r>
                <a:r>
                  <a:rPr lang="it-IT" sz="2000" i="1" dirty="0" err="1">
                    <a:solidFill>
                      <a:schemeClr val="tx1">
                        <a:lumMod val="95000"/>
                        <a:lumOff val="5000"/>
                      </a:schemeClr>
                    </a:solidFill>
                    <a:sym typeface="Wingdings" panose="05000000000000000000" pitchFamily="2" charset="2"/>
                  </a:rPr>
                  <a:t>Spherical</a:t>
                </a:r>
                <a:r>
                  <a:rPr lang="it-IT" sz="2000" i="1" dirty="0">
                    <a:solidFill>
                      <a:schemeClr val="tx1">
                        <a:lumMod val="95000"/>
                        <a:lumOff val="5000"/>
                      </a:schemeClr>
                    </a:solidFill>
                    <a:sym typeface="Wingdings" panose="05000000000000000000" pitchFamily="2" charset="2"/>
                  </a:rPr>
                  <a:t> </a:t>
                </a:r>
                <a:r>
                  <a:rPr lang="it-IT" sz="2000" i="1" dirty="0" err="1">
                    <a:solidFill>
                      <a:schemeClr val="tx1">
                        <a:lumMod val="95000"/>
                        <a:lumOff val="5000"/>
                      </a:schemeClr>
                    </a:solidFill>
                    <a:sym typeface="Wingdings" panose="05000000000000000000" pitchFamily="2" charset="2"/>
                  </a:rPr>
                  <a:t>Least-Squares</a:t>
                </a:r>
                <a:r>
                  <a:rPr lang="it-IT" sz="2000" i="1" dirty="0">
                    <a:solidFill>
                      <a:schemeClr val="tx1">
                        <a:lumMod val="95000"/>
                        <a:lumOff val="5000"/>
                      </a:schemeClr>
                    </a:solidFill>
                    <a:sym typeface="Wingdings" panose="05000000000000000000" pitchFamily="2" charset="2"/>
                  </a:rPr>
                  <a:t> estimator</a:t>
                </a:r>
                <a:r>
                  <a:rPr lang="it-IT" sz="2000" dirty="0">
                    <a:solidFill>
                      <a:schemeClr val="tx1">
                        <a:lumMod val="95000"/>
                        <a:lumOff val="5000"/>
                      </a:schemeClr>
                    </a:solidFill>
                    <a:sym typeface="Wingdings" panose="05000000000000000000" pitchFamily="2" charset="2"/>
                  </a:rPr>
                  <a:t> </a:t>
                </a:r>
                <a:r>
                  <a:rPr lang="it-IT" sz="2000" dirty="0">
                    <a:solidFill>
                      <a:schemeClr val="tx1">
                        <a:lumMod val="95000"/>
                        <a:lumOff val="5000"/>
                      </a:schemeClr>
                    </a:solidFill>
                    <a:sym typeface="Wingdings" panose="05000000000000000000" pitchFamily="2" charset="2"/>
                    <a:hlinkClick r:id="rId2" action="ppaction://hlinksldjump"/>
                  </a:rPr>
                  <a:t>[9]</a:t>
                </a:r>
                <a:r>
                  <a:rPr lang="it-IT" sz="2000" dirty="0">
                    <a:solidFill>
                      <a:schemeClr val="tx1">
                        <a:lumMod val="95000"/>
                        <a:lumOff val="5000"/>
                      </a:schemeClr>
                    </a:solidFill>
                    <a:sym typeface="Wingdings" panose="05000000000000000000" pitchFamily="2" charset="2"/>
                  </a:rPr>
                  <a:t>.</a:t>
                </a:r>
              </a:p>
              <a:p>
                <a:pPr marL="0" indent="0">
                  <a:lnSpc>
                    <a:spcPct val="125000"/>
                  </a:lnSpc>
                  <a:buNone/>
                </a:pPr>
                <a:r>
                  <a:rPr lang="it-IT" sz="2000" dirty="0">
                    <a:solidFill>
                      <a:schemeClr val="tx1">
                        <a:lumMod val="95000"/>
                        <a:lumOff val="5000"/>
                      </a:schemeClr>
                    </a:solidFill>
                    <a:sym typeface="Wingdings" panose="05000000000000000000" pitchFamily="2" charset="2"/>
                  </a:rPr>
                  <a:t>The </a:t>
                </a:r>
                <a:r>
                  <a:rPr lang="it-IT" sz="2000" dirty="0" err="1">
                    <a:solidFill>
                      <a:schemeClr val="tx1">
                        <a:lumMod val="95000"/>
                        <a:lumOff val="5000"/>
                      </a:schemeClr>
                    </a:solidFill>
                    <a:sym typeface="Wingdings" panose="05000000000000000000" pitchFamily="2" charset="2"/>
                  </a:rPr>
                  <a:t>particularity</a:t>
                </a:r>
                <a:r>
                  <a:rPr lang="it-IT" sz="2000" dirty="0">
                    <a:solidFill>
                      <a:schemeClr val="tx1">
                        <a:lumMod val="95000"/>
                        <a:lumOff val="5000"/>
                      </a:schemeClr>
                    </a:solidFill>
                    <a:sym typeface="Wingdings" panose="05000000000000000000" pitchFamily="2" charset="2"/>
                  </a:rPr>
                  <a:t> of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algorithm</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estimates</a:t>
                </a:r>
                <a:r>
                  <a:rPr lang="it-IT" sz="2000" dirty="0">
                    <a:solidFill>
                      <a:schemeClr val="tx1">
                        <a:lumMod val="95000"/>
                        <a:lumOff val="5000"/>
                      </a:schemeClr>
                    </a:solidFill>
                    <a:sym typeface="Wingdings" panose="05000000000000000000" pitchFamily="2" charset="2"/>
                  </a:rPr>
                  <a:t> an </a:t>
                </a:r>
                <a:r>
                  <a:rPr lang="it-IT" sz="2000" dirty="0" err="1">
                    <a:solidFill>
                      <a:schemeClr val="tx1">
                        <a:lumMod val="95000"/>
                        <a:lumOff val="5000"/>
                      </a:schemeClr>
                    </a:solidFill>
                    <a:sym typeface="Wingdings" panose="05000000000000000000" pitchFamily="2" charset="2"/>
                  </a:rPr>
                  <a:t>additional</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quantity</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square</a:t>
                </a:r>
                <a:r>
                  <a:rPr lang="it-IT" sz="2000" dirty="0">
                    <a:solidFill>
                      <a:schemeClr val="tx1">
                        <a:lumMod val="95000"/>
                        <a:lumOff val="5000"/>
                      </a:schemeClr>
                    </a:solidFill>
                    <a:sym typeface="Wingdings" panose="05000000000000000000" pitchFamily="2" charset="2"/>
                  </a:rPr>
                  <a:t> of the sum of the </a:t>
                </a:r>
                <a:r>
                  <a:rPr lang="it-IT" sz="2000" dirty="0" err="1">
                    <a:solidFill>
                      <a:schemeClr val="tx1">
                        <a:lumMod val="95000"/>
                        <a:lumOff val="5000"/>
                      </a:schemeClr>
                    </a:solidFill>
                    <a:sym typeface="Wingdings" panose="05000000000000000000" pitchFamily="2" charset="2"/>
                  </a:rPr>
                  <a:t>coordinates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done</a:t>
                </a:r>
                <a:r>
                  <a:rPr lang="it-IT" sz="2000" dirty="0">
                    <a:solidFill>
                      <a:schemeClr val="tx1">
                        <a:lumMod val="95000"/>
                        <a:lumOff val="5000"/>
                      </a:schemeClr>
                    </a:solidFill>
                    <a:sym typeface="Wingdings" panose="05000000000000000000" pitchFamily="2" charset="2"/>
                  </a:rPr>
                  <a:t> in </a:t>
                </a:r>
                <a:r>
                  <a:rPr lang="it-IT" sz="2000" dirty="0" err="1">
                    <a:solidFill>
                      <a:schemeClr val="tx1">
                        <a:lumMod val="95000"/>
                        <a:lumOff val="5000"/>
                      </a:schemeClr>
                    </a:solidFill>
                    <a:sym typeface="Wingdings" panose="05000000000000000000" pitchFamily="2" charset="2"/>
                  </a:rPr>
                  <a:t>order</a:t>
                </a:r>
                <a:r>
                  <a:rPr lang="it-IT" sz="2000" dirty="0">
                    <a:solidFill>
                      <a:schemeClr val="tx1">
                        <a:lumMod val="95000"/>
                        <a:lumOff val="5000"/>
                      </a:schemeClr>
                    </a:solidFill>
                    <a:sym typeface="Wingdings" panose="05000000000000000000" pitchFamily="2" charset="2"/>
                  </a:rPr>
                  <a:t> to force the </a:t>
                </a:r>
                <a:r>
                  <a:rPr lang="it-IT" sz="2000" dirty="0" err="1">
                    <a:solidFill>
                      <a:schemeClr val="tx1">
                        <a:lumMod val="95000"/>
                        <a:lumOff val="5000"/>
                      </a:schemeClr>
                    </a:solidFill>
                    <a:sym typeface="Wingdings" panose="05000000000000000000" pitchFamily="2" charset="2"/>
                  </a:rPr>
                  <a:t>spherical</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constraint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onto</a:t>
                </a:r>
                <a:r>
                  <a:rPr lang="it-IT" sz="2000" dirty="0">
                    <a:solidFill>
                      <a:schemeClr val="tx1">
                        <a:lumMod val="95000"/>
                        <a:lumOff val="5000"/>
                      </a:schemeClr>
                    </a:solidFill>
                    <a:sym typeface="Wingdings" panose="05000000000000000000" pitchFamily="2" charset="2"/>
                  </a:rPr>
                  <a:t> the LS </a:t>
                </a:r>
                <a:r>
                  <a:rPr lang="it-IT" sz="2000" dirty="0" err="1">
                    <a:solidFill>
                      <a:schemeClr val="tx1">
                        <a:lumMod val="95000"/>
                        <a:lumOff val="5000"/>
                      </a:schemeClr>
                    </a:solidFill>
                    <a:sym typeface="Wingdings" panose="05000000000000000000" pitchFamily="2" charset="2"/>
                  </a:rPr>
                  <a:t>problem</a:t>
                </a:r>
                <a:r>
                  <a:rPr lang="it-IT" sz="2000" dirty="0">
                    <a:solidFill>
                      <a:schemeClr val="tx1">
                        <a:lumMod val="95000"/>
                        <a:lumOff val="5000"/>
                      </a:schemeClr>
                    </a:solidFill>
                    <a:sym typeface="Wingdings" panose="05000000000000000000" pitchFamily="2" charset="2"/>
                  </a:rPr>
                  <a:t>:</a:t>
                </a:r>
              </a:p>
              <a:p>
                <a:pPr marL="0" indent="0">
                  <a:lnSpc>
                    <a:spcPct val="125000"/>
                  </a:lnSpc>
                  <a:buNone/>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95000"/>
                                  <a:lumOff val="5000"/>
                                </a:schemeClr>
                              </a:solidFill>
                              <a:latin typeface="Cambria Math" panose="02040503050406030204" pitchFamily="18" charset="0"/>
                              <a:sym typeface="Wingdings" panose="05000000000000000000" pitchFamily="2" charset="2"/>
                            </a:rPr>
                          </m:ctrlPr>
                        </m:dPr>
                        <m:e>
                          <m:m>
                            <m:mPr>
                              <m:mcs>
                                <m:mc>
                                  <m:mcPr>
                                    <m:count m:val="4"/>
                                    <m:mcJc m:val="center"/>
                                  </m:mcPr>
                                </m:mc>
                              </m:mcs>
                              <m:ctrlPr>
                                <a:rPr lang="it-IT" sz="2000" i="1" smtClean="0">
                                  <a:solidFill>
                                    <a:schemeClr val="tx1">
                                      <a:lumMod val="95000"/>
                                      <a:lumOff val="5000"/>
                                    </a:schemeClr>
                                  </a:solidFill>
                                  <a:latin typeface="Cambria Math" panose="02040503050406030204" pitchFamily="18" charset="0"/>
                                  <a:sym typeface="Wingdings" panose="05000000000000000000" pitchFamily="2" charset="2"/>
                                </a:rPr>
                              </m:ctrlPr>
                            </m:mPr>
                            <m:mr>
                              <m:e>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e>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Sub>
                                  <m:sSub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𝑥</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Sub>
                              </m:e>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Sub>
                                  <m:sSub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𝑦</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Sub>
                              </m:e>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Sub>
                                  <m:sSub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𝑧</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b>
                                </m:sSub>
                              </m:e>
                            </m:mr>
                            <m:mr>
                              <m:e>
                                <m:r>
                                  <a:rPr lang="it-IT" sz="2000" i="1">
                                    <a:solidFill>
                                      <a:schemeClr val="tx1">
                                        <a:lumMod val="95000"/>
                                        <a:lumOff val="5000"/>
                                      </a:schemeClr>
                                    </a:solidFill>
                                    <a:latin typeface="Cambria Math" panose="02040503050406030204" pitchFamily="18" charset="0"/>
                                    <a:sym typeface="Wingdings" panose="05000000000000000000" pitchFamily="2" charset="2"/>
                                  </a:rPr>
                                  <m:t>⋮</m:t>
                                </m:r>
                              </m:e>
                              <m:e>
                                <m:r>
                                  <a:rPr lang="it-IT" sz="2000" i="1">
                                    <a:solidFill>
                                      <a:schemeClr val="tx1">
                                        <a:lumMod val="95000"/>
                                        <a:lumOff val="5000"/>
                                      </a:schemeClr>
                                    </a:solidFill>
                                    <a:latin typeface="Cambria Math" panose="02040503050406030204" pitchFamily="18" charset="0"/>
                                    <a:sym typeface="Wingdings" panose="05000000000000000000" pitchFamily="2" charset="2"/>
                                  </a:rPr>
                                  <m:t>⋮</m:t>
                                </m:r>
                              </m:e>
                              <m:e>
                                <m:r>
                                  <a:rPr lang="it-IT" sz="2000" i="1">
                                    <a:solidFill>
                                      <a:schemeClr val="tx1">
                                        <a:lumMod val="95000"/>
                                        <a:lumOff val="5000"/>
                                      </a:schemeClr>
                                    </a:solidFill>
                                    <a:latin typeface="Cambria Math" panose="02040503050406030204" pitchFamily="18" charset="0"/>
                                    <a:sym typeface="Wingdings" panose="05000000000000000000" pitchFamily="2" charset="2"/>
                                  </a:rPr>
                                  <m:t>⋮</m:t>
                                </m:r>
                              </m:e>
                              <m:e>
                                <m:r>
                                  <a:rPr lang="it-IT" sz="2000" i="1">
                                    <a:solidFill>
                                      <a:schemeClr val="tx1">
                                        <a:lumMod val="95000"/>
                                        <a:lumOff val="5000"/>
                                      </a:schemeClr>
                                    </a:solidFill>
                                    <a:latin typeface="Cambria Math" panose="02040503050406030204" pitchFamily="18" charset="0"/>
                                    <a:sym typeface="Wingdings" panose="05000000000000000000" pitchFamily="2" charset="2"/>
                                  </a:rPr>
                                  <m:t>⋮</m:t>
                                </m:r>
                              </m:e>
                            </m:mr>
                          </m:m>
                        </m:e>
                      </m:d>
                      <m:d>
                        <m:dPr>
                          <m:begChr m:val="["/>
                          <m:endChr m:val="]"/>
                          <m:ctrlPr>
                            <a:rPr lang="it-IT" sz="2000" i="1">
                              <a:solidFill>
                                <a:schemeClr val="tx1">
                                  <a:lumMod val="95000"/>
                                  <a:lumOff val="5000"/>
                                </a:schemeClr>
                              </a:solidFill>
                              <a:latin typeface="Cambria Math" panose="02040503050406030204" pitchFamily="18" charset="0"/>
                              <a:sym typeface="Wingdings" panose="05000000000000000000" pitchFamily="2" charset="2"/>
                            </a:rPr>
                          </m:ctrlPr>
                        </m:dPr>
                        <m:e>
                          <m:m>
                            <m:mPr>
                              <m:mcs>
                                <m:mc>
                                  <m:mcPr>
                                    <m:count m:val="1"/>
                                    <m:mcJc m:val="center"/>
                                  </m:mcPr>
                                </m:mc>
                              </m:mcs>
                              <m:ctrlPr>
                                <a:rPr lang="it-IT" sz="2000" i="1" smtClean="0">
                                  <a:solidFill>
                                    <a:schemeClr val="tx1">
                                      <a:lumMod val="95000"/>
                                      <a:lumOff val="5000"/>
                                    </a:schemeClr>
                                  </a:solidFill>
                                  <a:latin typeface="Cambria Math" panose="02040503050406030204" pitchFamily="18" charset="0"/>
                                  <a:sym typeface="Wingdings" panose="05000000000000000000" pitchFamily="2" charset="2"/>
                                </a:rPr>
                              </m:ctrlPr>
                            </m:mPr>
                            <m:mr>
                              <m:e>
                                <m:sSup>
                                  <m:s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pPr>
                                  <m:e>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𝑥</m:t>
                                    </m:r>
                                  </m:e>
                                  <m:sup>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p>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sSup>
                                  <m:s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pPr>
                                  <m:e>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𝑦</m:t>
                                    </m:r>
                                  </m:e>
                                  <m:sup>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p>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sSup>
                                  <m:s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pPr>
                                  <m:e>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𝑧</m:t>
                                    </m:r>
                                  </m:e>
                                  <m:sup>
                                    <m:r>
                                      <m:rPr>
                                        <m:brk m:alnAt="7"/>
                                      </m:r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p>
                              </m:e>
                            </m:mr>
                            <m:mr>
                              <m:e>
                                <m:eqArr>
                                  <m:eqArrPr>
                                    <m:ctrlPr>
                                      <a:rPr lang="it-IT" sz="2000" i="1" smtClean="0">
                                        <a:solidFill>
                                          <a:schemeClr val="tx1">
                                            <a:lumMod val="95000"/>
                                            <a:lumOff val="5000"/>
                                          </a:schemeClr>
                                        </a:solidFill>
                                        <a:latin typeface="Cambria Math" panose="02040503050406030204" pitchFamily="18" charset="0"/>
                                        <a:sym typeface="Wingdings" panose="05000000000000000000" pitchFamily="2" charset="2"/>
                                      </a:rPr>
                                    </m:ctrlPr>
                                  </m:eqArr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𝑥</m:t>
                                    </m:r>
                                  </m:e>
                                  <m:e>
                                    <m:r>
                                      <a:rPr lang="it-IT" sz="2000" b="0" i="1" smtClean="0">
                                        <a:latin typeface="Cambria Math" panose="02040503050406030204" pitchFamily="18" charset="0"/>
                                      </a:rPr>
                                      <m:t>𝑦</m:t>
                                    </m:r>
                                  </m:e>
                                </m:eqArr>
                              </m:e>
                            </m:mr>
                            <m:m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𝑧</m:t>
                                </m:r>
                              </m:e>
                            </m:mr>
                          </m:m>
                        </m:e>
                      </m:d>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d>
                        <m:dPr>
                          <m:begChr m:val="["/>
                          <m:endChr m:val="]"/>
                          <m:ctrlPr>
                            <a:rPr lang="it-IT" sz="2000" i="1">
                              <a:solidFill>
                                <a:schemeClr val="tx1">
                                  <a:lumMod val="95000"/>
                                  <a:lumOff val="5000"/>
                                </a:schemeClr>
                              </a:solidFill>
                              <a:latin typeface="Cambria Math" panose="02040503050406030204" pitchFamily="18" charset="0"/>
                              <a:sym typeface="Wingdings" panose="05000000000000000000" pitchFamily="2" charset="2"/>
                            </a:rPr>
                          </m:ctrlPr>
                        </m:dPr>
                        <m:e>
                          <m:eqArr>
                            <m:eqArrPr>
                              <m:ctrlPr>
                                <a:rPr lang="it-IT" sz="2000" i="1">
                                  <a:solidFill>
                                    <a:schemeClr val="tx1">
                                      <a:lumMod val="95000"/>
                                      <a:lumOff val="5000"/>
                                    </a:schemeClr>
                                  </a:solidFill>
                                  <a:latin typeface="Cambria Math" panose="02040503050406030204" pitchFamily="18" charset="0"/>
                                  <a:sym typeface="Wingdings" panose="05000000000000000000" pitchFamily="2" charset="2"/>
                                </a:rPr>
                              </m:ctrlPr>
                            </m:eqArrPr>
                            <m:e>
                              <m:sSubSup>
                                <m:sSub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Sup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𝑑</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b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sSubSup>
                                <m:sSub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Sup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𝑥</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b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sSubSup>
                                <m:sSub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Sup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𝑦</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b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sSubSup>
                                <m:sSubSupPr>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sSubSupPr>
                                <m:e>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𝑧</m:t>
                                  </m:r>
                                </m:e>
                                <m:sub>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1</m:t>
                                  </m:r>
                                </m:sub>
                                <m:sup>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2</m:t>
                                  </m:r>
                                </m:sup>
                              </m:sSubSup>
                            </m:e>
                            <m:e>
                              <m:r>
                                <a:rPr lang="it-IT" i="1">
                                  <a:solidFill>
                                    <a:schemeClr val="tx1">
                                      <a:lumMod val="95000"/>
                                      <a:lumOff val="5000"/>
                                    </a:schemeClr>
                                  </a:solidFill>
                                  <a:latin typeface="Cambria Math" panose="02040503050406030204" pitchFamily="18" charset="0"/>
                                  <a:sym typeface="Wingdings" panose="05000000000000000000" pitchFamily="2" charset="2"/>
                                </a:rPr>
                                <m:t>⋮</m:t>
                              </m:r>
                            </m:e>
                          </m:eqArr>
                        </m:e>
                      </m:d>
                    </m:oMath>
                  </m:oMathPara>
                </a14:m>
                <a:endParaRPr lang="it-IT" sz="2000" dirty="0">
                  <a:solidFill>
                    <a:schemeClr val="tx1">
                      <a:lumMod val="95000"/>
                      <a:lumOff val="5000"/>
                    </a:schemeClr>
                  </a:solidFill>
                  <a:sym typeface="Wingdings" panose="05000000000000000000" pitchFamily="2" charset="2"/>
                </a:endParaRPr>
              </a:p>
              <a:p>
                <a:pPr marL="0" indent="0">
                  <a:lnSpc>
                    <a:spcPct val="125000"/>
                  </a:lnSpc>
                  <a:buNone/>
                </a:pPr>
                <a:r>
                  <a:rPr lang="it-IT" sz="2000" b="0" dirty="0">
                    <a:solidFill>
                      <a:schemeClr val="tx1">
                        <a:lumMod val="95000"/>
                        <a:lumOff val="5000"/>
                      </a:schemeClr>
                    </a:solidFill>
                    <a:sym typeface="Wingdings" panose="05000000000000000000" pitchFamily="2" charset="2"/>
                  </a:rPr>
                  <a:t>			</a:t>
                </a:r>
                <a14:m>
                  <m:oMath xmlns:m="http://schemas.openxmlformats.org/officeDocument/2006/math">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𝐴</m:t>
                    </m:r>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r>
                      <a:rPr lang="it-IT" sz="2000" b="1" i="1" smtClean="0">
                        <a:solidFill>
                          <a:schemeClr val="tx1">
                            <a:lumMod val="95000"/>
                            <a:lumOff val="5000"/>
                          </a:schemeClr>
                        </a:solidFill>
                        <a:latin typeface="Cambria Math" panose="02040503050406030204" pitchFamily="18" charset="0"/>
                        <a:sym typeface="Wingdings" panose="05000000000000000000" pitchFamily="2" charset="2"/>
                      </a:rPr>
                      <m:t>𝒙</m:t>
                    </m:r>
                    <m:r>
                      <a:rPr lang="it-IT" sz="2000" b="0" i="1" smtClean="0">
                        <a:solidFill>
                          <a:schemeClr val="tx1">
                            <a:lumMod val="95000"/>
                            <a:lumOff val="5000"/>
                          </a:schemeClr>
                        </a:solidFill>
                        <a:latin typeface="Cambria Math" panose="02040503050406030204" pitchFamily="18" charset="0"/>
                        <a:sym typeface="Wingdings" panose="05000000000000000000" pitchFamily="2" charset="2"/>
                      </a:rPr>
                      <m:t>=</m:t>
                    </m:r>
                    <m:r>
                      <a:rPr lang="it-IT" sz="2000" b="1" i="1" smtClean="0">
                        <a:solidFill>
                          <a:schemeClr val="tx1">
                            <a:lumMod val="95000"/>
                            <a:lumOff val="5000"/>
                          </a:schemeClr>
                        </a:solidFill>
                        <a:latin typeface="Cambria Math" panose="02040503050406030204" pitchFamily="18" charset="0"/>
                        <a:sym typeface="Wingdings" panose="05000000000000000000" pitchFamily="2" charset="2"/>
                      </a:rPr>
                      <m:t>𝒃</m:t>
                    </m:r>
                  </m:oMath>
                </a14:m>
                <a:r>
                  <a:rPr lang="it-IT" sz="2000" dirty="0">
                    <a:solidFill>
                      <a:schemeClr val="tx1">
                        <a:lumMod val="95000"/>
                        <a:lumOff val="5000"/>
                      </a:schemeClr>
                    </a:solidFill>
                    <a:sym typeface="Wingdings" panose="05000000000000000000" pitchFamily="2" charset="2"/>
                  </a:rPr>
                  <a:t>	 </a:t>
                </a:r>
                <a14:m>
                  <m:oMath xmlns:m="http://schemas.openxmlformats.org/officeDocument/2006/math">
                    <m:r>
                      <a:rPr lang="it-IT" sz="2000" dirty="0">
                        <a:solidFill>
                          <a:schemeClr val="tx1">
                            <a:lumMod val="95000"/>
                            <a:lumOff val="5000"/>
                          </a:schemeClr>
                        </a:solidFill>
                        <a:latin typeface="Cambria Math" panose="02040503050406030204" pitchFamily="18" charset="0"/>
                        <a:sym typeface="Wingdings" panose="05000000000000000000" pitchFamily="2" charset="2"/>
                      </a:rPr>
                      <m:t>⇒</m:t>
                    </m:r>
                  </m:oMath>
                </a14:m>
                <a:r>
                  <a:rPr lang="it-IT" sz="2000" dirty="0">
                    <a:solidFill>
                      <a:schemeClr val="tx1">
                        <a:lumMod val="95000"/>
                        <a:lumOff val="5000"/>
                      </a:schemeClr>
                    </a:solidFill>
                    <a:sym typeface="Wingdings" panose="05000000000000000000" pitchFamily="2" charset="2"/>
                  </a:rPr>
                  <a:t>	</a:t>
                </a:r>
                <a14:m>
                  <m:oMath xmlns:m="http://schemas.openxmlformats.org/officeDocument/2006/math">
                    <m:acc>
                      <m:accPr>
                        <m:chr m:val="̂"/>
                        <m:ctrlPr>
                          <a:rPr lang="it-IT" sz="2000" b="0" i="1" smtClean="0">
                            <a:solidFill>
                              <a:schemeClr val="tx1">
                                <a:lumMod val="95000"/>
                                <a:lumOff val="5000"/>
                              </a:schemeClr>
                            </a:solidFill>
                            <a:latin typeface="Cambria Math" panose="02040503050406030204" pitchFamily="18" charset="0"/>
                            <a:sym typeface="Wingdings" panose="05000000000000000000" pitchFamily="2" charset="2"/>
                          </a:rPr>
                        </m:ctrlPr>
                      </m:accPr>
                      <m:e>
                        <m:r>
                          <a:rPr lang="it-IT" sz="2000" b="1" i="1" smtClean="0">
                            <a:solidFill>
                              <a:schemeClr val="tx1">
                                <a:lumMod val="95000"/>
                                <a:lumOff val="5000"/>
                              </a:schemeClr>
                            </a:solidFill>
                            <a:latin typeface="Cambria Math" panose="02040503050406030204" pitchFamily="18" charset="0"/>
                            <a:sym typeface="Wingdings" panose="05000000000000000000" pitchFamily="2" charset="2"/>
                          </a:rPr>
                          <m:t>𝒙</m:t>
                        </m:r>
                      </m:e>
                    </m:acc>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m:t>
                    </m:r>
                    <m:sSup>
                      <m:sSupPr>
                        <m:ctrlP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ctrlPr>
                      </m:sSupPr>
                      <m:e>
                        <m:d>
                          <m:dPr>
                            <m:ctrlP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ctrlPr>
                          </m:dPr>
                          <m:e>
                            <m:sSup>
                              <m:sSupPr>
                                <m:ctrlP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ctrlPr>
                              </m:sSupPr>
                              <m:e>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𝐴</m:t>
                                </m:r>
                              </m:e>
                              <m:sup>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𝑇</m:t>
                                </m:r>
                              </m:sup>
                            </m:sSup>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𝐴</m:t>
                            </m:r>
                          </m:e>
                        </m:d>
                      </m:e>
                      <m:sup>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−1</m:t>
                        </m:r>
                      </m:sup>
                    </m:sSup>
                    <m:sSup>
                      <m:sSupPr>
                        <m:ctrlP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ctrlPr>
                      </m:sSupPr>
                      <m:e>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𝐴</m:t>
                        </m:r>
                      </m:e>
                      <m:sup>
                        <m:r>
                          <a:rPr lang="it-IT" sz="2000" b="0" i="1" dirty="0" smtClean="0">
                            <a:solidFill>
                              <a:schemeClr val="tx1">
                                <a:lumMod val="95000"/>
                                <a:lumOff val="5000"/>
                              </a:schemeClr>
                            </a:solidFill>
                            <a:latin typeface="Cambria Math" panose="02040503050406030204" pitchFamily="18" charset="0"/>
                            <a:sym typeface="Wingdings" panose="05000000000000000000" pitchFamily="2" charset="2"/>
                          </a:rPr>
                          <m:t>𝑇</m:t>
                        </m:r>
                      </m:sup>
                    </m:sSup>
                    <m:r>
                      <a:rPr lang="it-IT" sz="2000" b="1" i="1" dirty="0" smtClean="0">
                        <a:solidFill>
                          <a:schemeClr val="tx1">
                            <a:lumMod val="95000"/>
                            <a:lumOff val="5000"/>
                          </a:schemeClr>
                        </a:solidFill>
                        <a:latin typeface="Cambria Math" panose="02040503050406030204" pitchFamily="18" charset="0"/>
                        <a:sym typeface="Wingdings" panose="05000000000000000000" pitchFamily="2" charset="2"/>
                      </a:rPr>
                      <m:t>𝒃</m:t>
                    </m:r>
                  </m:oMath>
                </a14:m>
                <a:r>
                  <a:rPr lang="it-IT" sz="2000" dirty="0">
                    <a:solidFill>
                      <a:schemeClr val="tx1">
                        <a:lumMod val="95000"/>
                        <a:lumOff val="5000"/>
                      </a:schemeClr>
                    </a:solidFill>
                    <a:sym typeface="Wingdings" panose="05000000000000000000" pitchFamily="2" charset="2"/>
                  </a:rPr>
                  <a:t>	</a:t>
                </a:r>
              </a:p>
              <a:p>
                <a:pPr marL="0" indent="0">
                  <a:lnSpc>
                    <a:spcPct val="125000"/>
                  </a:lnSpc>
                  <a:buNone/>
                </a:pPr>
                <a:endParaRPr lang="it-IT" sz="2000" dirty="0">
                  <a:solidFill>
                    <a:schemeClr val="tx1">
                      <a:lumMod val="95000"/>
                      <a:lumOff val="5000"/>
                    </a:schemeClr>
                  </a:solidFill>
                  <a:sym typeface="Wingdings" panose="05000000000000000000" pitchFamily="2" charset="2"/>
                </a:endParaRPr>
              </a:p>
            </p:txBody>
          </p:sp>
        </mc:Choice>
        <mc:Fallback xmlns="">
          <p:sp>
            <p:nvSpPr>
              <p:cNvPr id="4" name="Segnaposto contenuto 2">
                <a:extLst>
                  <a:ext uri="{FF2B5EF4-FFF2-40B4-BE49-F238E27FC236}">
                    <a16:creationId xmlns:a16="http://schemas.microsoft.com/office/drawing/2014/main" id="{780F09FE-7FCD-44BD-BBF9-36DECE33C8DB}"/>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3"/>
                <a:stretch>
                  <a:fillRect l="-580" b="-12202"/>
                </a:stretch>
              </a:blipFill>
            </p:spPr>
            <p:txBody>
              <a:bodyPr/>
              <a:lstStyle/>
              <a:p>
                <a:r>
                  <a:rPr lang="en-GB">
                    <a:noFill/>
                  </a:rPr>
                  <a:t> </a:t>
                </a:r>
              </a:p>
            </p:txBody>
          </p:sp>
        </mc:Fallback>
      </mc:AlternateContent>
    </p:spTree>
    <p:extLst>
      <p:ext uri="{BB962C8B-B14F-4D97-AF65-F5344CB8AC3E}">
        <p14:creationId xmlns:p14="http://schemas.microsoft.com/office/powerpoint/2010/main" val="3293536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5">
                    <a:lumMod val="50000"/>
                  </a:schemeClr>
                </a:solidFill>
              </a:rPr>
              <a:t>UWB Beacons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For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due to the low </a:t>
            </a:r>
            <a:r>
              <a:rPr lang="it-IT" sz="2000" dirty="0" err="1">
                <a:solidFill>
                  <a:schemeClr val="tx1">
                    <a:lumMod val="95000"/>
                    <a:lumOff val="5000"/>
                  </a:schemeClr>
                </a:solidFill>
                <a:sym typeface="Wingdings" panose="05000000000000000000" pitchFamily="2" charset="2"/>
              </a:rPr>
              <a:t>velocity</a:t>
            </a:r>
            <a:r>
              <a:rPr lang="it-IT" sz="2000" dirty="0">
                <a:solidFill>
                  <a:schemeClr val="tx1">
                    <a:lumMod val="95000"/>
                    <a:lumOff val="5000"/>
                  </a:schemeClr>
                </a:solidFill>
                <a:sym typeface="Wingdings" panose="05000000000000000000" pitchFamily="2" charset="2"/>
              </a:rPr>
              <a:t> of the drone,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recommended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several</a:t>
            </a:r>
            <a:r>
              <a:rPr lang="it-IT" sz="2000" dirty="0">
                <a:solidFill>
                  <a:schemeClr val="tx1">
                    <a:lumMod val="95000"/>
                    <a:lumOff val="5000"/>
                  </a:schemeClr>
                </a:solidFill>
                <a:sym typeface="Wingdings" panose="05000000000000000000" pitchFamily="2" charset="2"/>
              </a:rPr>
              <a:t> data points are </a:t>
            </a:r>
            <a:r>
              <a:rPr lang="it-IT" sz="2000" dirty="0" err="1">
                <a:solidFill>
                  <a:schemeClr val="tx1">
                    <a:lumMod val="95000"/>
                    <a:lumOff val="5000"/>
                  </a:schemeClr>
                </a:solidFill>
                <a:sym typeface="Wingdings" panose="05000000000000000000" pitchFamily="2" charset="2"/>
              </a:rPr>
              <a:t>acquired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before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finishing</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a:t>
            </a:r>
          </a:p>
          <a:p>
            <a:pPr marL="0" indent="0">
              <a:lnSpc>
                <a:spcPct val="125000"/>
              </a:lnSpc>
              <a:buNone/>
            </a:pPr>
            <a:r>
              <a:rPr lang="it-IT" sz="2000" dirty="0">
                <a:solidFill>
                  <a:schemeClr val="tx1">
                    <a:lumMod val="95000"/>
                    <a:lumOff val="5000"/>
                  </a:schemeClr>
                </a:solidFill>
                <a:sym typeface="Wingdings" panose="05000000000000000000" pitchFamily="2" charset="2"/>
              </a:rPr>
              <a:t>A stop </a:t>
            </a:r>
            <a:r>
              <a:rPr lang="it-IT" sz="2000" dirty="0" err="1">
                <a:solidFill>
                  <a:schemeClr val="tx1">
                    <a:lumMod val="95000"/>
                    <a:lumOff val="5000"/>
                  </a:schemeClr>
                </a:solidFill>
                <a:sym typeface="Wingdings" panose="05000000000000000000" pitchFamily="2" charset="2"/>
              </a:rPr>
              <a:t>criterion</a:t>
            </a:r>
            <a:r>
              <a:rPr lang="it-IT" sz="2000" dirty="0">
                <a:solidFill>
                  <a:schemeClr val="tx1">
                    <a:lumMod val="95000"/>
                    <a:lumOff val="5000"/>
                  </a:schemeClr>
                </a:solidFill>
                <a:sym typeface="Wingdings" panose="05000000000000000000" pitchFamily="2" charset="2"/>
              </a:rPr>
              <a:t> on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developed</a:t>
            </a:r>
            <a:r>
              <a:rPr lang="it-IT" sz="2000" dirty="0">
                <a:solidFill>
                  <a:schemeClr val="tx1">
                    <a:lumMod val="95000"/>
                    <a:lumOff val="5000"/>
                  </a:schemeClr>
                </a:solidFill>
                <a:sym typeface="Wingdings" panose="05000000000000000000" pitchFamily="2" charset="2"/>
              </a:rPr>
              <a:t> code,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based</a:t>
            </a:r>
            <a:r>
              <a:rPr lang="it-IT" sz="2000" dirty="0">
                <a:solidFill>
                  <a:schemeClr val="tx1">
                    <a:lumMod val="95000"/>
                    <a:lumOff val="5000"/>
                  </a:schemeClr>
                </a:solidFill>
                <a:sym typeface="Wingdings" panose="05000000000000000000" pitchFamily="2" charset="2"/>
              </a:rPr>
              <a:t> on the </a:t>
            </a:r>
            <a:r>
              <a:rPr lang="it-IT" sz="2000" dirty="0" err="1">
                <a:solidFill>
                  <a:schemeClr val="tx1">
                    <a:lumMod val="95000"/>
                    <a:lumOff val="5000"/>
                  </a:schemeClr>
                </a:solidFill>
                <a:sym typeface="Wingdings" panose="05000000000000000000" pitchFamily="2" charset="2"/>
              </a:rPr>
              <a:t>number</a:t>
            </a:r>
            <a:r>
              <a:rPr lang="it-IT" sz="2000" dirty="0">
                <a:solidFill>
                  <a:schemeClr val="tx1">
                    <a:lumMod val="95000"/>
                    <a:lumOff val="5000"/>
                  </a:schemeClr>
                </a:solidFill>
                <a:sym typeface="Wingdings" panose="05000000000000000000" pitchFamily="2" charset="2"/>
              </a:rPr>
              <a:t> of </a:t>
            </a:r>
            <a:r>
              <a:rPr lang="it-IT" sz="2000" dirty="0" err="1">
                <a:solidFill>
                  <a:schemeClr val="tx1">
                    <a:lumMod val="95000"/>
                    <a:lumOff val="5000"/>
                  </a:schemeClr>
                </a:solidFill>
                <a:sym typeface="Wingdings" panose="05000000000000000000" pitchFamily="2" charset="2"/>
              </a:rPr>
              <a:t>measurements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acquired</a:t>
            </a:r>
            <a:r>
              <a:rPr lang="it-IT" sz="2000" dirty="0">
                <a:solidFill>
                  <a:schemeClr val="tx1">
                    <a:lumMod val="95000"/>
                    <a:lumOff val="5000"/>
                  </a:schemeClr>
                </a:solidFill>
                <a:sym typeface="Wingdings" panose="05000000000000000000" pitchFamily="2" charset="2"/>
              </a:rPr>
              <a:t> for </a:t>
            </a:r>
            <a:r>
              <a:rPr lang="it-IT" sz="2000" dirty="0" err="1">
                <a:solidFill>
                  <a:schemeClr val="tx1">
                    <a:lumMod val="95000"/>
                    <a:lumOff val="5000"/>
                  </a:schemeClr>
                </a:solidFill>
                <a:sym typeface="Wingdings" panose="05000000000000000000" pitchFamily="2" charset="2"/>
              </a:rPr>
              <a:t>each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unknown</a:t>
            </a:r>
            <a:r>
              <a:rPr lang="it-IT" sz="2000" dirty="0">
                <a:solidFill>
                  <a:schemeClr val="tx1">
                    <a:lumMod val="95000"/>
                    <a:lumOff val="5000"/>
                  </a:schemeClr>
                </a:solidFill>
                <a:sym typeface="Wingdings" panose="05000000000000000000" pitchFamily="2" charset="2"/>
              </a:rPr>
              <a:t> beacon. Once a </a:t>
            </a:r>
            <a:r>
              <a:rPr lang="it-IT" sz="2000" dirty="0" err="1">
                <a:solidFill>
                  <a:schemeClr val="tx1">
                    <a:lumMod val="95000"/>
                    <a:lumOff val="5000"/>
                  </a:schemeClr>
                </a:solidFill>
                <a:sym typeface="Wingdings" panose="05000000000000000000" pitchFamily="2" charset="2"/>
              </a:rPr>
              <a:t>certain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choosen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threshold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reached</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end.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choice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 </a:t>
            </a:r>
            <a:r>
              <a:rPr lang="it-IT" sz="2000" dirty="0" err="1">
                <a:solidFill>
                  <a:schemeClr val="tx1">
                    <a:lumMod val="95000"/>
                    <a:lumOff val="5000"/>
                  </a:schemeClr>
                </a:solidFill>
                <a:sym typeface="Wingdings" panose="05000000000000000000" pitchFamily="2" charset="2"/>
              </a:rPr>
              <a:t>result</a:t>
            </a:r>
            <a:r>
              <a:rPr lang="it-IT" sz="2000" dirty="0">
                <a:solidFill>
                  <a:schemeClr val="tx1">
                    <a:lumMod val="95000"/>
                    <a:lumOff val="5000"/>
                  </a:schemeClr>
                </a:solidFill>
                <a:sym typeface="Wingdings" panose="05000000000000000000" pitchFamily="2" charset="2"/>
              </a:rPr>
              <a:t> of the trade-off </a:t>
            </a:r>
            <a:r>
              <a:rPr lang="it-IT" sz="2000" dirty="0" err="1">
                <a:solidFill>
                  <a:schemeClr val="tx1">
                    <a:lumMod val="95000"/>
                    <a:lumOff val="5000"/>
                  </a:schemeClr>
                </a:solidFill>
                <a:sym typeface="Wingdings" panose="05000000000000000000" pitchFamily="2" charset="2"/>
              </a:rPr>
              <a:t>between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memory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requirements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computational</a:t>
            </a:r>
            <a:r>
              <a:rPr lang="it-IT" sz="2000" dirty="0">
                <a:solidFill>
                  <a:schemeClr val="tx1">
                    <a:lumMod val="95000"/>
                    <a:lumOff val="5000"/>
                  </a:schemeClr>
                </a:solidFill>
                <a:sym typeface="Wingdings" panose="05000000000000000000" pitchFamily="2" charset="2"/>
              </a:rPr>
              <a:t> cost, </a:t>
            </a:r>
            <a:r>
              <a:rPr lang="it-IT" sz="2000" dirty="0" err="1">
                <a:solidFill>
                  <a:schemeClr val="tx1">
                    <a:lumMod val="95000"/>
                    <a:lumOff val="5000"/>
                  </a:schemeClr>
                </a:solidFill>
                <a:sym typeface="Wingdings" panose="05000000000000000000" pitchFamily="2" charset="2"/>
              </a:rPr>
              <a:t>accuracy</a:t>
            </a:r>
            <a:r>
              <a:rPr lang="it-IT" sz="2000" dirty="0">
                <a:solidFill>
                  <a:schemeClr val="tx1">
                    <a:lumMod val="95000"/>
                    <a:lumOff val="5000"/>
                  </a:schemeClr>
                </a:solidFill>
                <a:sym typeface="Wingdings" panose="05000000000000000000" pitchFamily="2" charset="2"/>
              </a:rPr>
              <a:t> and speed of the </a:t>
            </a:r>
            <a:r>
              <a:rPr lang="it-IT" sz="2000" dirty="0" err="1">
                <a:solidFill>
                  <a:schemeClr val="tx1">
                    <a:lumMod val="95000"/>
                    <a:lumOff val="5000"/>
                  </a:schemeClr>
                </a:solidFill>
                <a:sym typeface="Wingdings" panose="05000000000000000000" pitchFamily="2" charset="2"/>
              </a:rPr>
              <a:t>estimation</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threshold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used</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simulations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50).</a:t>
            </a:r>
          </a:p>
          <a:p>
            <a:pPr marL="0" indent="0">
              <a:lnSpc>
                <a:spcPct val="125000"/>
              </a:lnSpc>
              <a:buNone/>
            </a:pPr>
            <a:r>
              <a:rPr lang="it-IT" sz="2000" dirty="0" err="1">
                <a:solidFill>
                  <a:schemeClr val="tx1">
                    <a:lumMod val="95000"/>
                    <a:lumOff val="5000"/>
                  </a:schemeClr>
                </a:solidFill>
                <a:sym typeface="Wingdings" panose="05000000000000000000" pitchFamily="2" charset="2"/>
              </a:rPr>
              <a:t>Another</a:t>
            </a:r>
            <a:r>
              <a:rPr lang="it-IT" sz="2000" dirty="0">
                <a:solidFill>
                  <a:schemeClr val="tx1">
                    <a:lumMod val="95000"/>
                    <a:lumOff val="5000"/>
                  </a:schemeClr>
                </a:solidFill>
                <a:sym typeface="Wingdings" panose="05000000000000000000" pitchFamily="2" charset="2"/>
              </a:rPr>
              <a:t> stop </a:t>
            </a:r>
            <a:r>
              <a:rPr lang="it-IT" sz="2000" dirty="0" err="1">
                <a:solidFill>
                  <a:schemeClr val="tx1">
                    <a:lumMod val="95000"/>
                    <a:lumOff val="5000"/>
                  </a:schemeClr>
                </a:solidFill>
                <a:sym typeface="Wingdings" panose="05000000000000000000" pitchFamily="2" charset="2"/>
              </a:rPr>
              <a:t>criterion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could</a:t>
            </a:r>
            <a:r>
              <a:rPr lang="it-IT" sz="2000" dirty="0">
                <a:solidFill>
                  <a:schemeClr val="tx1">
                    <a:lumMod val="95000"/>
                    <a:lumOff val="5000"/>
                  </a:schemeClr>
                </a:solidFill>
                <a:sym typeface="Wingdings" panose="05000000000000000000" pitchFamily="2" charset="2"/>
              </a:rPr>
              <a:t> be </a:t>
            </a:r>
            <a:r>
              <a:rPr lang="it-IT" sz="2000" dirty="0" err="1">
                <a:solidFill>
                  <a:schemeClr val="tx1">
                    <a:lumMod val="95000"/>
                    <a:lumOff val="5000"/>
                  </a:schemeClr>
                </a:solidFill>
                <a:sym typeface="Wingdings" panose="05000000000000000000" pitchFamily="2" charset="2"/>
              </a:rPr>
              <a:t>based</a:t>
            </a:r>
            <a:r>
              <a:rPr lang="it-IT" sz="2000" dirty="0">
                <a:solidFill>
                  <a:schemeClr val="tx1">
                    <a:lumMod val="95000"/>
                    <a:lumOff val="5000"/>
                  </a:schemeClr>
                </a:solidFill>
                <a:sym typeface="Wingdings" panose="05000000000000000000" pitchFamily="2" charset="2"/>
              </a:rPr>
              <a:t> on the drone </a:t>
            </a:r>
            <a:r>
              <a:rPr lang="it-IT" sz="2000" dirty="0" err="1">
                <a:solidFill>
                  <a:schemeClr val="tx1">
                    <a:lumMod val="95000"/>
                    <a:lumOff val="5000"/>
                  </a:schemeClr>
                </a:solidFill>
                <a:sym typeface="Wingdings" panose="05000000000000000000" pitchFamily="2" charset="2"/>
              </a:rPr>
              <a:t>displacement</a:t>
            </a:r>
            <a:r>
              <a:rPr lang="it-IT" sz="2000" dirty="0">
                <a:solidFill>
                  <a:schemeClr val="tx1">
                    <a:lumMod val="95000"/>
                    <a:lumOff val="5000"/>
                  </a:schemeClr>
                </a:solidFill>
                <a:sym typeface="Wingdings" panose="05000000000000000000" pitchFamily="2" charset="2"/>
              </a:rPr>
              <a:t> from the first </a:t>
            </a:r>
            <a:r>
              <a:rPr lang="it-IT" sz="2000" dirty="0" err="1">
                <a:solidFill>
                  <a:schemeClr val="tx1">
                    <a:lumMod val="95000"/>
                    <a:lumOff val="5000"/>
                  </a:schemeClr>
                </a:solidFill>
                <a:sym typeface="Wingdings" panose="05000000000000000000" pitchFamily="2" charset="2"/>
              </a:rPr>
              <a:t>observation</a:t>
            </a:r>
            <a:r>
              <a:rPr lang="it-IT" sz="2000" dirty="0">
                <a:solidFill>
                  <a:schemeClr val="tx1">
                    <a:lumMod val="95000"/>
                    <a:lumOff val="5000"/>
                  </a:schemeClr>
                </a:solidFill>
                <a:sym typeface="Wingdings" panose="05000000000000000000" pitchFamily="2" charset="2"/>
              </a:rPr>
              <a:t> of the anchor. Once </a:t>
            </a:r>
            <a:r>
              <a:rPr lang="it-IT" sz="2000" dirty="0" err="1">
                <a:solidFill>
                  <a:schemeClr val="tx1">
                    <a:lumMod val="95000"/>
                    <a:lumOff val="5000"/>
                  </a:schemeClr>
                </a:solidFill>
                <a:sym typeface="Wingdings" panose="05000000000000000000" pitchFamily="2" charset="2"/>
              </a:rPr>
              <a:t>it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traveled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independently</a:t>
            </a:r>
            <a:r>
              <a:rPr lang="it-IT" sz="2000" dirty="0">
                <a:solidFill>
                  <a:schemeClr val="tx1">
                    <a:lumMod val="95000"/>
                    <a:lumOff val="5000"/>
                  </a:schemeClr>
                </a:solidFill>
                <a:sym typeface="Wingdings" panose="05000000000000000000" pitchFamily="2" charset="2"/>
              </a:rPr>
              <a:t>) a </a:t>
            </a:r>
            <a:r>
              <a:rPr lang="en-US" sz="2000" dirty="0">
                <a:solidFill>
                  <a:schemeClr val="tx1">
                    <a:lumMod val="95000"/>
                    <a:lumOff val="5000"/>
                  </a:schemeClr>
                </a:solidFill>
                <a:sym typeface="Wingdings" panose="05000000000000000000" pitchFamily="2" charset="2"/>
              </a:rPr>
              <a:t>“</a:t>
            </a:r>
            <a:r>
              <a:rPr lang="it-IT" sz="2000" dirty="0" err="1">
                <a:solidFill>
                  <a:schemeClr val="tx1">
                    <a:lumMod val="95000"/>
                    <a:lumOff val="5000"/>
                  </a:schemeClr>
                </a:solidFill>
                <a:sym typeface="Wingdings" panose="05000000000000000000" pitchFamily="2" charset="2"/>
              </a:rPr>
              <a:t>significant</a:t>
            </a:r>
            <a:r>
              <a:rPr lang="en-US" sz="2000" dirty="0">
                <a:solidFill>
                  <a:schemeClr val="tx1">
                    <a:lumMod val="95000"/>
                    <a:lumOff val="5000"/>
                  </a:schemeClr>
                </a:solidFill>
                <a:sym typeface="Wingdings" panose="05000000000000000000" pitchFamily="2" charset="2"/>
              </a:rPr>
              <a: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distance</a:t>
            </a:r>
            <a:r>
              <a:rPr lang="it-IT" sz="2000" dirty="0">
                <a:solidFill>
                  <a:schemeClr val="tx1">
                    <a:lumMod val="95000"/>
                    <a:lumOff val="5000"/>
                  </a:schemeClr>
                </a:solidFill>
                <a:sym typeface="Wingdings" panose="05000000000000000000" pitchFamily="2" charset="2"/>
              </a:rPr>
              <a:t> in </a:t>
            </a:r>
            <a:r>
              <a:rPr lang="it-IT" sz="2000" dirty="0" err="1">
                <a:solidFill>
                  <a:schemeClr val="tx1">
                    <a:lumMod val="95000"/>
                    <a:lumOff val="5000"/>
                  </a:schemeClr>
                </a:solidFill>
                <a:sym typeface="Wingdings" panose="05000000000000000000" pitchFamily="2" charset="2"/>
              </a:rPr>
              <a:t>all</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three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directions</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stopped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would</a:t>
            </a:r>
            <a:r>
              <a:rPr lang="it-IT" sz="2000" dirty="0">
                <a:solidFill>
                  <a:schemeClr val="tx1">
                    <a:lumMod val="95000"/>
                    <a:lumOff val="5000"/>
                  </a:schemeClr>
                </a:solidFill>
                <a:sym typeface="Wingdings" panose="05000000000000000000" pitchFamily="2" charset="2"/>
              </a:rPr>
              <a:t> be </a:t>
            </a:r>
            <a:r>
              <a:rPr lang="it-IT" sz="2000" dirty="0" err="1">
                <a:solidFill>
                  <a:schemeClr val="tx1">
                    <a:lumMod val="95000"/>
                    <a:lumOff val="5000"/>
                  </a:schemeClr>
                </a:solidFill>
                <a:sym typeface="Wingdings" panose="05000000000000000000" pitchFamily="2" charset="2"/>
              </a:rPr>
              <a:t>useful</a:t>
            </a:r>
            <a:r>
              <a:rPr lang="it-IT" sz="2000" dirty="0">
                <a:solidFill>
                  <a:schemeClr val="tx1">
                    <a:lumMod val="95000"/>
                    <a:lumOff val="5000"/>
                  </a:schemeClr>
                </a:solidFill>
                <a:sym typeface="Wingdings" panose="05000000000000000000" pitchFamily="2" charset="2"/>
              </a:rPr>
              <a:t> (to a </a:t>
            </a:r>
            <a:r>
              <a:rPr lang="it-IT" sz="2000" dirty="0" err="1">
                <a:solidFill>
                  <a:schemeClr val="tx1">
                    <a:lumMod val="95000"/>
                    <a:lumOff val="5000"/>
                  </a:schemeClr>
                </a:solidFill>
                <a:sym typeface="Wingdings" panose="05000000000000000000" pitchFamily="2" charset="2"/>
              </a:rPr>
              <a:t>certain</a:t>
            </a:r>
            <a:r>
              <a:rPr lang="it-IT" sz="2000" dirty="0">
                <a:solidFill>
                  <a:schemeClr val="tx1">
                    <a:lumMod val="95000"/>
                    <a:lumOff val="5000"/>
                  </a:schemeClr>
                </a:solidFill>
                <a:sym typeface="Wingdings" panose="05000000000000000000" pitchFamily="2" charset="2"/>
              </a:rPr>
              <a:t> degree) </a:t>
            </a:r>
            <a:r>
              <a:rPr lang="it-IT" sz="2000" dirty="0" err="1">
                <a:solidFill>
                  <a:schemeClr val="tx1">
                    <a:lumMod val="95000"/>
                    <a:lumOff val="5000"/>
                  </a:schemeClr>
                </a:solidFill>
                <a:sym typeface="Wingdings" panose="05000000000000000000" pitchFamily="2" charset="2"/>
              </a:rPr>
              <a:t>when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dealing</a:t>
            </a:r>
            <a:r>
              <a:rPr lang="it-IT" sz="2000" dirty="0">
                <a:solidFill>
                  <a:schemeClr val="tx1">
                    <a:lumMod val="95000"/>
                    <a:lumOff val="5000"/>
                  </a:schemeClr>
                </a:solidFill>
                <a:sym typeface="Wingdings" panose="05000000000000000000" pitchFamily="2" charset="2"/>
              </a:rPr>
              <a:t> with </a:t>
            </a:r>
            <a:r>
              <a:rPr lang="en-US" sz="2000" dirty="0">
                <a:solidFill>
                  <a:schemeClr val="tx1">
                    <a:lumMod val="95000"/>
                    <a:lumOff val="5000"/>
                  </a:schemeClr>
                </a:solidFill>
                <a:sym typeface="Wingdings" panose="05000000000000000000" pitchFamily="2" charset="2"/>
              </a:rPr>
              <a:t>“singular” trajectories (where the UWB position is not observable).</a:t>
            </a:r>
            <a:endParaRPr lang="it-IT" sz="2000" dirty="0">
              <a:solidFill>
                <a:schemeClr val="tx1">
                  <a:lumMod val="95000"/>
                  <a:lumOff val="5000"/>
                </a:schemeClr>
              </a:solidFill>
              <a:sym typeface="Wingdings" panose="05000000000000000000" pitchFamily="2" charset="2"/>
            </a:endParaRPr>
          </a:p>
        </p:txBody>
      </p:sp>
    </p:spTree>
    <p:extLst>
      <p:ext uri="{BB962C8B-B14F-4D97-AF65-F5344CB8AC3E}">
        <p14:creationId xmlns:p14="http://schemas.microsoft.com/office/powerpoint/2010/main" val="2898921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5">
                    <a:lumMod val="50000"/>
                  </a:schemeClr>
                </a:solidFill>
              </a:rPr>
              <a:t>UWB Beacons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Two </a:t>
            </a:r>
            <a:r>
              <a:rPr lang="it-IT" sz="2000" dirty="0" err="1">
                <a:solidFill>
                  <a:schemeClr val="tx1">
                    <a:lumMod val="95000"/>
                    <a:lumOff val="5000"/>
                  </a:schemeClr>
                </a:solidFill>
                <a:sym typeface="Wingdings" panose="05000000000000000000" pitchFamily="2" charset="2"/>
              </a:rPr>
              <a:t>methods</a:t>
            </a:r>
            <a:r>
              <a:rPr lang="it-IT" sz="2000" dirty="0">
                <a:solidFill>
                  <a:schemeClr val="tx1">
                    <a:lumMod val="95000"/>
                    <a:lumOff val="5000"/>
                  </a:schemeClr>
                </a:solidFill>
                <a:sym typeface="Wingdings" panose="05000000000000000000" pitchFamily="2" charset="2"/>
              </a:rPr>
              <a:t> with </a:t>
            </a:r>
            <a:r>
              <a:rPr lang="it-IT" sz="2000" dirty="0" err="1">
                <a:solidFill>
                  <a:schemeClr val="tx1">
                    <a:lumMod val="95000"/>
                    <a:lumOff val="5000"/>
                  </a:schemeClr>
                </a:solidFill>
                <a:sym typeface="Wingdings" panose="05000000000000000000" pitchFamily="2" charset="2"/>
              </a:rPr>
              <a:t>different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characteristics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have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implemented</a:t>
            </a:r>
            <a:r>
              <a:rPr lang="it-IT" sz="2000" dirty="0">
                <a:solidFill>
                  <a:schemeClr val="tx1">
                    <a:lumMod val="95000"/>
                    <a:lumOff val="5000"/>
                  </a:schemeClr>
                </a:solidFill>
                <a:sym typeface="Wingdings" panose="05000000000000000000" pitchFamily="2" charset="2"/>
              </a:rPr>
              <a:t>:</a:t>
            </a:r>
          </a:p>
          <a:p>
            <a:pPr marL="457200" indent="-457200">
              <a:lnSpc>
                <a:spcPct val="125000"/>
              </a:lnSpc>
              <a:buFont typeface="+mj-lt"/>
              <a:buAutoNum type="arabicPeriod"/>
            </a:pPr>
            <a:r>
              <a:rPr lang="it-IT" sz="2000" dirty="0" err="1">
                <a:solidFill>
                  <a:schemeClr val="tx1">
                    <a:lumMod val="95000"/>
                    <a:lumOff val="5000"/>
                  </a:schemeClr>
                </a:solidFill>
                <a:latin typeface="Courier New" panose="02070309020205020404" pitchFamily="49" charset="0"/>
                <a:cs typeface="Courier New" panose="02070309020205020404" pitchFamily="49" charset="0"/>
                <a:sym typeface="Wingdings" panose="05000000000000000000" pitchFamily="2" charset="2"/>
              </a:rPr>
              <a:t>fuse_unknown_uwb</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algorithm</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able</a:t>
            </a:r>
            <a:r>
              <a:rPr lang="it-IT" sz="2000" dirty="0">
                <a:solidFill>
                  <a:schemeClr val="tx1">
                    <a:lumMod val="95000"/>
                    <a:lumOff val="5000"/>
                  </a:schemeClr>
                </a:solidFill>
                <a:sym typeface="Wingdings" panose="05000000000000000000" pitchFamily="2" charset="2"/>
              </a:rPr>
              <a:t> to </a:t>
            </a:r>
            <a:r>
              <a:rPr lang="it-IT" sz="2000" dirty="0" err="1">
                <a:solidFill>
                  <a:schemeClr val="tx1">
                    <a:lumMod val="95000"/>
                    <a:lumOff val="5000"/>
                  </a:schemeClr>
                </a:solidFill>
                <a:sym typeface="Wingdings" panose="05000000000000000000" pitchFamily="2" charset="2"/>
              </a:rPr>
              <a:t>simultaneously</a:t>
            </a:r>
            <a:r>
              <a:rPr lang="it-IT" sz="2000" dirty="0">
                <a:solidFill>
                  <a:schemeClr val="tx1">
                    <a:lumMod val="95000"/>
                    <a:lumOff val="5000"/>
                  </a:schemeClr>
                </a:solidFill>
                <a:sym typeface="Wingdings" panose="05000000000000000000" pitchFamily="2" charset="2"/>
              </a:rPr>
              <a:t> estimate the position of the anchors and the state of the drone.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as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seen</a:t>
            </a:r>
            <a:r>
              <a:rPr lang="it-IT" sz="2000" dirty="0">
                <a:solidFill>
                  <a:schemeClr val="tx1">
                    <a:lumMod val="95000"/>
                    <a:lumOff val="5000"/>
                  </a:schemeClr>
                </a:solidFill>
                <a:sym typeface="Wingdings" panose="05000000000000000000" pitchFamily="2" charset="2"/>
              </a:rPr>
              <a:t> in the </a:t>
            </a:r>
            <a:r>
              <a:rPr lang="it-IT" sz="2000" dirty="0" err="1">
                <a:solidFill>
                  <a:schemeClr val="tx1">
                    <a:lumMod val="95000"/>
                    <a:lumOff val="5000"/>
                  </a:schemeClr>
                </a:solidFill>
                <a:sym typeface="Wingdings" panose="05000000000000000000" pitchFamily="2" charset="2"/>
              </a:rPr>
              <a:t>previous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sections</a:t>
            </a:r>
            <a:r>
              <a:rPr lang="it-IT" sz="2000" dirty="0">
                <a:solidFill>
                  <a:schemeClr val="tx1">
                    <a:lumMod val="95000"/>
                    <a:lumOff val="5000"/>
                  </a:schemeClr>
                </a:solidFill>
                <a:sym typeface="Wingdings" panose="05000000000000000000" pitchFamily="2" charset="2"/>
              </a:rPr>
              <a:t>. The trade-off of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that</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stability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not </a:t>
            </a:r>
            <a:r>
              <a:rPr lang="it-IT" sz="2000" dirty="0" err="1">
                <a:solidFill>
                  <a:schemeClr val="tx1">
                    <a:lumMod val="95000"/>
                    <a:lumOff val="5000"/>
                  </a:schemeClr>
                </a:solidFill>
                <a:sym typeface="Wingdings" panose="05000000000000000000" pitchFamily="2" charset="2"/>
              </a:rPr>
              <a:t>guaranteed</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stability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highly</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dependent</a:t>
            </a:r>
            <a:r>
              <a:rPr lang="it-IT" sz="2000" dirty="0">
                <a:solidFill>
                  <a:schemeClr val="tx1">
                    <a:lumMod val="95000"/>
                    <a:lumOff val="5000"/>
                  </a:schemeClr>
                </a:solidFill>
                <a:sym typeface="Wingdings" panose="05000000000000000000" pitchFamily="2" charset="2"/>
              </a:rPr>
              <a:t> on the relative anchor position </a:t>
            </a:r>
            <a:r>
              <a:rPr lang="it-IT" sz="2000" dirty="0" err="1">
                <a:solidFill>
                  <a:schemeClr val="tx1">
                    <a:lumMod val="95000"/>
                    <a:lumOff val="5000"/>
                  </a:schemeClr>
                </a:solidFill>
                <a:sym typeface="Wingdings" panose="05000000000000000000" pitchFamily="2" charset="2"/>
              </a:rPr>
              <a:t>estimated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during</a:t>
            </a:r>
            <a:r>
              <a:rPr lang="it-IT" sz="2000" dirty="0">
                <a:solidFill>
                  <a:schemeClr val="tx1">
                    <a:lumMod val="95000"/>
                    <a:lumOff val="5000"/>
                  </a:schemeClr>
                </a:solidFill>
                <a:sym typeface="Wingdings" panose="05000000000000000000" pitchFamily="2" charset="2"/>
              </a:rPr>
              <a:t>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phase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Because</a:t>
            </a:r>
            <a:r>
              <a:rPr lang="it-IT" sz="2000" dirty="0">
                <a:solidFill>
                  <a:schemeClr val="tx1">
                    <a:lumMod val="95000"/>
                    <a:lumOff val="5000"/>
                  </a:schemeClr>
                </a:solidFill>
                <a:sym typeface="Wingdings" panose="05000000000000000000" pitchFamily="2" charset="2"/>
              </a:rPr>
              <a:t> of </a:t>
            </a:r>
            <a:r>
              <a:rPr lang="it-IT" sz="2000" dirty="0" err="1">
                <a:solidFill>
                  <a:schemeClr val="tx1">
                    <a:lumMod val="95000"/>
                    <a:lumOff val="5000"/>
                  </a:schemeClr>
                </a:solidFill>
                <a:sym typeface="Wingdings" panose="05000000000000000000" pitchFamily="2" charset="2"/>
              </a:rPr>
              <a:t>this</a:t>
            </a:r>
            <a:r>
              <a:rPr lang="it-IT" sz="2000" dirty="0">
                <a:solidFill>
                  <a:schemeClr val="tx1">
                    <a:lumMod val="95000"/>
                    <a:lumOff val="5000"/>
                  </a:schemeClr>
                </a:solidFill>
                <a:sym typeface="Wingdings" panose="05000000000000000000" pitchFamily="2" charset="2"/>
              </a:rPr>
              <a:t>, a stop </a:t>
            </a:r>
            <a:r>
              <a:rPr lang="it-IT" sz="2000" dirty="0" err="1">
                <a:solidFill>
                  <a:schemeClr val="tx1">
                    <a:lumMod val="95000"/>
                    <a:lumOff val="5000"/>
                  </a:schemeClr>
                </a:solidFill>
                <a:sym typeface="Wingdings" panose="05000000000000000000" pitchFamily="2" charset="2"/>
              </a:rPr>
              <a:t>criterion</a:t>
            </a:r>
            <a:r>
              <a:rPr lang="it-IT" sz="2000" dirty="0">
                <a:solidFill>
                  <a:schemeClr val="tx1">
                    <a:lumMod val="95000"/>
                    <a:lumOff val="5000"/>
                  </a:schemeClr>
                </a:solidFill>
                <a:sym typeface="Wingdings" panose="05000000000000000000" pitchFamily="2" charset="2"/>
              </a:rPr>
              <a:t> on the </a:t>
            </a:r>
            <a:r>
              <a:rPr lang="it-IT" sz="2000" dirty="0" err="1">
                <a:solidFill>
                  <a:schemeClr val="tx1">
                    <a:lumMod val="95000"/>
                    <a:lumOff val="5000"/>
                  </a:schemeClr>
                </a:solidFill>
                <a:sym typeface="Wingdings" panose="05000000000000000000" pitchFamily="2" charset="2"/>
              </a:rPr>
              <a:t>initialization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phase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based</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only</a:t>
            </a:r>
            <a:r>
              <a:rPr lang="it-IT" sz="2000" dirty="0">
                <a:solidFill>
                  <a:schemeClr val="tx1">
                    <a:lumMod val="95000"/>
                    <a:lumOff val="5000"/>
                  </a:schemeClr>
                </a:solidFill>
                <a:sym typeface="Wingdings" panose="05000000000000000000" pitchFamily="2" charset="2"/>
              </a:rPr>
              <a:t> on the </a:t>
            </a:r>
            <a:r>
              <a:rPr lang="it-IT" sz="2000" dirty="0" err="1">
                <a:solidFill>
                  <a:schemeClr val="tx1">
                    <a:lumMod val="95000"/>
                    <a:lumOff val="5000"/>
                  </a:schemeClr>
                </a:solidFill>
                <a:sym typeface="Wingdings" panose="05000000000000000000" pitchFamily="2" charset="2"/>
              </a:rPr>
              <a:t>number</a:t>
            </a:r>
            <a:r>
              <a:rPr lang="it-IT" sz="2000" dirty="0">
                <a:solidFill>
                  <a:schemeClr val="tx1">
                    <a:lumMod val="95000"/>
                    <a:lumOff val="5000"/>
                  </a:schemeClr>
                </a:solidFill>
                <a:sym typeface="Wingdings" panose="05000000000000000000" pitchFamily="2" charset="2"/>
              </a:rPr>
              <a:t> of data points </a:t>
            </a:r>
            <a:r>
              <a:rPr lang="it-IT" sz="2000" dirty="0" err="1">
                <a:solidFill>
                  <a:schemeClr val="tx1">
                    <a:lumMod val="95000"/>
                    <a:lumOff val="5000"/>
                  </a:schemeClr>
                </a:solidFill>
                <a:sym typeface="Wingdings" panose="05000000000000000000" pitchFamily="2" charset="2"/>
              </a:rPr>
              <a:t>is</a:t>
            </a:r>
            <a:r>
              <a:rPr lang="it-IT" sz="2000" dirty="0">
                <a:solidFill>
                  <a:schemeClr val="tx1">
                    <a:lumMod val="95000"/>
                    <a:lumOff val="5000"/>
                  </a:schemeClr>
                </a:solidFill>
                <a:sym typeface="Wingdings" panose="05000000000000000000" pitchFamily="2" charset="2"/>
              </a:rPr>
              <a:t> not </a:t>
            </a:r>
            <a:r>
              <a:rPr lang="it-IT" sz="2000" dirty="0" err="1">
                <a:solidFill>
                  <a:schemeClr val="tx1">
                    <a:lumMod val="95000"/>
                    <a:lumOff val="5000"/>
                  </a:schemeClr>
                </a:solidFill>
                <a:sym typeface="Wingdings" panose="05000000000000000000" pitchFamily="2" charset="2"/>
              </a:rPr>
              <a:t>enough</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especially</a:t>
            </a:r>
            <a:r>
              <a:rPr lang="it-IT" sz="2000" dirty="0">
                <a:solidFill>
                  <a:schemeClr val="tx1">
                    <a:lumMod val="95000"/>
                    <a:lumOff val="5000"/>
                  </a:schemeClr>
                </a:solidFill>
                <a:sym typeface="Wingdings" panose="05000000000000000000" pitchFamily="2" charset="2"/>
              </a:rPr>
              <a:t> in the case of </a:t>
            </a:r>
            <a:r>
              <a:rPr lang="en-US" sz="2000" dirty="0">
                <a:solidFill>
                  <a:schemeClr val="tx1">
                    <a:lumMod val="95000"/>
                    <a:lumOff val="5000"/>
                  </a:schemeClr>
                </a:solidFill>
                <a:sym typeface="Wingdings" panose="05000000000000000000" pitchFamily="2" charset="2"/>
              </a:rPr>
              <a:t>“singular” trajectories (where the UWB position is not observable). In this case, a stop criterion based on the displacement vector (not distance) could be helpful but would require other precautions in order to limit the number of data points. Instead, the second method developed may be an efficient, and iterative, solution.</a:t>
            </a:r>
            <a:br>
              <a:rPr lang="en-US" sz="2000" dirty="0">
                <a:solidFill>
                  <a:schemeClr val="tx1">
                    <a:lumMod val="95000"/>
                    <a:lumOff val="5000"/>
                  </a:schemeClr>
                </a:solidFill>
                <a:sym typeface="Wingdings" panose="05000000000000000000" pitchFamily="2" charset="2"/>
              </a:rPr>
            </a:br>
            <a:r>
              <a:rPr lang="en-US" sz="2000" dirty="0">
                <a:solidFill>
                  <a:schemeClr val="tx1">
                    <a:lumMod val="95000"/>
                    <a:lumOff val="5000"/>
                  </a:schemeClr>
                </a:solidFill>
                <a:sym typeface="Wingdings" panose="05000000000000000000" pitchFamily="2" charset="2"/>
              </a:rPr>
              <a:t>This implementation is based on </a:t>
            </a:r>
            <a:r>
              <a:rPr lang="en-US" sz="2000" dirty="0">
                <a:solidFill>
                  <a:schemeClr val="tx1">
                    <a:lumMod val="95000"/>
                    <a:lumOff val="5000"/>
                  </a:schemeClr>
                </a:solidFill>
                <a:sym typeface="Wingdings" panose="05000000000000000000" pitchFamily="2" charset="2"/>
                <a:hlinkClick r:id="rId2" action="ppaction://hlinksldjump"/>
              </a:rPr>
              <a:t>[11]</a:t>
            </a:r>
            <a:r>
              <a:rPr lang="en-US" sz="2000" dirty="0">
                <a:solidFill>
                  <a:schemeClr val="tx1">
                    <a:lumMod val="95000"/>
                    <a:lumOff val="5000"/>
                  </a:schemeClr>
                </a:solidFill>
                <a:sym typeface="Wingdings" panose="05000000000000000000" pitchFamily="2" charset="2"/>
              </a:rPr>
              <a:t>.</a:t>
            </a:r>
            <a:endParaRPr lang="it-IT" sz="2000" dirty="0">
              <a:solidFill>
                <a:schemeClr val="tx1">
                  <a:lumMod val="95000"/>
                  <a:lumOff val="5000"/>
                </a:schemeClr>
              </a:solidFill>
              <a:sym typeface="Wingdings" panose="05000000000000000000" pitchFamily="2" charset="2"/>
            </a:endParaRPr>
          </a:p>
          <a:p>
            <a:pPr marL="457200" indent="-457200">
              <a:lnSpc>
                <a:spcPct val="125000"/>
              </a:lnSpc>
              <a:buFont typeface="+mj-lt"/>
              <a:buAutoNum type="arabicPeriod"/>
            </a:pPr>
            <a:endParaRPr lang="it-IT" sz="2000" dirty="0">
              <a:solidFill>
                <a:schemeClr val="tx1">
                  <a:lumMod val="95000"/>
                  <a:lumOff val="5000"/>
                </a:schemeClr>
              </a:solidFill>
              <a:sym typeface="Wingdings" panose="05000000000000000000" pitchFamily="2" charset="2"/>
            </a:endParaRPr>
          </a:p>
        </p:txBody>
      </p:sp>
    </p:spTree>
    <p:extLst>
      <p:ext uri="{BB962C8B-B14F-4D97-AF65-F5344CB8AC3E}">
        <p14:creationId xmlns:p14="http://schemas.microsoft.com/office/powerpoint/2010/main" val="4157360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5">
                    <a:lumMod val="50000"/>
                  </a:schemeClr>
                </a:solidFill>
              </a:rPr>
              <a:t>UWB Beacons </a:t>
            </a:r>
            <a:r>
              <a:rPr lang="it-IT" sz="4000" dirty="0" err="1">
                <a:solidFill>
                  <a:schemeClr val="accent5">
                    <a:lumMod val="50000"/>
                  </a:schemeClr>
                </a:solidFill>
              </a:rPr>
              <a:t>Detection</a:t>
            </a:r>
            <a:endParaRPr lang="it-IT" sz="4000" dirty="0">
              <a:solidFill>
                <a:schemeClr val="accent5">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5">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sz="1200" dirty="0" err="1">
                <a:solidFill>
                  <a:schemeClr val="bg1"/>
                </a:solidFill>
                <a:latin typeface="Garamond" panose="02020404030301010803" pitchFamily="18" charset="0"/>
              </a:rPr>
              <a:t>Unstructured</a:t>
            </a:r>
            <a:r>
              <a:rPr lang="it-IT" sz="1200" dirty="0">
                <a:solidFill>
                  <a:schemeClr val="bg1"/>
                </a:solidFill>
                <a:latin typeface="Garamond" panose="02020404030301010803" pitchFamily="18" charset="0"/>
              </a:rPr>
              <a:t> Environment </a:t>
            </a:r>
            <a:r>
              <a:rPr lang="it-IT" sz="1200" dirty="0" err="1">
                <a:solidFill>
                  <a:schemeClr val="bg1"/>
                </a:solidFill>
                <a:latin typeface="Garamond" panose="02020404030301010803" pitchFamily="18" charset="0"/>
              </a:rPr>
              <a:t>Detection</a:t>
            </a:r>
            <a:endParaRPr lang="it-IT" sz="1200" dirty="0">
              <a:solidFill>
                <a:schemeClr val="bg1"/>
              </a:solidFill>
              <a:latin typeface="Garamond" panose="02020404030301010803" pitchFamily="18" charset="0"/>
            </a:endParaRPr>
          </a:p>
        </p:txBody>
      </p:sp>
      <p:sp>
        <p:nvSpPr>
          <p:cNvPr id="4" name="Segnaposto contenuto 2">
            <a:extLst>
              <a:ext uri="{FF2B5EF4-FFF2-40B4-BE49-F238E27FC236}">
                <a16:creationId xmlns:a16="http://schemas.microsoft.com/office/drawing/2014/main" id="{780F09FE-7FCD-44BD-BBF9-36DECE33C8DB}"/>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it-IT" sz="2000" dirty="0">
                <a:solidFill>
                  <a:schemeClr val="tx1">
                    <a:lumMod val="95000"/>
                    <a:lumOff val="5000"/>
                  </a:schemeClr>
                </a:solidFill>
                <a:sym typeface="Wingdings" panose="05000000000000000000" pitchFamily="2" charset="2"/>
              </a:rPr>
              <a:t>Two </a:t>
            </a:r>
            <a:r>
              <a:rPr lang="it-IT" sz="2000" dirty="0" err="1">
                <a:solidFill>
                  <a:schemeClr val="tx1">
                    <a:lumMod val="95000"/>
                    <a:lumOff val="5000"/>
                  </a:schemeClr>
                </a:solidFill>
                <a:sym typeface="Wingdings" panose="05000000000000000000" pitchFamily="2" charset="2"/>
              </a:rPr>
              <a:t>methods</a:t>
            </a:r>
            <a:r>
              <a:rPr lang="it-IT" sz="2000" dirty="0">
                <a:solidFill>
                  <a:schemeClr val="tx1">
                    <a:lumMod val="95000"/>
                    <a:lumOff val="5000"/>
                  </a:schemeClr>
                </a:solidFill>
                <a:sym typeface="Wingdings" panose="05000000000000000000" pitchFamily="2" charset="2"/>
              </a:rPr>
              <a:t> with </a:t>
            </a:r>
            <a:r>
              <a:rPr lang="it-IT" sz="2000" dirty="0" err="1">
                <a:solidFill>
                  <a:schemeClr val="tx1">
                    <a:lumMod val="95000"/>
                    <a:lumOff val="5000"/>
                  </a:schemeClr>
                </a:solidFill>
                <a:sym typeface="Wingdings" panose="05000000000000000000" pitchFamily="2" charset="2"/>
              </a:rPr>
              <a:t>different</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characteristics</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have</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been</a:t>
            </a:r>
            <a:r>
              <a:rPr lang="it-IT" sz="2000" dirty="0">
                <a:solidFill>
                  <a:schemeClr val="tx1">
                    <a:lumMod val="95000"/>
                    <a:lumOff val="5000"/>
                  </a:schemeClr>
                </a:solidFill>
                <a:sym typeface="Wingdings" panose="05000000000000000000" pitchFamily="2" charset="2"/>
              </a:rPr>
              <a:t> </a:t>
            </a:r>
            <a:r>
              <a:rPr lang="it-IT" sz="2000" dirty="0" err="1">
                <a:solidFill>
                  <a:schemeClr val="tx1">
                    <a:lumMod val="95000"/>
                    <a:lumOff val="5000"/>
                  </a:schemeClr>
                </a:solidFill>
                <a:sym typeface="Wingdings" panose="05000000000000000000" pitchFamily="2" charset="2"/>
              </a:rPr>
              <a:t>implemented</a:t>
            </a:r>
            <a:r>
              <a:rPr lang="it-IT" sz="2000" dirty="0">
                <a:solidFill>
                  <a:schemeClr val="tx1">
                    <a:lumMod val="95000"/>
                    <a:lumOff val="5000"/>
                  </a:schemeClr>
                </a:solidFill>
                <a:sym typeface="Wingdings" panose="05000000000000000000" pitchFamily="2" charset="2"/>
              </a:rPr>
              <a:t>:</a:t>
            </a:r>
          </a:p>
          <a:p>
            <a:pPr marL="457200" indent="-457200">
              <a:lnSpc>
                <a:spcPct val="125000"/>
              </a:lnSpc>
              <a:buFont typeface="+mj-lt"/>
              <a:buAutoNum type="arabicPeriod" startAt="2"/>
            </a:pPr>
            <a:r>
              <a:rPr lang="it-IT" sz="1800" kern="1200" dirty="0" err="1">
                <a:solidFill>
                  <a:srgbClr val="0D0D0D"/>
                </a:solidFill>
                <a:effectLst/>
                <a:latin typeface="Courier New" panose="02070309020205020404" pitchFamily="49" charset="0"/>
                <a:ea typeface="+mn-ea"/>
                <a:cs typeface="Courier New" panose="02070309020205020404" pitchFamily="49" charset="0"/>
              </a:rPr>
              <a:t>detect_unknown_uwb</a:t>
            </a:r>
            <a:r>
              <a:rPr lang="it-IT" sz="1800" kern="1200" dirty="0">
                <a:solidFill>
                  <a:srgbClr val="0D0D0D"/>
                </a:solidFill>
                <a:effectLst/>
                <a:latin typeface="Garamond" panose="02020404030301010803" pitchFamily="18" charset="0"/>
                <a:ea typeface="+mn-ea"/>
                <a:cs typeface="+mn-cs"/>
              </a:rPr>
              <a:t>: </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the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spherical</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LS estimator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equations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are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used</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to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develop</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an iterative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error</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-state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Kalman</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filter. The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estimated</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quantities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are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only</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the anchors position (no drone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states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For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every</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anchor 4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states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are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necessary</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in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order</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to use the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sperical</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implementation</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This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algorithm</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has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the big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advantage</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of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being</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globally</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stable</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and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able</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to estimate the anchor position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given</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 non-</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singular</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trajectory</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a:t>
            </a:r>
            <a:b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b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Because</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of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this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it</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is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the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recommended</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solution</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when</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dealing</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with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singular</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trajectories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After the anchor position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has</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been</a:t>
            </a:r>
            <a:r>
              <a:rPr lang="it-IT" sz="2000" dirty="0">
                <a:solidFill>
                  <a:schemeClr val="tx1">
                    <a:lumMod val="95000"/>
                    <a:lumOff val="5000"/>
                  </a:schemeClr>
                </a:solidFill>
                <a:latin typeface="Garamond" panose="02020404030301010803" pitchFamily="18" charset="0"/>
                <a:sym typeface="Wingdings" panose="05000000000000000000" pitchFamily="2" charset="2"/>
              </a:rPr>
              <a:t>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estimated</a:t>
            </a:r>
            <a:r>
              <a:rPr lang="it-IT" sz="2000" kern="1200" dirty="0">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 with a </a:t>
            </a:r>
            <a:r>
              <a:rPr lang="it-IT" sz="2000" kern="1200" dirty="0" err="1">
                <a:solidFill>
                  <a:schemeClr val="tx1">
                    <a:lumMod val="95000"/>
                    <a:lumOff val="5000"/>
                  </a:schemeClr>
                </a:solidFill>
                <a:effectLst/>
                <a:latin typeface="Garamond" panose="02020404030301010803" pitchFamily="18" charset="0"/>
                <a:ea typeface="+mn-ea"/>
                <a:cs typeface="+mn-cs"/>
                <a:sym typeface="Wingdings" panose="05000000000000000000" pitchFamily="2" charset="2"/>
              </a:rPr>
              <a:t>sufficien</a:t>
            </a:r>
            <a:r>
              <a:rPr lang="it-IT" sz="2000" dirty="0" err="1">
                <a:solidFill>
                  <a:schemeClr val="tx1">
                    <a:lumMod val="95000"/>
                    <a:lumOff val="5000"/>
                  </a:schemeClr>
                </a:solidFill>
                <a:latin typeface="Garamond" panose="02020404030301010803" pitchFamily="18" charset="0"/>
                <a:sym typeface="Wingdings" panose="05000000000000000000" pitchFamily="2" charset="2"/>
              </a:rPr>
              <a:t>t</a:t>
            </a:r>
            <a:r>
              <a:rPr lang="it-IT" sz="2000" dirty="0">
                <a:solidFill>
                  <a:schemeClr val="tx1">
                    <a:lumMod val="95000"/>
                    <a:lumOff val="5000"/>
                  </a:schemeClr>
                </a:solidFill>
                <a:latin typeface="Garamond" panose="02020404030301010803" pitchFamily="18" charset="0"/>
                <a:sym typeface="Wingdings" panose="05000000000000000000" pitchFamily="2" charset="2"/>
              </a:rPr>
              <a:t> </a:t>
            </a:r>
            <a:r>
              <a:rPr lang="it-IT" sz="2000" dirty="0" err="1">
                <a:solidFill>
                  <a:schemeClr val="tx1">
                    <a:lumMod val="95000"/>
                    <a:lumOff val="5000"/>
                  </a:schemeClr>
                </a:solidFill>
                <a:latin typeface="Garamond" panose="02020404030301010803" pitchFamily="18" charset="0"/>
                <a:sym typeface="Wingdings" panose="05000000000000000000" pitchFamily="2" charset="2"/>
              </a:rPr>
              <a:t>accuracy</a:t>
            </a:r>
            <a:r>
              <a:rPr lang="it-IT" sz="2000" dirty="0">
                <a:solidFill>
                  <a:schemeClr val="tx1">
                    <a:lumMod val="95000"/>
                    <a:lumOff val="5000"/>
                  </a:schemeClr>
                </a:solidFill>
                <a:latin typeface="Garamond" panose="02020404030301010803" pitchFamily="18" charset="0"/>
                <a:sym typeface="Wingdings" panose="05000000000000000000" pitchFamily="2" charset="2"/>
              </a:rPr>
              <a:t>, the </a:t>
            </a:r>
            <a:r>
              <a:rPr lang="it-IT" sz="2000" dirty="0" err="1">
                <a:solidFill>
                  <a:schemeClr val="tx1">
                    <a:lumMod val="95000"/>
                    <a:lumOff val="5000"/>
                  </a:schemeClr>
                </a:solidFill>
                <a:latin typeface="Garamond" panose="02020404030301010803" pitchFamily="18" charset="0"/>
                <a:sym typeface="Wingdings" panose="05000000000000000000" pitchFamily="2" charset="2"/>
              </a:rPr>
              <a:t>other</a:t>
            </a:r>
            <a:r>
              <a:rPr lang="it-IT" sz="2000" dirty="0">
                <a:solidFill>
                  <a:schemeClr val="tx1">
                    <a:lumMod val="95000"/>
                    <a:lumOff val="5000"/>
                  </a:schemeClr>
                </a:solidFill>
                <a:latin typeface="Garamond" panose="02020404030301010803" pitchFamily="18" charset="0"/>
                <a:sym typeface="Wingdings" panose="05000000000000000000" pitchFamily="2" charset="2"/>
              </a:rPr>
              <a:t> </a:t>
            </a:r>
            <a:r>
              <a:rPr lang="it-IT" sz="2000" dirty="0" err="1">
                <a:solidFill>
                  <a:schemeClr val="tx1">
                    <a:lumMod val="95000"/>
                    <a:lumOff val="5000"/>
                  </a:schemeClr>
                </a:solidFill>
                <a:latin typeface="Garamond" panose="02020404030301010803" pitchFamily="18" charset="0"/>
                <a:sym typeface="Wingdings" panose="05000000000000000000" pitchFamily="2" charset="2"/>
              </a:rPr>
              <a:t>algorithm</a:t>
            </a:r>
            <a:r>
              <a:rPr lang="it-IT" sz="2000" dirty="0">
                <a:solidFill>
                  <a:schemeClr val="tx1">
                    <a:lumMod val="95000"/>
                    <a:lumOff val="5000"/>
                  </a:schemeClr>
                </a:solidFill>
                <a:latin typeface="Garamond" panose="02020404030301010803" pitchFamily="18" charset="0"/>
                <a:sym typeface="Wingdings" panose="05000000000000000000" pitchFamily="2" charset="2"/>
              </a:rPr>
              <a:t> can be </a:t>
            </a:r>
            <a:r>
              <a:rPr lang="it-IT" sz="2000" dirty="0" err="1">
                <a:solidFill>
                  <a:schemeClr val="tx1">
                    <a:lumMod val="95000"/>
                    <a:lumOff val="5000"/>
                  </a:schemeClr>
                </a:solidFill>
                <a:latin typeface="Garamond" panose="02020404030301010803" pitchFamily="18" charset="0"/>
                <a:sym typeface="Wingdings" panose="05000000000000000000" pitchFamily="2" charset="2"/>
              </a:rPr>
              <a:t>used</a:t>
            </a:r>
            <a:r>
              <a:rPr lang="it-IT" sz="2000" dirty="0">
                <a:solidFill>
                  <a:schemeClr val="tx1">
                    <a:lumMod val="95000"/>
                    <a:lumOff val="5000"/>
                  </a:schemeClr>
                </a:solidFill>
                <a:latin typeface="Garamond" panose="02020404030301010803" pitchFamily="18" charset="0"/>
                <a:sym typeface="Wingdings" panose="05000000000000000000" pitchFamily="2" charset="2"/>
              </a:rPr>
              <a:t>.</a:t>
            </a:r>
            <a:br>
              <a:rPr lang="en-GB" sz="1800" dirty="0">
                <a:solidFill>
                  <a:schemeClr val="tx1">
                    <a:lumMod val="95000"/>
                    <a:lumOff val="5000"/>
                  </a:schemeClr>
                </a:solidFill>
                <a:latin typeface="Garamond" panose="02020404030301010803" pitchFamily="18" charset="0"/>
                <a:sym typeface="Wingdings" panose="05000000000000000000" pitchFamily="2" charset="2"/>
              </a:rPr>
            </a:br>
            <a:r>
              <a:rPr lang="en-GB" sz="2000" dirty="0">
                <a:solidFill>
                  <a:schemeClr val="tx1">
                    <a:lumMod val="95000"/>
                    <a:lumOff val="5000"/>
                  </a:schemeClr>
                </a:solidFill>
                <a:latin typeface="Garamond" panose="02020404030301010803" pitchFamily="18" charset="0"/>
                <a:sym typeface="Wingdings" panose="05000000000000000000" pitchFamily="2" charset="2"/>
              </a:rPr>
              <a:t>This is an original solution based on the spherical LSE.</a:t>
            </a:r>
            <a:endParaRPr lang="it-IT" sz="2000" dirty="0">
              <a:solidFill>
                <a:schemeClr val="tx1">
                  <a:lumMod val="95000"/>
                  <a:lumOff val="5000"/>
                </a:schemeClr>
              </a:solidFill>
              <a:latin typeface="Garamond" panose="02020404030301010803" pitchFamily="18" charset="0"/>
              <a:sym typeface="Wingdings" panose="05000000000000000000" pitchFamily="2" charset="2"/>
            </a:endParaRPr>
          </a:p>
        </p:txBody>
      </p:sp>
    </p:spTree>
    <p:extLst>
      <p:ext uri="{BB962C8B-B14F-4D97-AF65-F5344CB8AC3E}">
        <p14:creationId xmlns:p14="http://schemas.microsoft.com/office/powerpoint/2010/main" val="2918744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88D7657F-8A45-4612-B3B7-DA404C509545}"/>
              </a:ext>
            </a:extLst>
          </p:cNvPr>
          <p:cNvGrpSpPr/>
          <p:nvPr/>
        </p:nvGrpSpPr>
        <p:grpSpPr>
          <a:xfrm>
            <a:off x="2679700" y="3038996"/>
            <a:ext cx="6832600" cy="780008"/>
            <a:chOff x="4576268" y="3033713"/>
            <a:chExt cx="3025758" cy="780008"/>
          </a:xfrm>
        </p:grpSpPr>
        <p:sp>
          <p:nvSpPr>
            <p:cNvPr id="14" name="CasellaDiTesto 13">
              <a:extLst>
                <a:ext uri="{FF2B5EF4-FFF2-40B4-BE49-F238E27FC236}">
                  <a16:creationId xmlns:a16="http://schemas.microsoft.com/office/drawing/2014/main" id="{9E7737CD-EFDD-4A17-8212-B2EBBB88CA30}"/>
                </a:ext>
              </a:extLst>
            </p:cNvPr>
            <p:cNvSpPr txBox="1"/>
            <p:nvPr/>
          </p:nvSpPr>
          <p:spPr>
            <a:xfrm>
              <a:off x="4576268" y="3044280"/>
              <a:ext cx="3025758" cy="769441"/>
            </a:xfrm>
            <a:prstGeom prst="rect">
              <a:avLst/>
            </a:prstGeom>
            <a:noFill/>
          </p:spPr>
          <p:txBody>
            <a:bodyPr wrap="none" rtlCol="0">
              <a:spAutoFit/>
            </a:bodyPr>
            <a:lstStyle/>
            <a:p>
              <a:pPr algn="ctr"/>
              <a:r>
                <a:rPr lang="it-IT" sz="4400" dirty="0">
                  <a:solidFill>
                    <a:schemeClr val="bg1"/>
                  </a:solidFill>
                  <a:latin typeface="Garamond" panose="02020404030301010803" pitchFamily="18" charset="0"/>
                </a:rPr>
                <a:t>MATLAB </a:t>
              </a:r>
              <a:r>
                <a:rPr lang="it-IT" sz="4400" dirty="0" err="1">
                  <a:solidFill>
                    <a:schemeClr val="bg1"/>
                  </a:solidFill>
                  <a:latin typeface="Garamond" panose="02020404030301010803" pitchFamily="18" charset="0"/>
                </a:rPr>
                <a:t>Implementation</a:t>
              </a:r>
              <a:endParaRPr lang="it-IT" sz="4400" dirty="0">
                <a:solidFill>
                  <a:schemeClr val="bg1"/>
                </a:solidFill>
                <a:latin typeface="Garamond" panose="02020404030301010803" pitchFamily="18" charset="0"/>
              </a:endParaRPr>
            </a:p>
          </p:txBody>
        </p:sp>
        <p:cxnSp>
          <p:nvCxnSpPr>
            <p:cNvPr id="15" name="Connettore diritto 14">
              <a:extLst>
                <a:ext uri="{FF2B5EF4-FFF2-40B4-BE49-F238E27FC236}">
                  <a16:creationId xmlns:a16="http://schemas.microsoft.com/office/drawing/2014/main" id="{10B5879A-97BC-4BF4-BDF3-16F438B7EF61}"/>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BCEA8C31-776C-49BF-A59D-D87745475A63}"/>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011D6BCF-40C9-4CE3-9D3B-177EF476C993}"/>
              </a:ext>
            </a:extLst>
          </p:cNvPr>
          <p:cNvSpPr>
            <a:spLocks noGrp="1"/>
          </p:cNvSpPr>
          <p:nvPr>
            <p:ph type="sldNum" sz="quarter" idx="12"/>
          </p:nvPr>
        </p:nvSpPr>
        <p:spPr/>
        <p:txBody>
          <a:bodyPr/>
          <a:lstStyle/>
          <a:p>
            <a:fld id="{DABCF107-DE6B-47E1-9D5C-4C7601200B0D}" type="slidenum">
              <a:rPr lang="it-IT" smtClean="0"/>
              <a:t>74</a:t>
            </a:fld>
            <a:endParaRPr lang="it-IT"/>
          </a:p>
        </p:txBody>
      </p:sp>
    </p:spTree>
    <p:extLst>
      <p:ext uri="{BB962C8B-B14F-4D97-AF65-F5344CB8AC3E}">
        <p14:creationId xmlns:p14="http://schemas.microsoft.com/office/powerpoint/2010/main" val="2106882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a:extLst>
              <a:ext uri="{FF2B5EF4-FFF2-40B4-BE49-F238E27FC236}">
                <a16:creationId xmlns:a16="http://schemas.microsoft.com/office/drawing/2014/main" id="{6AA8A28E-B7FB-44FB-B88A-F4F6605AE89D}"/>
              </a:ext>
            </a:extLst>
          </p:cNvPr>
          <p:cNvSpPr txBox="1">
            <a:spLocks/>
          </p:cNvSpPr>
          <p:nvPr/>
        </p:nvSpPr>
        <p:spPr>
          <a:xfrm>
            <a:off x="838198" y="1551600"/>
            <a:ext cx="3657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dirty="0"/>
              <a:t>Software: MATLAB R2020a</a:t>
            </a:r>
          </a:p>
          <a:p>
            <a:r>
              <a:rPr lang="it-IT" sz="2000" dirty="0"/>
              <a:t>Toolboxes: </a:t>
            </a:r>
          </a:p>
          <a:p>
            <a:pPr lvl="1"/>
            <a:r>
              <a:rPr lang="it-IT" sz="2000" dirty="0"/>
              <a:t>Sensor Fusion and</a:t>
            </a:r>
            <a:br>
              <a:rPr lang="it-IT" sz="2000" dirty="0"/>
            </a:br>
            <a:r>
              <a:rPr lang="it-IT" sz="2000" dirty="0"/>
              <a:t>Tracking Toolbox</a:t>
            </a:r>
          </a:p>
          <a:p>
            <a:pPr lvl="1"/>
            <a:r>
              <a:rPr lang="it-IT" sz="2000" dirty="0"/>
              <a:t>Mapping Toolbox</a:t>
            </a:r>
          </a:p>
          <a:p>
            <a:r>
              <a:rPr lang="it-IT" sz="2000" dirty="0"/>
              <a:t>Object-</a:t>
            </a:r>
            <a:r>
              <a:rPr lang="it-IT" sz="2000" dirty="0" err="1"/>
              <a:t>oriented</a:t>
            </a:r>
            <a:r>
              <a:rPr lang="it-IT" sz="2000" dirty="0"/>
              <a:t> </a:t>
            </a:r>
            <a:r>
              <a:rPr lang="it-IT" sz="2000" dirty="0" err="1"/>
              <a:t>approach</a:t>
            </a:r>
            <a:r>
              <a:rPr lang="it-IT" sz="2000" dirty="0"/>
              <a:t>: System Objects (SO)</a:t>
            </a:r>
          </a:p>
        </p:txBody>
      </p:sp>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MATLAB</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5F0B9C76-FC62-4B27-B2CB-A692F764D96D}"/>
              </a:ext>
            </a:extLst>
          </p:cNvPr>
          <p:cNvSpPr txBox="1">
            <a:spLocks/>
          </p:cNvSpPr>
          <p:nvPr/>
        </p:nvSpPr>
        <p:spPr>
          <a:xfrm>
            <a:off x="4952998" y="1551600"/>
            <a:ext cx="3200402"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t>SO &amp; </a:t>
            </a:r>
            <a:r>
              <a:rPr lang="it-IT" sz="2000" dirty="0" err="1"/>
              <a:t>Functions</a:t>
            </a:r>
            <a:r>
              <a:rPr lang="it-IT" sz="2000" dirty="0"/>
              <a:t>:</a:t>
            </a:r>
          </a:p>
          <a:p>
            <a:r>
              <a:rPr lang="it-IT" sz="1800" dirty="0" err="1">
                <a:latin typeface="Courier New" panose="02070309020205020404" pitchFamily="49" charset="0"/>
                <a:cs typeface="Courier New" panose="02070309020205020404" pitchFamily="49" charset="0"/>
              </a:rPr>
              <a:t>main</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my_navigation_filter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my_navigation_filter_adaptive</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uwb_sensor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aruco_vision_sensor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barometer_sensor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altimeter_sensor</a:t>
            </a:r>
            <a:endParaRPr lang="it-IT" sz="1800" dirty="0">
              <a:solidFill>
                <a:schemeClr val="tx2"/>
              </a:solidFill>
              <a:latin typeface="Courier New" panose="02070309020205020404" pitchFamily="49" charset="0"/>
              <a:cs typeface="Courier New" panose="02070309020205020404" pitchFamily="49" charset="0"/>
            </a:endParaRPr>
          </a:p>
        </p:txBody>
      </p:sp>
      <p:sp>
        <p:nvSpPr>
          <p:cNvPr id="6" name="Segnaposto contenuto 2">
            <a:extLst>
              <a:ext uri="{FF2B5EF4-FFF2-40B4-BE49-F238E27FC236}">
                <a16:creationId xmlns:a16="http://schemas.microsoft.com/office/drawing/2014/main" id="{BCCE06B6-EEF2-42CA-AD70-B9740532F7A7}"/>
              </a:ext>
            </a:extLst>
          </p:cNvPr>
          <p:cNvSpPr txBox="1">
            <a:spLocks/>
          </p:cNvSpPr>
          <p:nvPr/>
        </p:nvSpPr>
        <p:spPr>
          <a:xfrm>
            <a:off x="8153400" y="1551600"/>
            <a:ext cx="3200402"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err="1"/>
              <a:t>Internal</a:t>
            </a:r>
            <a:r>
              <a:rPr lang="it-IT" sz="2000" dirty="0"/>
              <a:t> </a:t>
            </a:r>
            <a:r>
              <a:rPr lang="it-IT" sz="2000" dirty="0" err="1"/>
              <a:t>functions</a:t>
            </a:r>
            <a:r>
              <a:rPr lang="it-IT" sz="2000" dirty="0"/>
              <a:t>:</a:t>
            </a:r>
          </a:p>
          <a:p>
            <a:r>
              <a:rPr lang="it-IT" sz="1800" dirty="0" err="1">
                <a:latin typeface="Courier New" panose="02070309020205020404" pitchFamily="49" charset="0"/>
                <a:cs typeface="Courier New" panose="02070309020205020404" pitchFamily="49" charset="0"/>
              </a:rPr>
              <a:t>imuSensor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gpsSensor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HelperScrollingPlotter</a:t>
            </a:r>
            <a:endParaRPr lang="it-IT" sz="1800" dirty="0">
              <a:latin typeface="Courier New" panose="02070309020205020404" pitchFamily="49" charset="0"/>
              <a:cs typeface="Courier New" panose="02070309020205020404" pitchFamily="49" charset="0"/>
            </a:endParaRPr>
          </a:p>
          <a:p>
            <a:r>
              <a:rPr lang="it-IT" sz="1800" dirty="0" err="1">
                <a:latin typeface="Courier New" panose="02070309020205020404" pitchFamily="49" charset="0"/>
                <a:cs typeface="Courier New" panose="02070309020205020404" pitchFamily="49" charset="0"/>
              </a:rPr>
              <a:t>PoseViewerWithSwitches</a:t>
            </a:r>
            <a:endParaRPr lang="it-IT"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3660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err="1"/>
              <a:t>It</a:t>
            </a:r>
            <a:r>
              <a:rPr lang="it-IT" sz="2000" dirty="0"/>
              <a:t> </a:t>
            </a:r>
            <a:r>
              <a:rPr lang="it-IT" sz="2000" dirty="0" err="1"/>
              <a:t>is</a:t>
            </a:r>
            <a:r>
              <a:rPr lang="it-IT" sz="2000" dirty="0"/>
              <a:t> </a:t>
            </a:r>
            <a:r>
              <a:rPr lang="it-IT" sz="2000" dirty="0" err="1"/>
              <a:t>used</a:t>
            </a:r>
            <a:r>
              <a:rPr lang="it-IT" sz="2000" dirty="0"/>
              <a:t> to test the </a:t>
            </a:r>
            <a:r>
              <a:rPr lang="it-IT" sz="2000" dirty="0" err="1"/>
              <a:t>behaviour</a:t>
            </a:r>
            <a:r>
              <a:rPr lang="it-IT" sz="2000" dirty="0"/>
              <a:t> of the </a:t>
            </a:r>
            <a:r>
              <a:rPr lang="it-IT" sz="2000" dirty="0" err="1"/>
              <a:t>fused</a:t>
            </a:r>
            <a:r>
              <a:rPr lang="it-IT" sz="2000" dirty="0"/>
              <a:t> </a:t>
            </a:r>
            <a:r>
              <a:rPr lang="it-IT" sz="2000" dirty="0" err="1"/>
              <a:t>sensors</a:t>
            </a:r>
            <a:r>
              <a:rPr lang="it-IT" sz="2000" dirty="0"/>
              <a:t> with a </a:t>
            </a:r>
            <a:r>
              <a:rPr lang="it-IT" sz="2000" dirty="0" err="1"/>
              <a:t>real</a:t>
            </a:r>
            <a:r>
              <a:rPr lang="it-IT" sz="2000" dirty="0"/>
              <a:t>(</a:t>
            </a:r>
            <a:r>
              <a:rPr lang="it-IT" sz="2000" dirty="0" err="1"/>
              <a:t>istic</a:t>
            </a:r>
            <a:r>
              <a:rPr lang="it-IT" sz="2000" dirty="0"/>
              <a:t>) </a:t>
            </a:r>
            <a:r>
              <a:rPr lang="it-IT" sz="2000" dirty="0" err="1"/>
              <a:t>trajectory</a:t>
            </a:r>
            <a:r>
              <a:rPr lang="it-IT" sz="2000" dirty="0"/>
              <a:t>. The </a:t>
            </a:r>
            <a:r>
              <a:rPr lang="it-IT" sz="2000" dirty="0" err="1"/>
              <a:t>trajectory</a:t>
            </a:r>
            <a:r>
              <a:rPr lang="it-IT" sz="2000" dirty="0"/>
              <a:t> </a:t>
            </a:r>
            <a:r>
              <a:rPr lang="it-IT" sz="2000" dirty="0" err="1"/>
              <a:t>is</a:t>
            </a:r>
            <a:r>
              <a:rPr lang="it-IT" sz="2000" dirty="0"/>
              <a:t> </a:t>
            </a:r>
            <a:r>
              <a:rPr lang="it-IT" sz="2000" dirty="0" err="1"/>
              <a:t>loaded</a:t>
            </a:r>
            <a:r>
              <a:rPr lang="it-IT" sz="2000" dirty="0"/>
              <a:t> from a MATLAB .</a:t>
            </a:r>
            <a:r>
              <a:rPr lang="it-IT" sz="2000" dirty="0" err="1"/>
              <a:t>mat</a:t>
            </a:r>
            <a:r>
              <a:rPr lang="it-IT" sz="2000" dirty="0"/>
              <a:t> files made </a:t>
            </a:r>
            <a:r>
              <a:rPr lang="it-IT" sz="2000" dirty="0" err="1"/>
              <a:t>available</a:t>
            </a:r>
            <a:r>
              <a:rPr lang="it-IT" sz="2000" dirty="0"/>
              <a:t> by </a:t>
            </a:r>
            <a:r>
              <a:rPr lang="it-IT" sz="2000" dirty="0" err="1"/>
              <a:t>Mr</a:t>
            </a:r>
            <a:r>
              <a:rPr lang="it-IT" sz="2000" dirty="0"/>
              <a:t> MATLAB </a:t>
            </a:r>
            <a:r>
              <a:rPr lang="it-IT" sz="2000" dirty="0" err="1"/>
              <a:t>himself</a:t>
            </a:r>
            <a:r>
              <a:rPr lang="it-IT" sz="2000" dirty="0"/>
              <a:t>.</a:t>
            </a:r>
          </a:p>
          <a:p>
            <a:pPr marL="0" indent="0">
              <a:lnSpc>
                <a:spcPct val="150000"/>
              </a:lnSpc>
              <a:buNone/>
            </a:pPr>
            <a:r>
              <a:rPr lang="it-IT" sz="2000" dirty="0" err="1"/>
              <a:t>It</a:t>
            </a:r>
            <a:r>
              <a:rPr lang="it-IT" sz="2000" dirty="0"/>
              <a:t> </a:t>
            </a:r>
            <a:r>
              <a:rPr lang="it-IT" sz="2000" dirty="0" err="1"/>
              <a:t>visualizes</a:t>
            </a:r>
            <a:r>
              <a:rPr lang="it-IT" sz="2000" dirty="0"/>
              <a:t> the estimate of the pose of the drone (</a:t>
            </a:r>
            <a:r>
              <a:rPr lang="it-IT" sz="2000" dirty="0" err="1"/>
              <a:t>both</a:t>
            </a:r>
            <a:r>
              <a:rPr lang="it-IT" sz="2000" dirty="0"/>
              <a:t> position [3D] and </a:t>
            </a:r>
            <a:r>
              <a:rPr lang="it-IT" sz="2000" dirty="0" err="1"/>
              <a:t>orientation</a:t>
            </a:r>
            <a:r>
              <a:rPr lang="it-IT" sz="2000" dirty="0"/>
              <a:t>) and </a:t>
            </a:r>
            <a:r>
              <a:rPr lang="it-IT" sz="2000" dirty="0" err="1"/>
              <a:t>compares</a:t>
            </a:r>
            <a:r>
              <a:rPr lang="it-IT" sz="2000" dirty="0"/>
              <a:t> </a:t>
            </a:r>
            <a:r>
              <a:rPr lang="it-IT" sz="2000" dirty="0" err="1"/>
              <a:t>it</a:t>
            </a:r>
            <a:r>
              <a:rPr lang="it-IT" sz="2000" dirty="0"/>
              <a:t> to the </a:t>
            </a:r>
            <a:r>
              <a:rPr lang="it-IT" sz="2000" dirty="0" err="1"/>
              <a:t>real</a:t>
            </a:r>
            <a:r>
              <a:rPr lang="it-IT" sz="2000" dirty="0"/>
              <a:t> pose thanks to the </a:t>
            </a:r>
            <a:r>
              <a:rPr lang="it-IT" sz="1800" dirty="0" err="1">
                <a:latin typeface="Courier New" panose="02070309020205020404" pitchFamily="49" charset="0"/>
                <a:cs typeface="Courier New" panose="02070309020205020404" pitchFamily="49" charset="0"/>
              </a:rPr>
              <a:t>poseViewerWithSwitches</a:t>
            </a:r>
            <a:r>
              <a:rPr lang="it-IT" sz="2000" dirty="0"/>
              <a:t> </a:t>
            </a:r>
            <a:r>
              <a:rPr lang="it-IT" sz="2000" dirty="0" err="1"/>
              <a:t>function</a:t>
            </a:r>
            <a:r>
              <a:rPr lang="it-IT" sz="2000" dirty="0"/>
              <a:t>.</a:t>
            </a:r>
          </a:p>
          <a:p>
            <a:pPr marL="0" indent="0">
              <a:lnSpc>
                <a:spcPct val="150000"/>
              </a:lnSpc>
              <a:buNone/>
            </a:pPr>
            <a:r>
              <a:rPr lang="it-IT" sz="2000" dirty="0"/>
              <a:t>In </a:t>
            </a:r>
            <a:r>
              <a:rPr lang="it-IT" sz="2000" dirty="0" err="1"/>
              <a:t>addition</a:t>
            </a:r>
            <a:r>
              <a:rPr lang="it-IT" sz="2000" dirty="0"/>
              <a:t> to </a:t>
            </a:r>
            <a:r>
              <a:rPr lang="it-IT" sz="2000" dirty="0" err="1"/>
              <a:t>plotting</a:t>
            </a:r>
            <a:r>
              <a:rPr lang="it-IT" sz="2000" dirty="0"/>
              <a:t> the </a:t>
            </a:r>
            <a:r>
              <a:rPr lang="it-IT" sz="2000" dirty="0" err="1"/>
              <a:t>estimated</a:t>
            </a:r>
            <a:r>
              <a:rPr lang="it-IT" sz="2000" dirty="0"/>
              <a:t> and </a:t>
            </a:r>
            <a:r>
              <a:rPr lang="it-IT" sz="2000" dirty="0" err="1"/>
              <a:t>real</a:t>
            </a:r>
            <a:r>
              <a:rPr lang="it-IT" sz="2000" dirty="0"/>
              <a:t> pose, the </a:t>
            </a:r>
            <a:r>
              <a:rPr lang="it-IT" sz="2000" dirty="0" err="1"/>
              <a:t>mentioned</a:t>
            </a:r>
            <a:r>
              <a:rPr lang="it-IT" sz="2000" dirty="0"/>
              <a:t> </a:t>
            </a:r>
            <a:r>
              <a:rPr lang="it-IT" sz="2000" dirty="0" err="1"/>
              <a:t>functions</a:t>
            </a:r>
            <a:r>
              <a:rPr lang="it-IT" sz="2000" dirty="0"/>
              <a:t> </a:t>
            </a:r>
            <a:r>
              <a:rPr lang="it-IT" sz="2000" dirty="0" err="1"/>
              <a:t>enables</a:t>
            </a:r>
            <a:r>
              <a:rPr lang="it-IT" sz="2000" dirty="0"/>
              <a:t> the user to </a:t>
            </a:r>
            <a:r>
              <a:rPr lang="it-IT" sz="2000" dirty="0" err="1"/>
              <a:t>interact</a:t>
            </a:r>
            <a:r>
              <a:rPr lang="it-IT" sz="2000" dirty="0"/>
              <a:t> with the </a:t>
            </a:r>
            <a:r>
              <a:rPr lang="it-IT" sz="2000" dirty="0" err="1"/>
              <a:t>simulation</a:t>
            </a:r>
            <a:r>
              <a:rPr lang="it-IT" sz="2000" dirty="0"/>
              <a:t>, </a:t>
            </a:r>
            <a:r>
              <a:rPr lang="it-IT" sz="2000" dirty="0" err="1"/>
              <a:t>being</a:t>
            </a:r>
            <a:r>
              <a:rPr lang="it-IT" sz="2000" dirty="0"/>
              <a:t> </a:t>
            </a:r>
            <a:r>
              <a:rPr lang="it-IT" sz="2000" dirty="0" err="1"/>
              <a:t>able</a:t>
            </a:r>
            <a:r>
              <a:rPr lang="it-IT" sz="2000" dirty="0"/>
              <a:t> to </a:t>
            </a:r>
            <a:r>
              <a:rPr lang="it-IT" sz="2000" dirty="0" err="1"/>
              <a:t>change</a:t>
            </a:r>
            <a:r>
              <a:rPr lang="it-IT" sz="2000" dirty="0"/>
              <a:t> the </a:t>
            </a:r>
            <a:r>
              <a:rPr lang="it-IT" sz="2000" dirty="0" err="1"/>
              <a:t>sensors</a:t>
            </a:r>
            <a:r>
              <a:rPr lang="it-IT" sz="2000" dirty="0"/>
              <a:t> frequencies and the </a:t>
            </a:r>
            <a:r>
              <a:rPr lang="it-IT" sz="2000" dirty="0" err="1"/>
              <a:t>currently</a:t>
            </a:r>
            <a:r>
              <a:rPr lang="it-IT" sz="2000" dirty="0"/>
              <a:t> </a:t>
            </a:r>
            <a:r>
              <a:rPr lang="it-IT" sz="2000" dirty="0" err="1"/>
              <a:t>active</a:t>
            </a:r>
            <a:r>
              <a:rPr lang="it-IT" sz="2000" dirty="0"/>
              <a:t> </a:t>
            </a:r>
            <a:r>
              <a:rPr lang="it-IT" sz="2000" dirty="0" err="1"/>
              <a:t>sensors</a:t>
            </a:r>
            <a:r>
              <a:rPr lang="it-IT" sz="2000" dirty="0"/>
              <a:t>.</a:t>
            </a:r>
          </a:p>
          <a:p>
            <a:pPr marL="0" indent="0">
              <a:lnSpc>
                <a:spcPct val="150000"/>
              </a:lnSpc>
              <a:buNone/>
            </a:pPr>
            <a:r>
              <a:rPr lang="it-IT" sz="2000" dirty="0"/>
              <a:t>A scrolling plot of the </a:t>
            </a:r>
            <a:r>
              <a:rPr lang="it-IT" sz="2000" dirty="0" err="1"/>
              <a:t>errors</a:t>
            </a:r>
            <a:r>
              <a:rPr lang="it-IT" sz="2000" dirty="0"/>
              <a:t> </a:t>
            </a:r>
            <a:r>
              <a:rPr lang="it-IT" sz="2000" dirty="0" err="1"/>
              <a:t>is</a:t>
            </a:r>
            <a:r>
              <a:rPr lang="it-IT" sz="2000" dirty="0"/>
              <a:t> </a:t>
            </a:r>
            <a:r>
              <a:rPr lang="it-IT" sz="2000" dirty="0" err="1"/>
              <a:t>visualized</a:t>
            </a:r>
            <a:r>
              <a:rPr lang="it-IT" sz="2000" dirty="0"/>
              <a:t> </a:t>
            </a:r>
            <a:r>
              <a:rPr lang="it-IT" sz="2000" dirty="0" err="1"/>
              <a:t>using</a:t>
            </a:r>
            <a:r>
              <a:rPr lang="it-IT" sz="2000" dirty="0"/>
              <a:t> the </a:t>
            </a:r>
            <a:r>
              <a:rPr lang="it-IT" sz="2000" dirty="0" err="1"/>
              <a:t>homonym</a:t>
            </a:r>
            <a:r>
              <a:rPr lang="it-IT" sz="2000" dirty="0"/>
              <a:t> </a:t>
            </a:r>
            <a:r>
              <a:rPr lang="it-IT" sz="2000" dirty="0" err="1"/>
              <a:t>function</a:t>
            </a:r>
            <a:r>
              <a:rPr lang="it-IT" sz="2000" dirty="0"/>
              <a:t>: </a:t>
            </a:r>
            <a:r>
              <a:rPr lang="it-IT" sz="1800" dirty="0">
                <a:latin typeface="Courier New" panose="02070309020205020404" pitchFamily="49" charset="0"/>
                <a:cs typeface="Courier New" panose="02070309020205020404" pitchFamily="49" charset="0"/>
              </a:rPr>
              <a:t>scrolling plotter</a:t>
            </a:r>
            <a:r>
              <a:rPr lang="it-IT" sz="2000" dirty="0">
                <a:latin typeface="+mj-lt"/>
                <a:cs typeface="Courier New" panose="02070309020205020404" pitchFamily="49" charset="0"/>
              </a:rPr>
              <a:t>.</a:t>
            </a:r>
          </a:p>
        </p:txBody>
      </p:sp>
    </p:spTree>
    <p:extLst>
      <p:ext uri="{BB962C8B-B14F-4D97-AF65-F5344CB8AC3E}">
        <p14:creationId xmlns:p14="http://schemas.microsoft.com/office/powerpoint/2010/main" val="2011465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Interface – Pose Viewer with Switches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pic>
        <p:nvPicPr>
          <p:cNvPr id="10" name="Immagine 9">
            <a:extLst>
              <a:ext uri="{FF2B5EF4-FFF2-40B4-BE49-F238E27FC236}">
                <a16:creationId xmlns:a16="http://schemas.microsoft.com/office/drawing/2014/main" id="{4095142F-A903-448E-8573-5852355F98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3283" y="1577308"/>
            <a:ext cx="9585434" cy="4355165"/>
          </a:xfrm>
          <a:prstGeom prst="rect">
            <a:avLst/>
          </a:prstGeom>
        </p:spPr>
      </p:pic>
    </p:spTree>
    <p:extLst>
      <p:ext uri="{BB962C8B-B14F-4D97-AF65-F5344CB8AC3E}">
        <p14:creationId xmlns:p14="http://schemas.microsoft.com/office/powerpoint/2010/main" val="1577236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Interface – Scrolling Plotter</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pic>
        <p:nvPicPr>
          <p:cNvPr id="8" name="Segnaposto contenuto 2">
            <a:extLst>
              <a:ext uri="{FF2B5EF4-FFF2-40B4-BE49-F238E27FC236}">
                <a16:creationId xmlns:a16="http://schemas.microsoft.com/office/drawing/2014/main" id="{F246700B-61CD-46C0-AA2C-E2CB0B9FA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283" y="1577309"/>
            <a:ext cx="9585434" cy="4355164"/>
          </a:xfrm>
          <a:prstGeom prst="rect">
            <a:avLst/>
          </a:prstGeom>
        </p:spPr>
      </p:pic>
    </p:spTree>
    <p:extLst>
      <p:ext uri="{BB962C8B-B14F-4D97-AF65-F5344CB8AC3E}">
        <p14:creationId xmlns:p14="http://schemas.microsoft.com/office/powerpoint/2010/main" val="390869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79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err="1"/>
              <a:t>This</a:t>
            </a:r>
            <a:r>
              <a:rPr lang="it-IT" sz="2000" dirty="0"/>
              <a:t> second </a:t>
            </a:r>
            <a:r>
              <a:rPr lang="it-IT" sz="2000" dirty="0" err="1"/>
              <a:t>version</a:t>
            </a:r>
            <a:r>
              <a:rPr lang="it-IT" sz="2000" dirty="0"/>
              <a:t> of the </a:t>
            </a:r>
            <a:r>
              <a:rPr lang="it-IT" sz="2000" dirty="0" err="1"/>
              <a:t>main</a:t>
            </a:r>
            <a:r>
              <a:rPr lang="it-IT" sz="2000" dirty="0"/>
              <a:t> script </a:t>
            </a:r>
            <a:r>
              <a:rPr lang="it-IT" sz="2000" dirty="0" err="1"/>
              <a:t>is</a:t>
            </a:r>
            <a:r>
              <a:rPr lang="it-IT" sz="2000" dirty="0"/>
              <a:t> </a:t>
            </a:r>
            <a:r>
              <a:rPr lang="it-IT" sz="2000" dirty="0" err="1"/>
              <a:t>used</a:t>
            </a:r>
            <a:r>
              <a:rPr lang="it-IT" sz="2000" dirty="0"/>
              <a:t> to </a:t>
            </a:r>
            <a:r>
              <a:rPr lang="it-IT" sz="2000" dirty="0" err="1"/>
              <a:t>visualize</a:t>
            </a:r>
            <a:r>
              <a:rPr lang="it-IT" sz="2000" dirty="0"/>
              <a:t> </a:t>
            </a:r>
            <a:r>
              <a:rPr lang="it-IT" sz="2000" dirty="0" err="1"/>
              <a:t>how</a:t>
            </a:r>
            <a:r>
              <a:rPr lang="it-IT" sz="2000" dirty="0"/>
              <a:t> the drone and the </a:t>
            </a:r>
            <a:r>
              <a:rPr lang="it-IT" sz="2000" dirty="0" err="1"/>
              <a:t>navigation</a:t>
            </a:r>
            <a:r>
              <a:rPr lang="it-IT" sz="2000" dirty="0"/>
              <a:t> system </a:t>
            </a:r>
            <a:r>
              <a:rPr lang="it-IT" sz="2000" dirty="0" err="1"/>
              <a:t>behave</a:t>
            </a:r>
            <a:r>
              <a:rPr lang="it-IT" sz="2000" dirty="0"/>
              <a:t> in a </a:t>
            </a:r>
            <a:r>
              <a:rPr lang="it-IT" sz="2000" dirty="0" err="1"/>
              <a:t>partially</a:t>
            </a:r>
            <a:r>
              <a:rPr lang="it-IT" sz="2000" dirty="0"/>
              <a:t> </a:t>
            </a:r>
            <a:r>
              <a:rPr lang="it-IT" sz="2000" dirty="0" err="1"/>
              <a:t>structured</a:t>
            </a:r>
            <a:r>
              <a:rPr lang="it-IT" sz="2000" dirty="0"/>
              <a:t> </a:t>
            </a:r>
            <a:r>
              <a:rPr lang="it-IT" sz="2000" dirty="0" err="1"/>
              <a:t>environment</a:t>
            </a:r>
            <a:r>
              <a:rPr lang="it-IT" sz="2000" dirty="0"/>
              <a:t>.</a:t>
            </a:r>
          </a:p>
          <a:p>
            <a:pPr marL="0" indent="0">
              <a:lnSpc>
                <a:spcPct val="150000"/>
              </a:lnSpc>
              <a:buNone/>
            </a:pPr>
            <a:r>
              <a:rPr lang="it-IT" sz="2000" dirty="0"/>
              <a:t>Some </a:t>
            </a:r>
            <a:r>
              <a:rPr lang="it-IT" sz="2000" dirty="0" err="1"/>
              <a:t>interesting</a:t>
            </a:r>
            <a:r>
              <a:rPr lang="it-IT" sz="2000" dirty="0"/>
              <a:t> </a:t>
            </a:r>
            <a:r>
              <a:rPr lang="it-IT" sz="2000" dirty="0" err="1"/>
              <a:t>conditions</a:t>
            </a:r>
            <a:r>
              <a:rPr lang="it-IT" sz="2000" dirty="0"/>
              <a:t> are </a:t>
            </a:r>
            <a:r>
              <a:rPr lang="it-IT" sz="2000" dirty="0" err="1"/>
              <a:t>studied</a:t>
            </a:r>
            <a:r>
              <a:rPr lang="it-IT" sz="2000" dirty="0"/>
              <a:t> and the </a:t>
            </a:r>
            <a:r>
              <a:rPr lang="it-IT" sz="2000" dirty="0" err="1"/>
              <a:t>navigation</a:t>
            </a:r>
            <a:r>
              <a:rPr lang="it-IT" sz="2000" dirty="0"/>
              <a:t> system </a:t>
            </a:r>
            <a:r>
              <a:rPr lang="it-IT" sz="2000" dirty="0" err="1"/>
              <a:t>response</a:t>
            </a:r>
            <a:r>
              <a:rPr lang="it-IT" sz="2000" dirty="0"/>
              <a:t> </a:t>
            </a:r>
            <a:r>
              <a:rPr lang="it-IT" sz="2000" dirty="0" err="1"/>
              <a:t>is</a:t>
            </a:r>
            <a:r>
              <a:rPr lang="it-IT" sz="2000" dirty="0"/>
              <a:t> </a:t>
            </a:r>
            <a:r>
              <a:rPr lang="it-IT" sz="2000" dirty="0" err="1"/>
              <a:t>analyzed</a:t>
            </a:r>
            <a:r>
              <a:rPr lang="it-IT" sz="2000" dirty="0"/>
              <a:t>, </a:t>
            </a:r>
            <a:r>
              <a:rPr lang="it-IT" sz="2000" dirty="0" err="1"/>
              <a:t>evaluating</a:t>
            </a:r>
            <a:r>
              <a:rPr lang="it-IT" sz="2000" dirty="0"/>
              <a:t> </a:t>
            </a:r>
            <a:r>
              <a:rPr lang="it-IT" sz="2000" dirty="0" err="1"/>
              <a:t>its</a:t>
            </a:r>
            <a:r>
              <a:rPr lang="it-IT" sz="2000" dirty="0"/>
              <a:t> performances.</a:t>
            </a:r>
          </a:p>
        </p:txBody>
      </p:sp>
    </p:spTree>
    <p:extLst>
      <p:ext uri="{BB962C8B-B14F-4D97-AF65-F5344CB8AC3E}">
        <p14:creationId xmlns:p14="http://schemas.microsoft.com/office/powerpoint/2010/main" val="212500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grpSp>
        <p:nvGrpSpPr>
          <p:cNvPr id="10" name="Gruppo 9">
            <a:extLst>
              <a:ext uri="{FF2B5EF4-FFF2-40B4-BE49-F238E27FC236}">
                <a16:creationId xmlns:a16="http://schemas.microsoft.com/office/drawing/2014/main" id="{1BDB46B7-E8EF-4E5E-96EF-30796F7C5691}"/>
              </a:ext>
            </a:extLst>
          </p:cNvPr>
          <p:cNvGrpSpPr/>
          <p:nvPr/>
        </p:nvGrpSpPr>
        <p:grpSpPr>
          <a:xfrm>
            <a:off x="3132728" y="3038996"/>
            <a:ext cx="5926544" cy="780008"/>
            <a:chOff x="4754156" y="3033713"/>
            <a:chExt cx="2670582" cy="780008"/>
          </a:xfrm>
        </p:grpSpPr>
        <p:sp>
          <p:nvSpPr>
            <p:cNvPr id="11" name="CasellaDiTesto 10">
              <a:extLst>
                <a:ext uri="{FF2B5EF4-FFF2-40B4-BE49-F238E27FC236}">
                  <a16:creationId xmlns:a16="http://schemas.microsoft.com/office/drawing/2014/main" id="{A703CCB0-29C4-4CDD-B3FA-238D36A1847D}"/>
                </a:ext>
              </a:extLst>
            </p:cNvPr>
            <p:cNvSpPr txBox="1"/>
            <p:nvPr/>
          </p:nvSpPr>
          <p:spPr>
            <a:xfrm>
              <a:off x="4754156" y="3044280"/>
              <a:ext cx="2669982" cy="769441"/>
            </a:xfrm>
            <a:prstGeom prst="rect">
              <a:avLst/>
            </a:prstGeom>
            <a:noFill/>
          </p:spPr>
          <p:txBody>
            <a:bodyPr wrap="none" rtlCol="0">
              <a:spAutoFit/>
            </a:bodyPr>
            <a:lstStyle/>
            <a:p>
              <a:pPr algn="ctr"/>
              <a:r>
                <a:rPr lang="it-IT" sz="4400" dirty="0">
                  <a:solidFill>
                    <a:schemeClr val="bg1"/>
                  </a:solidFill>
                  <a:latin typeface="Garamond" panose="02020404030301010803" pitchFamily="18" charset="0"/>
                </a:rPr>
                <a:t>Mathematical Background</a:t>
              </a:r>
            </a:p>
          </p:txBody>
        </p:sp>
        <p:cxnSp>
          <p:nvCxnSpPr>
            <p:cNvPr id="12" name="Connettore diritto 11">
              <a:extLst>
                <a:ext uri="{FF2B5EF4-FFF2-40B4-BE49-F238E27FC236}">
                  <a16:creationId xmlns:a16="http://schemas.microsoft.com/office/drawing/2014/main" id="{927AF34D-6D66-499D-BA99-11B7861A3F34}"/>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ttore diritto 12">
              <a:extLst>
                <a:ext uri="{FF2B5EF4-FFF2-40B4-BE49-F238E27FC236}">
                  <a16:creationId xmlns:a16="http://schemas.microsoft.com/office/drawing/2014/main" id="{CBF68F48-A419-4599-B855-A88F76E9F43C}"/>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egnaposto numero diapositiva 5">
            <a:extLst>
              <a:ext uri="{FF2B5EF4-FFF2-40B4-BE49-F238E27FC236}">
                <a16:creationId xmlns:a16="http://schemas.microsoft.com/office/drawing/2014/main" id="{8B5B4AB4-6488-4906-80E7-E0C989D32DC9}"/>
              </a:ext>
            </a:extLst>
          </p:cNvPr>
          <p:cNvSpPr>
            <a:spLocks noGrp="1"/>
          </p:cNvSpPr>
          <p:nvPr>
            <p:ph type="sldNum" sz="quarter" idx="12"/>
          </p:nvPr>
        </p:nvSpPr>
        <p:spPr/>
        <p:txBody>
          <a:bodyPr/>
          <a:lstStyle/>
          <a:p>
            <a:fld id="{DABCF107-DE6B-47E1-9D5C-4C7601200B0D}" type="slidenum">
              <a:rPr lang="it-IT" smtClean="0"/>
              <a:t>8</a:t>
            </a:fld>
            <a:endParaRPr lang="it-IT"/>
          </a:p>
        </p:txBody>
      </p:sp>
    </p:spTree>
    <p:extLst>
      <p:ext uri="{BB962C8B-B14F-4D97-AF65-F5344CB8AC3E}">
        <p14:creationId xmlns:p14="http://schemas.microsoft.com/office/powerpoint/2010/main" val="2043259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Legend</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a:t>The </a:t>
            </a:r>
            <a:r>
              <a:rPr lang="it-IT" sz="2000" dirty="0" err="1"/>
              <a:t>most</a:t>
            </a:r>
            <a:r>
              <a:rPr lang="it-IT" sz="2000" dirty="0"/>
              <a:t> </a:t>
            </a:r>
            <a:r>
              <a:rPr lang="it-IT" sz="2000" dirty="0" err="1"/>
              <a:t>important</a:t>
            </a:r>
            <a:r>
              <a:rPr lang="it-IT" sz="2000" dirty="0"/>
              <a:t> plot </a:t>
            </a:r>
            <a:r>
              <a:rPr lang="it-IT" sz="2000" dirty="0" err="1"/>
              <a:t>is</a:t>
            </a:r>
            <a:r>
              <a:rPr lang="it-IT" sz="2000" dirty="0"/>
              <a:t> a bottom </a:t>
            </a:r>
            <a:r>
              <a:rPr lang="it-IT" sz="2000" dirty="0" err="1"/>
              <a:t>view</a:t>
            </a:r>
            <a:r>
              <a:rPr lang="it-IT" sz="2000" dirty="0"/>
              <a:t> of the </a:t>
            </a:r>
            <a:r>
              <a:rPr lang="it-IT" sz="2000" dirty="0" err="1"/>
              <a:t>navigation</a:t>
            </a:r>
            <a:r>
              <a:rPr lang="it-IT" sz="2000" dirty="0"/>
              <a:t> </a:t>
            </a:r>
            <a:r>
              <a:rPr lang="it-IT" sz="2000" dirty="0" err="1"/>
              <a:t>environment</a:t>
            </a:r>
            <a:r>
              <a:rPr lang="it-IT" sz="2000" dirty="0"/>
              <a:t>:</a:t>
            </a:r>
          </a:p>
          <a:p>
            <a:pPr>
              <a:lnSpc>
                <a:spcPct val="120000"/>
              </a:lnSpc>
            </a:pPr>
            <a:r>
              <a:rPr lang="it-IT" sz="2000" dirty="0"/>
              <a:t>the </a:t>
            </a:r>
            <a:r>
              <a:rPr lang="it-IT" sz="2000" dirty="0" err="1"/>
              <a:t>real</a:t>
            </a:r>
            <a:r>
              <a:rPr lang="it-IT" sz="2000" dirty="0"/>
              <a:t> </a:t>
            </a:r>
            <a:r>
              <a:rPr lang="it-IT" sz="2000" dirty="0" err="1"/>
              <a:t>trajectory</a:t>
            </a:r>
            <a:r>
              <a:rPr lang="it-IT" sz="2000" dirty="0"/>
              <a:t> </a:t>
            </a:r>
            <a:r>
              <a:rPr lang="it-IT" sz="2000" dirty="0" err="1"/>
              <a:t>is</a:t>
            </a:r>
            <a:r>
              <a:rPr lang="it-IT" sz="2000" dirty="0"/>
              <a:t> </a:t>
            </a:r>
            <a:r>
              <a:rPr lang="it-IT" sz="2000" dirty="0" err="1"/>
              <a:t>plotted</a:t>
            </a:r>
            <a:r>
              <a:rPr lang="it-IT" sz="2000" dirty="0"/>
              <a:t> with a blue, </a:t>
            </a:r>
            <a:r>
              <a:rPr lang="it-IT" sz="2000" dirty="0" err="1"/>
              <a:t>dashed</a:t>
            </a:r>
            <a:r>
              <a:rPr lang="it-IT" sz="2000" dirty="0"/>
              <a:t>, </a:t>
            </a:r>
            <a:r>
              <a:rPr lang="it-IT" sz="2000" dirty="0" err="1"/>
              <a:t>thin</a:t>
            </a:r>
            <a:r>
              <a:rPr lang="it-IT" sz="2000" dirty="0"/>
              <a:t> line</a:t>
            </a:r>
          </a:p>
          <a:p>
            <a:pPr>
              <a:lnSpc>
                <a:spcPct val="120000"/>
              </a:lnSpc>
            </a:pPr>
            <a:r>
              <a:rPr lang="it-IT" sz="2000" dirty="0"/>
              <a:t>the </a:t>
            </a:r>
            <a:r>
              <a:rPr lang="it-IT" sz="2000" dirty="0" err="1"/>
              <a:t>estimated</a:t>
            </a:r>
            <a:r>
              <a:rPr lang="it-IT" sz="2000" dirty="0"/>
              <a:t> </a:t>
            </a:r>
            <a:r>
              <a:rPr lang="it-IT" sz="2000" dirty="0" err="1"/>
              <a:t>trajectory</a:t>
            </a:r>
            <a:r>
              <a:rPr lang="it-IT" sz="2000" dirty="0"/>
              <a:t> </a:t>
            </a:r>
            <a:r>
              <a:rPr lang="it-IT" sz="2000" dirty="0" err="1"/>
              <a:t>is</a:t>
            </a:r>
            <a:r>
              <a:rPr lang="it-IT" sz="2000" dirty="0"/>
              <a:t> </a:t>
            </a:r>
            <a:r>
              <a:rPr lang="it-IT" sz="2000" dirty="0" err="1"/>
              <a:t>plotted</a:t>
            </a:r>
            <a:r>
              <a:rPr lang="it-IT" sz="2000" dirty="0"/>
              <a:t> </a:t>
            </a:r>
            <a:r>
              <a:rPr lang="it-IT" sz="2000" dirty="0" err="1"/>
              <a:t>dynamically</a:t>
            </a:r>
            <a:r>
              <a:rPr lang="it-IT" sz="2000" dirty="0"/>
              <a:t> with a </a:t>
            </a:r>
            <a:r>
              <a:rPr lang="it-IT" sz="2000" dirty="0" err="1"/>
              <a:t>continuous</a:t>
            </a:r>
            <a:r>
              <a:rPr lang="it-IT" sz="2000" dirty="0"/>
              <a:t> black line (</a:t>
            </a:r>
            <a:r>
              <a:rPr lang="it-IT" sz="1800" dirty="0" err="1">
                <a:latin typeface="Courier New" panose="02070309020205020404" pitchFamily="49" charset="0"/>
                <a:cs typeface="Courier New" panose="02070309020205020404" pitchFamily="49" charset="0"/>
              </a:rPr>
              <a:t>animatedline</a:t>
            </a:r>
            <a:r>
              <a:rPr lang="it-IT" sz="2000" dirty="0"/>
              <a:t> MATLAB </a:t>
            </a:r>
            <a:r>
              <a:rPr lang="it-IT" sz="2000" dirty="0" err="1"/>
              <a:t>function</a:t>
            </a:r>
            <a:r>
              <a:rPr lang="it-IT" sz="2000" dirty="0"/>
              <a:t>)</a:t>
            </a:r>
          </a:p>
          <a:p>
            <a:pPr>
              <a:lnSpc>
                <a:spcPct val="120000"/>
              </a:lnSpc>
            </a:pPr>
            <a:r>
              <a:rPr lang="it-IT" sz="2000" dirty="0"/>
              <a:t>the </a:t>
            </a:r>
            <a:r>
              <a:rPr lang="it-IT" sz="2000" dirty="0" err="1"/>
              <a:t>walls</a:t>
            </a:r>
            <a:r>
              <a:rPr lang="it-IT" sz="2000" dirty="0"/>
              <a:t> of the building are </a:t>
            </a:r>
            <a:r>
              <a:rPr lang="it-IT" sz="2000" dirty="0" err="1"/>
              <a:t>represented</a:t>
            </a:r>
            <a:r>
              <a:rPr lang="it-IT" sz="2000" dirty="0"/>
              <a:t> with </a:t>
            </a:r>
            <a:r>
              <a:rPr lang="it-IT" sz="2000" dirty="0" err="1"/>
              <a:t>thick</a:t>
            </a:r>
            <a:r>
              <a:rPr lang="it-IT" sz="2000" dirty="0"/>
              <a:t> black lines</a:t>
            </a:r>
          </a:p>
          <a:p>
            <a:pPr>
              <a:lnSpc>
                <a:spcPct val="120000"/>
              </a:lnSpc>
            </a:pPr>
            <a:endParaRPr lang="it-IT" sz="2000" dirty="0"/>
          </a:p>
          <a:p>
            <a:pPr>
              <a:lnSpc>
                <a:spcPct val="120000"/>
              </a:lnSpc>
            </a:pPr>
            <a:r>
              <a:rPr lang="it-IT" sz="2000" dirty="0" err="1"/>
              <a:t>ArUco</a:t>
            </a:r>
            <a:r>
              <a:rPr lang="it-IT" sz="2000" dirty="0"/>
              <a:t> markers are </a:t>
            </a:r>
            <a:r>
              <a:rPr lang="it-IT" sz="2000" dirty="0" err="1"/>
              <a:t>represented</a:t>
            </a:r>
            <a:r>
              <a:rPr lang="it-IT" sz="2000" dirty="0"/>
              <a:t> with a </a:t>
            </a:r>
            <a:r>
              <a:rPr lang="it-IT" sz="2000" dirty="0" err="1"/>
              <a:t>square</a:t>
            </a:r>
            <a:endParaRPr lang="it-IT" sz="2000" dirty="0"/>
          </a:p>
          <a:p>
            <a:pPr>
              <a:lnSpc>
                <a:spcPct val="120000"/>
              </a:lnSpc>
            </a:pPr>
            <a:r>
              <a:rPr lang="it-IT" sz="2000" dirty="0" err="1"/>
              <a:t>known</a:t>
            </a:r>
            <a:r>
              <a:rPr lang="it-IT" sz="2000" dirty="0"/>
              <a:t> markers are </a:t>
            </a:r>
            <a:r>
              <a:rPr lang="it-IT" sz="2000" dirty="0" err="1"/>
              <a:t>represented</a:t>
            </a:r>
            <a:r>
              <a:rPr lang="it-IT" sz="2000" dirty="0"/>
              <a:t> in dark blue </a:t>
            </a:r>
            <a:r>
              <a:rPr lang="it-IT" sz="2000" dirty="0" err="1"/>
              <a:t>if</a:t>
            </a:r>
            <a:r>
              <a:rPr lang="it-IT" sz="2000" dirty="0"/>
              <a:t> </a:t>
            </a:r>
            <a:r>
              <a:rPr lang="it-IT" sz="2000" dirty="0" err="1"/>
              <a:t>outside</a:t>
            </a:r>
            <a:r>
              <a:rPr lang="it-IT" sz="2000" dirty="0"/>
              <a:t> the camera </a:t>
            </a:r>
            <a:r>
              <a:rPr lang="it-IT" sz="2000" dirty="0" err="1"/>
              <a:t>vision</a:t>
            </a:r>
            <a:r>
              <a:rPr lang="it-IT" sz="2000" dirty="0"/>
              <a:t> range and in green </a:t>
            </a:r>
            <a:r>
              <a:rPr lang="it-IT" sz="2000" dirty="0" err="1"/>
              <a:t>if</a:t>
            </a:r>
            <a:r>
              <a:rPr lang="it-IT" sz="2000" dirty="0"/>
              <a:t> inside</a:t>
            </a:r>
          </a:p>
          <a:p>
            <a:pPr>
              <a:lnSpc>
                <a:spcPct val="120000"/>
              </a:lnSpc>
            </a:pPr>
            <a:r>
              <a:rPr lang="it-IT" sz="2000" dirty="0" err="1"/>
              <a:t>unknown</a:t>
            </a:r>
            <a:r>
              <a:rPr lang="it-IT" sz="2000" dirty="0"/>
              <a:t> markers are </a:t>
            </a:r>
            <a:r>
              <a:rPr lang="it-IT" sz="2000" dirty="0" err="1"/>
              <a:t>represented</a:t>
            </a:r>
            <a:r>
              <a:rPr lang="it-IT" sz="2000" dirty="0"/>
              <a:t> in red </a:t>
            </a:r>
            <a:r>
              <a:rPr lang="it-IT" sz="2000" dirty="0" err="1"/>
              <a:t>if</a:t>
            </a:r>
            <a:r>
              <a:rPr lang="it-IT" sz="2000" dirty="0"/>
              <a:t> </a:t>
            </a:r>
            <a:r>
              <a:rPr lang="it-IT" sz="2000" dirty="0" err="1"/>
              <a:t>outside</a:t>
            </a:r>
            <a:r>
              <a:rPr lang="it-IT" sz="2000" dirty="0"/>
              <a:t> the camera </a:t>
            </a:r>
            <a:r>
              <a:rPr lang="it-IT" sz="2000" dirty="0" err="1"/>
              <a:t>vision</a:t>
            </a:r>
            <a:r>
              <a:rPr lang="it-IT" sz="2000" dirty="0"/>
              <a:t> range and in </a:t>
            </a:r>
            <a:r>
              <a:rPr lang="it-IT" sz="2000" dirty="0" err="1"/>
              <a:t>purple</a:t>
            </a:r>
            <a:r>
              <a:rPr lang="it-IT" sz="2000" dirty="0"/>
              <a:t> </a:t>
            </a:r>
            <a:r>
              <a:rPr lang="it-IT" sz="2000" dirty="0" err="1"/>
              <a:t>if</a:t>
            </a:r>
            <a:r>
              <a:rPr lang="it-IT" sz="2000" dirty="0"/>
              <a:t> inside </a:t>
            </a:r>
            <a:r>
              <a:rPr lang="it-IT" sz="2000" dirty="0" err="1"/>
              <a:t>it</a:t>
            </a:r>
            <a:endParaRPr lang="it-IT" sz="2000" dirty="0"/>
          </a:p>
          <a:p>
            <a:pPr>
              <a:lnSpc>
                <a:spcPct val="120000"/>
              </a:lnSpc>
            </a:pPr>
            <a:r>
              <a:rPr lang="it-IT" sz="2000" dirty="0"/>
              <a:t>the estimate of the </a:t>
            </a:r>
            <a:r>
              <a:rPr lang="it-IT" sz="2000" dirty="0" err="1"/>
              <a:t>unknown</a:t>
            </a:r>
            <a:r>
              <a:rPr lang="it-IT" sz="2000" dirty="0"/>
              <a:t> marker position </a:t>
            </a:r>
            <a:r>
              <a:rPr lang="it-IT" sz="2000" dirty="0" err="1"/>
              <a:t>is</a:t>
            </a:r>
            <a:r>
              <a:rPr lang="it-IT" sz="2000" dirty="0"/>
              <a:t> </a:t>
            </a:r>
            <a:r>
              <a:rPr lang="it-IT" sz="2000" dirty="0" err="1"/>
              <a:t>represented</a:t>
            </a:r>
            <a:r>
              <a:rPr lang="it-IT" sz="2000" dirty="0"/>
              <a:t> in </a:t>
            </a:r>
            <a:r>
              <a:rPr lang="it-IT" sz="2000" dirty="0" err="1"/>
              <a:t>orange</a:t>
            </a:r>
            <a:endParaRPr lang="it-IT" sz="2000" dirty="0"/>
          </a:p>
          <a:p>
            <a:pPr marL="0" indent="0">
              <a:lnSpc>
                <a:spcPct val="100000"/>
              </a:lnSpc>
              <a:buNone/>
            </a:pPr>
            <a:endParaRPr lang="it-IT" sz="2000" dirty="0"/>
          </a:p>
        </p:txBody>
      </p:sp>
    </p:spTree>
    <p:extLst>
      <p:ext uri="{BB962C8B-B14F-4D97-AF65-F5344CB8AC3E}">
        <p14:creationId xmlns:p14="http://schemas.microsoft.com/office/powerpoint/2010/main" val="40582908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Legend</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a:t>The </a:t>
            </a:r>
            <a:r>
              <a:rPr lang="it-IT" sz="2000" dirty="0" err="1"/>
              <a:t>most</a:t>
            </a:r>
            <a:r>
              <a:rPr lang="it-IT" sz="2000" dirty="0"/>
              <a:t> </a:t>
            </a:r>
            <a:r>
              <a:rPr lang="it-IT" sz="2000" dirty="0" err="1"/>
              <a:t>important</a:t>
            </a:r>
            <a:r>
              <a:rPr lang="it-IT" sz="2000" dirty="0"/>
              <a:t> plot </a:t>
            </a:r>
            <a:r>
              <a:rPr lang="it-IT" sz="2000" dirty="0" err="1"/>
              <a:t>is</a:t>
            </a:r>
            <a:r>
              <a:rPr lang="it-IT" sz="2000" dirty="0"/>
              <a:t> a bottom </a:t>
            </a:r>
            <a:r>
              <a:rPr lang="it-IT" sz="2000" dirty="0" err="1"/>
              <a:t>view</a:t>
            </a:r>
            <a:r>
              <a:rPr lang="it-IT" sz="2000" dirty="0"/>
              <a:t> of the </a:t>
            </a:r>
            <a:r>
              <a:rPr lang="it-IT" sz="2000" dirty="0" err="1"/>
              <a:t>navigation</a:t>
            </a:r>
            <a:r>
              <a:rPr lang="it-IT" sz="2000" dirty="0"/>
              <a:t> </a:t>
            </a:r>
            <a:r>
              <a:rPr lang="it-IT" sz="2000" dirty="0" err="1"/>
              <a:t>environment</a:t>
            </a:r>
            <a:r>
              <a:rPr lang="it-IT" sz="2000" dirty="0"/>
              <a:t>:</a:t>
            </a:r>
          </a:p>
          <a:p>
            <a:pPr>
              <a:lnSpc>
                <a:spcPct val="120000"/>
              </a:lnSpc>
            </a:pPr>
            <a:r>
              <a:rPr lang="it-IT" sz="2000" dirty="0"/>
              <a:t>UWB beacons are </a:t>
            </a:r>
            <a:r>
              <a:rPr lang="it-IT" sz="2000" dirty="0" err="1"/>
              <a:t>represented</a:t>
            </a:r>
            <a:r>
              <a:rPr lang="it-IT" sz="2000" dirty="0"/>
              <a:t> with a </a:t>
            </a:r>
            <a:r>
              <a:rPr lang="it-IT" sz="2000" dirty="0" err="1"/>
              <a:t>circle</a:t>
            </a:r>
            <a:endParaRPr lang="it-IT" sz="2000" dirty="0"/>
          </a:p>
          <a:p>
            <a:pPr>
              <a:lnSpc>
                <a:spcPct val="120000"/>
              </a:lnSpc>
            </a:pPr>
            <a:r>
              <a:rPr lang="it-IT" sz="2000" dirty="0" err="1"/>
              <a:t>known</a:t>
            </a:r>
            <a:r>
              <a:rPr lang="it-IT" sz="2000" dirty="0"/>
              <a:t> beacons are </a:t>
            </a:r>
            <a:r>
              <a:rPr lang="it-IT" sz="2000" dirty="0" err="1"/>
              <a:t>represented</a:t>
            </a:r>
            <a:r>
              <a:rPr lang="it-IT" sz="2000" dirty="0"/>
              <a:t> in dark blue </a:t>
            </a:r>
            <a:r>
              <a:rPr lang="it-IT" sz="2000" dirty="0" err="1"/>
              <a:t>if</a:t>
            </a:r>
            <a:r>
              <a:rPr lang="it-IT" sz="2000" dirty="0"/>
              <a:t> </a:t>
            </a:r>
            <a:r>
              <a:rPr lang="it-IT" sz="2000" dirty="0" err="1"/>
              <a:t>they</a:t>
            </a:r>
            <a:r>
              <a:rPr lang="it-IT" sz="2000" dirty="0"/>
              <a:t> are </a:t>
            </a:r>
            <a:r>
              <a:rPr lang="it-IT" sz="2000" dirty="0" err="1"/>
              <a:t>obstructed</a:t>
            </a:r>
            <a:r>
              <a:rPr lang="it-IT" sz="2000" dirty="0"/>
              <a:t> by </a:t>
            </a:r>
            <a:r>
              <a:rPr lang="it-IT" sz="2000" dirty="0" err="1"/>
              <a:t>walls</a:t>
            </a:r>
            <a:r>
              <a:rPr lang="it-IT" sz="2000" dirty="0"/>
              <a:t>, in light blue </a:t>
            </a:r>
            <a:r>
              <a:rPr lang="it-IT" sz="2000" dirty="0" err="1"/>
              <a:t>if</a:t>
            </a:r>
            <a:r>
              <a:rPr lang="it-IT" sz="2000" dirty="0"/>
              <a:t> not </a:t>
            </a:r>
            <a:r>
              <a:rPr lang="it-IT" sz="2000" dirty="0" err="1"/>
              <a:t>obstructed</a:t>
            </a:r>
            <a:r>
              <a:rPr lang="it-IT" sz="2000" dirty="0"/>
              <a:t> </a:t>
            </a:r>
            <a:r>
              <a:rPr lang="it-IT" sz="2000" dirty="0" err="1"/>
              <a:t>but</a:t>
            </a:r>
            <a:r>
              <a:rPr lang="it-IT" sz="2000" dirty="0"/>
              <a:t> </a:t>
            </a:r>
            <a:r>
              <a:rPr lang="it-IT" sz="2000" dirty="0" err="1"/>
              <a:t>too</a:t>
            </a:r>
            <a:r>
              <a:rPr lang="it-IT" sz="2000" dirty="0"/>
              <a:t> far from the drone, and in green </a:t>
            </a:r>
            <a:r>
              <a:rPr lang="it-IT" sz="2000" dirty="0" err="1"/>
              <a:t>if</a:t>
            </a:r>
            <a:r>
              <a:rPr lang="it-IT" sz="2000" dirty="0"/>
              <a:t> </a:t>
            </a:r>
            <a:r>
              <a:rPr lang="it-IT" sz="2000" dirty="0" err="1"/>
              <a:t>their</a:t>
            </a:r>
            <a:r>
              <a:rPr lang="it-IT" sz="2000" dirty="0"/>
              <a:t> </a:t>
            </a:r>
            <a:r>
              <a:rPr lang="it-IT" sz="2000" dirty="0" err="1"/>
              <a:t>signal</a:t>
            </a:r>
            <a:r>
              <a:rPr lang="it-IT" sz="2000" dirty="0"/>
              <a:t> </a:t>
            </a:r>
            <a:r>
              <a:rPr lang="it-IT" sz="2000" dirty="0" err="1"/>
              <a:t>reaches</a:t>
            </a:r>
            <a:r>
              <a:rPr lang="it-IT" sz="2000" dirty="0"/>
              <a:t> the drone</a:t>
            </a:r>
          </a:p>
          <a:p>
            <a:pPr>
              <a:lnSpc>
                <a:spcPct val="120000"/>
              </a:lnSpc>
            </a:pPr>
            <a:r>
              <a:rPr lang="it-IT" sz="2000" dirty="0" err="1"/>
              <a:t>unknown</a:t>
            </a:r>
            <a:r>
              <a:rPr lang="it-IT" sz="2000" dirty="0"/>
              <a:t> beacons are </a:t>
            </a:r>
            <a:r>
              <a:rPr lang="it-IT" sz="2000" dirty="0" err="1"/>
              <a:t>represented</a:t>
            </a:r>
            <a:r>
              <a:rPr lang="it-IT" sz="2000" dirty="0"/>
              <a:t> in red </a:t>
            </a:r>
            <a:r>
              <a:rPr lang="it-IT" sz="2000" dirty="0" err="1"/>
              <a:t>if</a:t>
            </a:r>
            <a:r>
              <a:rPr lang="it-IT" sz="2000" dirty="0"/>
              <a:t> the drone </a:t>
            </a:r>
            <a:r>
              <a:rPr lang="it-IT" sz="2000" dirty="0" err="1"/>
              <a:t>does</a:t>
            </a:r>
            <a:r>
              <a:rPr lang="it-IT" sz="2000" dirty="0"/>
              <a:t> not </a:t>
            </a:r>
            <a:r>
              <a:rPr lang="it-IT" sz="2000" dirty="0" err="1"/>
              <a:t>sense</a:t>
            </a:r>
            <a:r>
              <a:rPr lang="it-IT" sz="2000" dirty="0"/>
              <a:t> </a:t>
            </a:r>
            <a:r>
              <a:rPr lang="it-IT" sz="2000" dirty="0" err="1"/>
              <a:t>them</a:t>
            </a:r>
            <a:r>
              <a:rPr lang="it-IT" sz="2000" dirty="0"/>
              <a:t>, and in </a:t>
            </a:r>
            <a:r>
              <a:rPr lang="it-IT" sz="2000" dirty="0" err="1"/>
              <a:t>purple</a:t>
            </a:r>
            <a:r>
              <a:rPr lang="it-IT" sz="2000" dirty="0"/>
              <a:t> </a:t>
            </a:r>
            <a:r>
              <a:rPr lang="it-IT" sz="2000" dirty="0" err="1"/>
              <a:t>if</a:t>
            </a:r>
            <a:r>
              <a:rPr lang="it-IT" sz="2000" dirty="0"/>
              <a:t> </a:t>
            </a:r>
            <a:r>
              <a:rPr lang="it-IT" sz="2000" dirty="0" err="1"/>
              <a:t>they</a:t>
            </a:r>
            <a:r>
              <a:rPr lang="it-IT" sz="2000" dirty="0"/>
              <a:t> </a:t>
            </a:r>
            <a:r>
              <a:rPr lang="it-IT" sz="2000" dirty="0" err="1"/>
              <a:t>reach</a:t>
            </a:r>
            <a:r>
              <a:rPr lang="it-IT" sz="2000" dirty="0"/>
              <a:t> the drone</a:t>
            </a:r>
          </a:p>
          <a:p>
            <a:pPr>
              <a:lnSpc>
                <a:spcPct val="120000"/>
              </a:lnSpc>
            </a:pPr>
            <a:r>
              <a:rPr lang="it-IT" sz="2000" dirty="0"/>
              <a:t>the estimate of the beacon position </a:t>
            </a:r>
            <a:r>
              <a:rPr lang="it-IT" sz="2000" dirty="0" err="1"/>
              <a:t>is</a:t>
            </a:r>
            <a:r>
              <a:rPr lang="it-IT" sz="2000" dirty="0"/>
              <a:t> </a:t>
            </a:r>
            <a:r>
              <a:rPr lang="it-IT" sz="2000" dirty="0" err="1"/>
              <a:t>represented</a:t>
            </a:r>
            <a:r>
              <a:rPr lang="it-IT" sz="2000" dirty="0"/>
              <a:t> in </a:t>
            </a:r>
            <a:r>
              <a:rPr lang="it-IT" sz="2000" dirty="0" err="1"/>
              <a:t>orange</a:t>
            </a:r>
            <a:endParaRPr lang="it-IT" sz="2000" dirty="0"/>
          </a:p>
        </p:txBody>
      </p:sp>
    </p:spTree>
    <p:extLst>
      <p:ext uri="{BB962C8B-B14F-4D97-AF65-F5344CB8AC3E}">
        <p14:creationId xmlns:p14="http://schemas.microsoft.com/office/powerpoint/2010/main" val="2141980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Interface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82</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it-IT" sz="2000" dirty="0"/>
          </a:p>
        </p:txBody>
      </p:sp>
      <p:sp>
        <p:nvSpPr>
          <p:cNvPr id="13" name="Segnaposto contenuto 2">
            <a:extLst>
              <a:ext uri="{FF2B5EF4-FFF2-40B4-BE49-F238E27FC236}">
                <a16:creationId xmlns:a16="http://schemas.microsoft.com/office/drawing/2014/main" id="{3AD410EF-69B1-49F2-8528-8D205F88CB53}"/>
              </a:ext>
            </a:extLst>
          </p:cNvPr>
          <p:cNvSpPr txBox="1">
            <a:spLocks/>
          </p:cNvSpPr>
          <p:nvPr/>
        </p:nvSpPr>
        <p:spPr>
          <a:xfrm>
            <a:off x="838199" y="154872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err="1"/>
              <a:t>Elements</a:t>
            </a:r>
            <a:r>
              <a:rPr lang="it-IT" sz="2000" dirty="0"/>
              <a:t>:</a:t>
            </a:r>
          </a:p>
          <a:p>
            <a:pPr>
              <a:lnSpc>
                <a:spcPct val="120000"/>
              </a:lnSpc>
            </a:pPr>
            <a:r>
              <a:rPr lang="it-IT" sz="2000" dirty="0"/>
              <a:t>Pose Viewer with Switches ✓</a:t>
            </a:r>
          </a:p>
          <a:p>
            <a:pPr>
              <a:lnSpc>
                <a:spcPct val="120000"/>
              </a:lnSpc>
            </a:pPr>
            <a:r>
              <a:rPr lang="it-IT" sz="2000" dirty="0"/>
              <a:t>Scrolling Plotter ✓</a:t>
            </a:r>
          </a:p>
          <a:p>
            <a:pPr>
              <a:lnSpc>
                <a:spcPct val="120000"/>
              </a:lnSpc>
            </a:pPr>
            <a:r>
              <a:rPr lang="it-IT" sz="2000" b="1" dirty="0" err="1">
                <a:solidFill>
                  <a:schemeClr val="accent6">
                    <a:lumMod val="50000"/>
                  </a:schemeClr>
                </a:solidFill>
              </a:rPr>
              <a:t>Available</a:t>
            </a:r>
            <a:r>
              <a:rPr lang="it-IT" sz="2000" b="1" dirty="0">
                <a:solidFill>
                  <a:schemeClr val="accent6">
                    <a:lumMod val="50000"/>
                  </a:schemeClr>
                </a:solidFill>
              </a:rPr>
              <a:t> </a:t>
            </a:r>
            <a:r>
              <a:rPr lang="it-IT" sz="2000" b="1" dirty="0" err="1">
                <a:solidFill>
                  <a:schemeClr val="accent6">
                    <a:lumMod val="50000"/>
                  </a:schemeClr>
                </a:solidFill>
              </a:rPr>
              <a:t>sensor</a:t>
            </a:r>
            <a:r>
              <a:rPr lang="it-IT" sz="2000" b="1" dirty="0">
                <a:solidFill>
                  <a:schemeClr val="accent6">
                    <a:lumMod val="50000"/>
                  </a:schemeClr>
                </a:solidFill>
              </a:rPr>
              <a:t> </a:t>
            </a:r>
            <a:r>
              <a:rPr lang="it-IT" sz="2000" b="1" dirty="0" err="1">
                <a:solidFill>
                  <a:schemeClr val="accent6">
                    <a:lumMod val="50000"/>
                  </a:schemeClr>
                </a:solidFill>
              </a:rPr>
              <a:t>measurements</a:t>
            </a:r>
            <a:endParaRPr lang="it-IT" sz="2000" b="1" dirty="0">
              <a:solidFill>
                <a:schemeClr val="accent6">
                  <a:lumMod val="50000"/>
                </a:schemeClr>
              </a:solidFill>
            </a:endParaRPr>
          </a:p>
          <a:p>
            <a:pPr>
              <a:lnSpc>
                <a:spcPct val="120000"/>
              </a:lnSpc>
            </a:pPr>
            <a:r>
              <a:rPr lang="it-IT" sz="2000" dirty="0"/>
              <a:t>Top </a:t>
            </a:r>
            <a:r>
              <a:rPr lang="it-IT" sz="2000" dirty="0" err="1"/>
              <a:t>View</a:t>
            </a:r>
            <a:endParaRPr lang="it-IT" sz="2000" dirty="0"/>
          </a:p>
          <a:p>
            <a:pPr>
              <a:lnSpc>
                <a:spcPct val="120000"/>
              </a:lnSpc>
            </a:pPr>
            <a:r>
              <a:rPr lang="it-IT" sz="2000" dirty="0" err="1"/>
              <a:t>All</a:t>
            </a:r>
            <a:r>
              <a:rPr lang="it-IT" sz="2000" dirty="0"/>
              <a:t> </a:t>
            </a:r>
            <a:r>
              <a:rPr lang="it-IT" sz="2000" dirty="0" err="1"/>
              <a:t>internal</a:t>
            </a:r>
            <a:r>
              <a:rPr lang="it-IT" sz="2000" dirty="0"/>
              <a:t> </a:t>
            </a:r>
            <a:r>
              <a:rPr lang="it-IT" sz="2000" dirty="0" err="1"/>
              <a:t>states</a:t>
            </a:r>
            <a:r>
              <a:rPr lang="it-IT" sz="2000" dirty="0"/>
              <a:t> plot</a:t>
            </a:r>
          </a:p>
          <a:p>
            <a:pPr>
              <a:lnSpc>
                <a:spcPct val="120000"/>
              </a:lnSpc>
            </a:pPr>
            <a:endParaRPr lang="it-IT" sz="2000" dirty="0"/>
          </a:p>
        </p:txBody>
      </p:sp>
      <p:pic>
        <p:nvPicPr>
          <p:cNvPr id="6" name="Picture 5" descr="Graphical user interface, text, application&#10;&#10;Description automatically generated">
            <a:extLst>
              <a:ext uri="{FF2B5EF4-FFF2-40B4-BE49-F238E27FC236}">
                <a16:creationId xmlns:a16="http://schemas.microsoft.com/office/drawing/2014/main" id="{9628C2E3-2568-4249-9653-97B0FF7EF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050" y="1545840"/>
            <a:ext cx="2571750" cy="304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5240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DE4211B1-9529-4972-8940-FE6675A917C4}"/>
              </a:ext>
            </a:extLst>
          </p:cNvPr>
          <p:cNvPicPr>
            <a:picLocks noChangeAspect="1"/>
          </p:cNvPicPr>
          <p:nvPr/>
        </p:nvPicPr>
        <p:blipFill rotWithShape="1">
          <a:blip r:embed="rId2">
            <a:extLst>
              <a:ext uri="{28A0092B-C50C-407E-A947-70E740481C1C}">
                <a14:useLocalDpi xmlns:a14="http://schemas.microsoft.com/office/drawing/2010/main" val="0"/>
              </a:ext>
            </a:extLst>
          </a:blip>
          <a:srcRect l="23183" t="2885" r="20622" b="2077"/>
          <a:stretch/>
        </p:blipFill>
        <p:spPr>
          <a:xfrm>
            <a:off x="5645458" y="1378868"/>
            <a:ext cx="5015883" cy="4135415"/>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Interface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it-IT" sz="2000" dirty="0"/>
          </a:p>
        </p:txBody>
      </p:sp>
      <p:sp>
        <p:nvSpPr>
          <p:cNvPr id="13" name="Segnaposto contenuto 2">
            <a:extLst>
              <a:ext uri="{FF2B5EF4-FFF2-40B4-BE49-F238E27FC236}">
                <a16:creationId xmlns:a16="http://schemas.microsoft.com/office/drawing/2014/main" id="{3AD410EF-69B1-49F2-8528-8D205F88CB53}"/>
              </a:ext>
            </a:extLst>
          </p:cNvPr>
          <p:cNvSpPr txBox="1">
            <a:spLocks/>
          </p:cNvSpPr>
          <p:nvPr/>
        </p:nvSpPr>
        <p:spPr>
          <a:xfrm>
            <a:off x="838199" y="154872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err="1"/>
              <a:t>Elements</a:t>
            </a:r>
            <a:r>
              <a:rPr lang="it-IT" sz="2000" dirty="0"/>
              <a:t>:</a:t>
            </a:r>
          </a:p>
          <a:p>
            <a:pPr>
              <a:lnSpc>
                <a:spcPct val="120000"/>
              </a:lnSpc>
            </a:pPr>
            <a:r>
              <a:rPr lang="it-IT" sz="2000" dirty="0"/>
              <a:t>Pose Viewer with Switches ✓</a:t>
            </a:r>
          </a:p>
          <a:p>
            <a:pPr>
              <a:lnSpc>
                <a:spcPct val="120000"/>
              </a:lnSpc>
            </a:pPr>
            <a:r>
              <a:rPr lang="it-IT" sz="2000" dirty="0"/>
              <a:t>Scrolling Plotter ✓</a:t>
            </a:r>
          </a:p>
          <a:p>
            <a:pPr>
              <a:lnSpc>
                <a:spcPct val="120000"/>
              </a:lnSpc>
            </a:pPr>
            <a:r>
              <a:rPr lang="it-IT" sz="2000" dirty="0" err="1"/>
              <a:t>Available</a:t>
            </a:r>
            <a:r>
              <a:rPr lang="it-IT" sz="2000" dirty="0"/>
              <a:t> </a:t>
            </a:r>
            <a:r>
              <a:rPr lang="it-IT" sz="2000" dirty="0" err="1"/>
              <a:t>sensor</a:t>
            </a:r>
            <a:r>
              <a:rPr lang="it-IT" sz="2000" dirty="0"/>
              <a:t> </a:t>
            </a:r>
            <a:r>
              <a:rPr lang="it-IT" sz="2000" dirty="0" err="1"/>
              <a:t>measurements</a:t>
            </a:r>
            <a:endParaRPr lang="it-IT" sz="2000" dirty="0"/>
          </a:p>
          <a:p>
            <a:pPr>
              <a:lnSpc>
                <a:spcPct val="120000"/>
              </a:lnSpc>
            </a:pPr>
            <a:r>
              <a:rPr lang="it-IT" sz="2000" b="1" dirty="0">
                <a:solidFill>
                  <a:schemeClr val="accent6">
                    <a:lumMod val="50000"/>
                  </a:schemeClr>
                </a:solidFill>
              </a:rPr>
              <a:t>Top </a:t>
            </a:r>
            <a:r>
              <a:rPr lang="it-IT" sz="2000" b="1" dirty="0" err="1">
                <a:solidFill>
                  <a:schemeClr val="accent6">
                    <a:lumMod val="50000"/>
                  </a:schemeClr>
                </a:solidFill>
              </a:rPr>
              <a:t>View</a:t>
            </a:r>
            <a:endParaRPr lang="it-IT" sz="2000" b="1" dirty="0">
              <a:solidFill>
                <a:schemeClr val="accent6">
                  <a:lumMod val="50000"/>
                </a:schemeClr>
              </a:solidFill>
            </a:endParaRPr>
          </a:p>
          <a:p>
            <a:pPr>
              <a:lnSpc>
                <a:spcPct val="120000"/>
              </a:lnSpc>
            </a:pPr>
            <a:r>
              <a:rPr lang="it-IT" sz="2000" dirty="0" err="1"/>
              <a:t>All</a:t>
            </a:r>
            <a:r>
              <a:rPr lang="it-IT" sz="2000" dirty="0"/>
              <a:t> </a:t>
            </a:r>
            <a:r>
              <a:rPr lang="it-IT" sz="2000" dirty="0" err="1"/>
              <a:t>internal</a:t>
            </a:r>
            <a:r>
              <a:rPr lang="it-IT" sz="2000" dirty="0"/>
              <a:t> </a:t>
            </a:r>
            <a:r>
              <a:rPr lang="it-IT" sz="2000" dirty="0" err="1"/>
              <a:t>states</a:t>
            </a:r>
            <a:r>
              <a:rPr lang="it-IT" sz="2000" dirty="0"/>
              <a:t> plot</a:t>
            </a:r>
          </a:p>
          <a:p>
            <a:pPr>
              <a:lnSpc>
                <a:spcPct val="120000"/>
              </a:lnSpc>
            </a:pPr>
            <a:endParaRPr lang="it-IT" sz="2000" dirty="0"/>
          </a:p>
        </p:txBody>
      </p:sp>
    </p:spTree>
    <p:extLst>
      <p:ext uri="{BB962C8B-B14F-4D97-AF65-F5344CB8AC3E}">
        <p14:creationId xmlns:p14="http://schemas.microsoft.com/office/powerpoint/2010/main" val="1515887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Interface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it-IT" sz="2000" dirty="0"/>
          </a:p>
        </p:txBody>
      </p:sp>
      <p:pic>
        <p:nvPicPr>
          <p:cNvPr id="6" name="Picture 5" descr="A picture containing text, sky, indoor, computer&#10;&#10;Description automatically generated">
            <a:extLst>
              <a:ext uri="{FF2B5EF4-FFF2-40B4-BE49-F238E27FC236}">
                <a16:creationId xmlns:a16="http://schemas.microsoft.com/office/drawing/2014/main" id="{A6FEE88C-E5BB-4E8B-8C04-3A8933256A9A}"/>
              </a:ext>
            </a:extLst>
          </p:cNvPr>
          <p:cNvPicPr>
            <a:picLocks noChangeAspect="1"/>
          </p:cNvPicPr>
          <p:nvPr/>
        </p:nvPicPr>
        <p:blipFill rotWithShape="1">
          <a:blip r:embed="rId2">
            <a:extLst>
              <a:ext uri="{28A0092B-C50C-407E-A947-70E740481C1C}">
                <a14:useLocalDpi xmlns:a14="http://schemas.microsoft.com/office/drawing/2010/main" val="0"/>
              </a:ext>
            </a:extLst>
          </a:blip>
          <a:srcRect l="9972" r="7545"/>
          <a:stretch/>
        </p:blipFill>
        <p:spPr>
          <a:xfrm>
            <a:off x="4847208" y="1329204"/>
            <a:ext cx="6729274" cy="3977196"/>
          </a:xfrm>
          <a:prstGeom prst="rect">
            <a:avLst/>
          </a:prstGeom>
          <a:ln>
            <a:noFill/>
          </a:ln>
          <a:effectLst>
            <a:outerShdw blurRad="292100" dist="139700" dir="2700000" algn="tl" rotWithShape="0">
              <a:srgbClr val="333333">
                <a:alpha val="65000"/>
              </a:srgbClr>
            </a:outerShdw>
          </a:effectLst>
        </p:spPr>
      </p:pic>
      <p:sp>
        <p:nvSpPr>
          <p:cNvPr id="15" name="Segnaposto contenuto 2">
            <a:extLst>
              <a:ext uri="{FF2B5EF4-FFF2-40B4-BE49-F238E27FC236}">
                <a16:creationId xmlns:a16="http://schemas.microsoft.com/office/drawing/2014/main" id="{F2775E5F-69B6-40FB-9FFD-C53735F897ED}"/>
              </a:ext>
            </a:extLst>
          </p:cNvPr>
          <p:cNvSpPr txBox="1">
            <a:spLocks/>
          </p:cNvSpPr>
          <p:nvPr/>
        </p:nvSpPr>
        <p:spPr>
          <a:xfrm>
            <a:off x="838199" y="154872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err="1"/>
              <a:t>Elements</a:t>
            </a:r>
            <a:r>
              <a:rPr lang="it-IT" sz="2000" dirty="0"/>
              <a:t>:</a:t>
            </a:r>
          </a:p>
          <a:p>
            <a:pPr>
              <a:lnSpc>
                <a:spcPct val="120000"/>
              </a:lnSpc>
            </a:pPr>
            <a:r>
              <a:rPr lang="it-IT" sz="2000" dirty="0"/>
              <a:t>Pose Viewer with Switches ✓</a:t>
            </a:r>
          </a:p>
          <a:p>
            <a:pPr>
              <a:lnSpc>
                <a:spcPct val="120000"/>
              </a:lnSpc>
            </a:pPr>
            <a:r>
              <a:rPr lang="it-IT" sz="2000" dirty="0"/>
              <a:t>Scrolling Plotter ✓</a:t>
            </a:r>
          </a:p>
          <a:p>
            <a:pPr>
              <a:lnSpc>
                <a:spcPct val="120000"/>
              </a:lnSpc>
            </a:pPr>
            <a:r>
              <a:rPr lang="it-IT" sz="2000" dirty="0" err="1"/>
              <a:t>Available</a:t>
            </a:r>
            <a:r>
              <a:rPr lang="it-IT" sz="2000" dirty="0"/>
              <a:t> </a:t>
            </a:r>
            <a:r>
              <a:rPr lang="it-IT" sz="2000" dirty="0" err="1"/>
              <a:t>sensor</a:t>
            </a:r>
            <a:r>
              <a:rPr lang="it-IT" sz="2000" dirty="0"/>
              <a:t> </a:t>
            </a:r>
            <a:r>
              <a:rPr lang="it-IT" sz="2000" dirty="0" err="1"/>
              <a:t>measurements</a:t>
            </a:r>
            <a:endParaRPr lang="it-IT" sz="2000" dirty="0"/>
          </a:p>
          <a:p>
            <a:pPr>
              <a:lnSpc>
                <a:spcPct val="120000"/>
              </a:lnSpc>
            </a:pPr>
            <a:r>
              <a:rPr lang="it-IT" sz="2000" dirty="0"/>
              <a:t>Top </a:t>
            </a:r>
            <a:r>
              <a:rPr lang="it-IT" sz="2000" dirty="0" err="1"/>
              <a:t>View</a:t>
            </a:r>
            <a:endParaRPr lang="it-IT" sz="2000" dirty="0"/>
          </a:p>
          <a:p>
            <a:pPr>
              <a:lnSpc>
                <a:spcPct val="120000"/>
              </a:lnSpc>
            </a:pPr>
            <a:r>
              <a:rPr lang="it-IT" sz="2000" b="1" dirty="0" err="1">
                <a:solidFill>
                  <a:schemeClr val="accent6">
                    <a:lumMod val="50000"/>
                  </a:schemeClr>
                </a:solidFill>
              </a:rPr>
              <a:t>All</a:t>
            </a:r>
            <a:r>
              <a:rPr lang="it-IT" sz="2000" b="1" dirty="0">
                <a:solidFill>
                  <a:schemeClr val="accent6">
                    <a:lumMod val="50000"/>
                  </a:schemeClr>
                </a:solidFill>
              </a:rPr>
              <a:t> </a:t>
            </a:r>
            <a:r>
              <a:rPr lang="it-IT" sz="2000" b="1" dirty="0" err="1">
                <a:solidFill>
                  <a:schemeClr val="accent6">
                    <a:lumMod val="50000"/>
                  </a:schemeClr>
                </a:solidFill>
              </a:rPr>
              <a:t>internal</a:t>
            </a:r>
            <a:r>
              <a:rPr lang="it-IT" sz="2000" b="1" dirty="0">
                <a:solidFill>
                  <a:schemeClr val="accent6">
                    <a:lumMod val="50000"/>
                  </a:schemeClr>
                </a:solidFill>
              </a:rPr>
              <a:t> </a:t>
            </a:r>
            <a:r>
              <a:rPr lang="it-IT" sz="2000" b="1" dirty="0" err="1">
                <a:solidFill>
                  <a:schemeClr val="accent6">
                    <a:lumMod val="50000"/>
                  </a:schemeClr>
                </a:solidFill>
              </a:rPr>
              <a:t>states</a:t>
            </a:r>
            <a:r>
              <a:rPr lang="it-IT" sz="2000" b="1" dirty="0">
                <a:solidFill>
                  <a:schemeClr val="accent6">
                    <a:lumMod val="50000"/>
                  </a:schemeClr>
                </a:solidFill>
              </a:rPr>
              <a:t> plot</a:t>
            </a:r>
          </a:p>
          <a:p>
            <a:pPr>
              <a:lnSpc>
                <a:spcPct val="120000"/>
              </a:lnSpc>
            </a:pPr>
            <a:endParaRPr lang="it-IT" sz="2000" b="1" dirty="0">
              <a:solidFill>
                <a:schemeClr val="accent6">
                  <a:lumMod val="50000"/>
                </a:schemeClr>
              </a:solidFill>
            </a:endParaRPr>
          </a:p>
          <a:p>
            <a:pPr>
              <a:lnSpc>
                <a:spcPct val="120000"/>
              </a:lnSpc>
            </a:pPr>
            <a:endParaRPr lang="it-IT" sz="2000" b="1" dirty="0">
              <a:solidFill>
                <a:schemeClr val="accent6">
                  <a:lumMod val="50000"/>
                </a:schemeClr>
              </a:solidFill>
            </a:endParaRPr>
          </a:p>
          <a:p>
            <a:pPr>
              <a:lnSpc>
                <a:spcPct val="120000"/>
              </a:lnSpc>
            </a:pPr>
            <a:endParaRPr lang="it-IT" sz="2000" b="1" dirty="0">
              <a:solidFill>
                <a:schemeClr val="accent6">
                  <a:lumMod val="50000"/>
                </a:schemeClr>
              </a:solidFill>
            </a:endParaRPr>
          </a:p>
          <a:p>
            <a:pPr marL="0" indent="0">
              <a:lnSpc>
                <a:spcPct val="120000"/>
              </a:lnSpc>
              <a:buNone/>
            </a:pPr>
            <a:r>
              <a:rPr lang="it-IT" sz="2000" dirty="0"/>
              <a:t>For </a:t>
            </a:r>
            <a:r>
              <a:rPr lang="it-IT" sz="2000" dirty="0" err="1"/>
              <a:t>each</a:t>
            </a:r>
            <a:r>
              <a:rPr lang="it-IT" sz="2000" dirty="0"/>
              <a:t> plot the </a:t>
            </a:r>
            <a:r>
              <a:rPr lang="it-IT" sz="2000" dirty="0" err="1"/>
              <a:t>three</a:t>
            </a:r>
            <a:r>
              <a:rPr lang="it-IT" sz="2000" dirty="0"/>
              <a:t> colors (blue, </a:t>
            </a:r>
            <a:r>
              <a:rPr lang="it-IT" sz="2000" dirty="0" err="1"/>
              <a:t>orange</a:t>
            </a:r>
            <a:r>
              <a:rPr lang="it-IT" sz="2000" dirty="0"/>
              <a:t> and </a:t>
            </a:r>
            <a:r>
              <a:rPr lang="it-IT" sz="2000" dirty="0" err="1"/>
              <a:t>yellow</a:t>
            </a:r>
            <a:r>
              <a:rPr lang="it-IT" sz="2000" dirty="0"/>
              <a:t>) </a:t>
            </a:r>
            <a:r>
              <a:rPr lang="it-IT" sz="2000" dirty="0" err="1"/>
              <a:t>represents</a:t>
            </a:r>
            <a:r>
              <a:rPr lang="it-IT" sz="2000" dirty="0"/>
              <a:t> the </a:t>
            </a:r>
            <a:r>
              <a:rPr lang="it-IT" sz="2000" dirty="0" err="1"/>
              <a:t>three</a:t>
            </a:r>
            <a:r>
              <a:rPr lang="it-IT" sz="2000" dirty="0"/>
              <a:t> </a:t>
            </a:r>
            <a:r>
              <a:rPr lang="it-IT" sz="2000" dirty="0" err="1"/>
              <a:t>components</a:t>
            </a:r>
            <a:r>
              <a:rPr lang="it-IT" sz="2000" dirty="0"/>
              <a:t>: x, y and z.</a:t>
            </a:r>
          </a:p>
        </p:txBody>
      </p:sp>
    </p:spTree>
    <p:extLst>
      <p:ext uri="{BB962C8B-B14F-4D97-AF65-F5344CB8AC3E}">
        <p14:creationId xmlns:p14="http://schemas.microsoft.com/office/powerpoint/2010/main" val="1458749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main_2 - Interface</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it-IT" sz="2000" dirty="0"/>
          </a:p>
        </p:txBody>
      </p:sp>
      <p:sp>
        <p:nvSpPr>
          <p:cNvPr id="13" name="Segnaposto contenuto 2">
            <a:extLst>
              <a:ext uri="{FF2B5EF4-FFF2-40B4-BE49-F238E27FC236}">
                <a16:creationId xmlns:a16="http://schemas.microsoft.com/office/drawing/2014/main" id="{3AD410EF-69B1-49F2-8528-8D205F88CB53}"/>
              </a:ext>
            </a:extLst>
          </p:cNvPr>
          <p:cNvSpPr txBox="1">
            <a:spLocks/>
          </p:cNvSpPr>
          <p:nvPr/>
        </p:nvSpPr>
        <p:spPr>
          <a:xfrm>
            <a:off x="838199" y="154872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it-IT" sz="2000" dirty="0"/>
          </a:p>
        </p:txBody>
      </p:sp>
      <p:pic>
        <p:nvPicPr>
          <p:cNvPr id="14" name="Picture 13">
            <a:extLst>
              <a:ext uri="{FF2B5EF4-FFF2-40B4-BE49-F238E27FC236}">
                <a16:creationId xmlns:a16="http://schemas.microsoft.com/office/drawing/2014/main" id="{0B0E6C86-9642-41C9-926A-8F04D4D210E7}"/>
              </a:ext>
            </a:extLst>
          </p:cNvPr>
          <p:cNvPicPr>
            <a:picLocks noChangeAspect="1"/>
          </p:cNvPicPr>
          <p:nvPr/>
        </p:nvPicPr>
        <p:blipFill>
          <a:blip r:embed="rId2"/>
          <a:stretch>
            <a:fillRect/>
          </a:stretch>
        </p:blipFill>
        <p:spPr>
          <a:xfrm>
            <a:off x="1290217" y="1328085"/>
            <a:ext cx="9611561" cy="514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56252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main_3</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it-IT" sz="2000" dirty="0" err="1"/>
              <a:t>This</a:t>
            </a:r>
            <a:r>
              <a:rPr lang="it-IT" sz="2000" dirty="0"/>
              <a:t> </a:t>
            </a:r>
            <a:r>
              <a:rPr lang="it-IT" sz="2000" dirty="0" err="1"/>
              <a:t>version</a:t>
            </a:r>
            <a:r>
              <a:rPr lang="it-IT" sz="2000" dirty="0"/>
              <a:t> of the </a:t>
            </a:r>
            <a:r>
              <a:rPr lang="it-IT" sz="2000" dirty="0" err="1"/>
              <a:t>main</a:t>
            </a:r>
            <a:r>
              <a:rPr lang="it-IT" sz="2000" dirty="0"/>
              <a:t> script </a:t>
            </a:r>
            <a:r>
              <a:rPr lang="it-IT" sz="2000" dirty="0" err="1"/>
              <a:t>has</a:t>
            </a:r>
            <a:r>
              <a:rPr lang="it-IT" sz="2000" dirty="0"/>
              <a:t> </a:t>
            </a:r>
            <a:r>
              <a:rPr lang="it-IT" sz="2000" dirty="0" err="1"/>
              <a:t>been</a:t>
            </a:r>
            <a:r>
              <a:rPr lang="it-IT" sz="2000" dirty="0"/>
              <a:t> </a:t>
            </a:r>
            <a:r>
              <a:rPr lang="it-IT" sz="2000" dirty="0" err="1"/>
              <a:t>created</a:t>
            </a:r>
            <a:r>
              <a:rPr lang="it-IT" sz="2000" dirty="0"/>
              <a:t> in </a:t>
            </a:r>
            <a:r>
              <a:rPr lang="it-IT" sz="2000" dirty="0" err="1"/>
              <a:t>order</a:t>
            </a:r>
            <a:r>
              <a:rPr lang="it-IT" sz="2000" dirty="0"/>
              <a:t> to show the capabilities of the </a:t>
            </a:r>
            <a:r>
              <a:rPr lang="it-IT" sz="2000" dirty="0" err="1"/>
              <a:t>navigation</a:t>
            </a:r>
            <a:r>
              <a:rPr lang="it-IT" sz="2000" dirty="0"/>
              <a:t> </a:t>
            </a:r>
            <a:r>
              <a:rPr lang="it-IT" sz="2000" dirty="0" err="1"/>
              <a:t>using</a:t>
            </a:r>
            <a:r>
              <a:rPr lang="it-IT" sz="2000" dirty="0"/>
              <a:t> </a:t>
            </a:r>
            <a:r>
              <a:rPr lang="it-IT" sz="2000" dirty="0" err="1"/>
              <a:t>unknown</a:t>
            </a:r>
            <a:r>
              <a:rPr lang="it-IT" sz="2000" dirty="0"/>
              <a:t> UWB anchors.</a:t>
            </a:r>
          </a:p>
          <a:p>
            <a:pPr marL="0" indent="0">
              <a:lnSpc>
                <a:spcPct val="120000"/>
              </a:lnSpc>
              <a:buNone/>
            </a:pPr>
            <a:r>
              <a:rPr lang="it-IT" sz="2000" dirty="0"/>
              <a:t>An ad-hoc script </a:t>
            </a:r>
            <a:r>
              <a:rPr lang="it-IT" sz="2000" dirty="0" err="1"/>
              <a:t>has</a:t>
            </a:r>
            <a:r>
              <a:rPr lang="it-IT" sz="2000" dirty="0"/>
              <a:t> </a:t>
            </a:r>
            <a:r>
              <a:rPr lang="it-IT" sz="2000" dirty="0" err="1"/>
              <a:t>been</a:t>
            </a:r>
            <a:r>
              <a:rPr lang="it-IT" sz="2000" dirty="0"/>
              <a:t> </a:t>
            </a:r>
            <a:r>
              <a:rPr lang="it-IT" sz="2000" dirty="0" err="1"/>
              <a:t>created</a:t>
            </a:r>
            <a:r>
              <a:rPr lang="it-IT" sz="2000" dirty="0"/>
              <a:t> </a:t>
            </a:r>
            <a:r>
              <a:rPr lang="it-IT" sz="2000" dirty="0" err="1"/>
              <a:t>because</a:t>
            </a:r>
            <a:r>
              <a:rPr lang="it-IT" sz="2000" dirty="0"/>
              <a:t> a non-</a:t>
            </a:r>
            <a:r>
              <a:rPr lang="en-US" sz="2000" dirty="0"/>
              <a:t>“singular” trajectory is necessary in order to use this algorithm capabilities.</a:t>
            </a:r>
          </a:p>
          <a:p>
            <a:pPr marL="0" indent="0">
              <a:lnSpc>
                <a:spcPct val="120000"/>
              </a:lnSpc>
              <a:buNone/>
            </a:pPr>
            <a:r>
              <a:rPr lang="en-US" sz="2000" dirty="0"/>
              <a:t>A 3D interactive (can be rotated) representation of the trajectory and of the estimated trajectory is plotted in real time, showing the improvements compared to a simple dead-reckoning estimation.</a:t>
            </a:r>
            <a:endParaRPr lang="it-IT" sz="2000" dirty="0"/>
          </a:p>
        </p:txBody>
      </p:sp>
    </p:spTree>
    <p:extLst>
      <p:ext uri="{BB962C8B-B14F-4D97-AF65-F5344CB8AC3E}">
        <p14:creationId xmlns:p14="http://schemas.microsoft.com/office/powerpoint/2010/main" val="3978783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6">
                    <a:lumMod val="50000"/>
                  </a:schemeClr>
                </a:solidFill>
              </a:rPr>
              <a:t>main_3</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it-IT" sz="2000" dirty="0"/>
          </a:p>
        </p:txBody>
      </p:sp>
      <p:pic>
        <p:nvPicPr>
          <p:cNvPr id="13" name="Picture 12" descr="Chart&#10;&#10;Description automatically generated">
            <a:extLst>
              <a:ext uri="{FF2B5EF4-FFF2-40B4-BE49-F238E27FC236}">
                <a16:creationId xmlns:a16="http://schemas.microsoft.com/office/drawing/2014/main" id="{12E90B9F-78D1-4674-AEFC-A06917D93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144" y="1378868"/>
            <a:ext cx="10041707" cy="4895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7763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6">
                    <a:lumMod val="50000"/>
                  </a:schemeClr>
                </a:solidFill>
              </a:rPr>
              <a:t>my_navigation_filter</a:t>
            </a:r>
            <a:endParaRPr lang="it-IT" sz="4000" dirty="0">
              <a:solidFill>
                <a:schemeClr val="accent6">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it-IT" sz="2000" dirty="0"/>
              <a:t>System </a:t>
            </a:r>
            <a:r>
              <a:rPr lang="it-IT" sz="2000" dirty="0" err="1"/>
              <a:t>object</a:t>
            </a:r>
            <a:r>
              <a:rPr lang="it-IT" sz="2000" dirty="0"/>
              <a:t> with the following (public) </a:t>
            </a:r>
            <a:r>
              <a:rPr lang="it-IT" sz="2000" dirty="0" err="1"/>
              <a:t>methods</a:t>
            </a:r>
            <a:r>
              <a:rPr lang="it-IT" sz="2000" dirty="0"/>
              <a:t>:</a:t>
            </a:r>
          </a:p>
          <a:p>
            <a:pPr>
              <a:lnSpc>
                <a:spcPct val="100000"/>
              </a:lnSpc>
            </a:pPr>
            <a:r>
              <a:rPr lang="it-IT" sz="2000" dirty="0" err="1">
                <a:latin typeface="Courier New" panose="02070309020205020404" pitchFamily="49" charset="0"/>
                <a:cs typeface="Courier New" panose="02070309020205020404" pitchFamily="49" charset="0"/>
              </a:rPr>
              <a:t>set_initial_state</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predict</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fuse_accel</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fuse_magn</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fuse_gps</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fuse_uwb</a:t>
            </a:r>
            <a:endParaRPr lang="it-IT" sz="2000" dirty="0">
              <a:latin typeface="Courier New" panose="02070309020205020404" pitchFamily="49" charset="0"/>
              <a:cs typeface="Courier New" panose="02070309020205020404" pitchFamily="49" charset="0"/>
            </a:endParaRPr>
          </a:p>
          <a:p>
            <a:pPr>
              <a:lnSpc>
                <a:spcPct val="100000"/>
              </a:lnSpc>
            </a:pPr>
            <a:endParaRPr lang="it-IT" sz="2000" dirty="0">
              <a:latin typeface="Courier New" panose="02070309020205020404" pitchFamily="49" charset="0"/>
              <a:cs typeface="Courier New" panose="02070309020205020404" pitchFamily="49" charset="0"/>
            </a:endParaRPr>
          </a:p>
          <a:p>
            <a:pPr>
              <a:lnSpc>
                <a:spcPct val="100000"/>
              </a:lnSpc>
            </a:pPr>
            <a:endParaRPr lang="it-IT" sz="2000" dirty="0"/>
          </a:p>
          <a:p>
            <a:pPr>
              <a:lnSpc>
                <a:spcPct val="100000"/>
              </a:lnSpc>
            </a:pPr>
            <a:endParaRPr lang="it-IT" sz="2000" dirty="0"/>
          </a:p>
          <a:p>
            <a:pPr marL="0" indent="0">
              <a:lnSpc>
                <a:spcPct val="100000"/>
              </a:lnSpc>
              <a:buNone/>
            </a:pPr>
            <a:endParaRPr lang="it-IT" sz="2000" dirty="0"/>
          </a:p>
          <a:p>
            <a:pPr>
              <a:lnSpc>
                <a:spcPct val="100000"/>
              </a:lnSpc>
            </a:pPr>
            <a:r>
              <a:rPr lang="it-IT" sz="2000" dirty="0" err="1">
                <a:latin typeface="Courier New" panose="02070309020205020404" pitchFamily="49" charset="0"/>
                <a:cs typeface="Courier New" panose="02070309020205020404" pitchFamily="49" charset="0"/>
              </a:rPr>
              <a:t>fuse_unknown_uwb</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detect_unknown_uwb</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fuse_vis</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fuse_bar</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fuse_alt</a:t>
            </a:r>
            <a:endParaRPr lang="it-IT" sz="2000" dirty="0">
              <a:latin typeface="Courier New" panose="02070309020205020404" pitchFamily="49" charset="0"/>
              <a:cs typeface="Courier New" panose="02070309020205020404" pitchFamily="49" charset="0"/>
            </a:endParaRPr>
          </a:p>
          <a:p>
            <a:pPr>
              <a:lnSpc>
                <a:spcPct val="100000"/>
              </a:lnSpc>
            </a:pPr>
            <a:r>
              <a:rPr lang="it-IT" sz="2000" dirty="0" err="1">
                <a:latin typeface="Courier New" panose="02070309020205020404" pitchFamily="49" charset="0"/>
                <a:cs typeface="Courier New" panose="02070309020205020404" pitchFamily="49" charset="0"/>
              </a:rPr>
              <a:t>private_properties_update</a:t>
            </a:r>
            <a:endParaRPr lang="it-IT" sz="2000" dirty="0">
              <a:latin typeface="Courier New" panose="02070309020205020404" pitchFamily="49" charset="0"/>
              <a:cs typeface="Courier New" panose="02070309020205020404" pitchFamily="49" charset="0"/>
            </a:endParaRPr>
          </a:p>
          <a:p>
            <a:pPr>
              <a:lnSpc>
                <a:spcPct val="100000"/>
              </a:lnSpc>
            </a:pPr>
            <a:endParaRPr lang="it-IT" sz="2000" dirty="0">
              <a:latin typeface="Courier New" panose="02070309020205020404" pitchFamily="49" charset="0"/>
              <a:cs typeface="Courier New" panose="02070309020205020404" pitchFamily="49" charset="0"/>
            </a:endParaRPr>
          </a:p>
          <a:p>
            <a:pPr>
              <a:lnSpc>
                <a:spcPct val="100000"/>
              </a:lnSpc>
            </a:pPr>
            <a:endParaRPr lang="it-IT" sz="2000" dirty="0"/>
          </a:p>
        </p:txBody>
      </p:sp>
    </p:spTree>
    <p:extLst>
      <p:ext uri="{BB962C8B-B14F-4D97-AF65-F5344CB8AC3E}">
        <p14:creationId xmlns:p14="http://schemas.microsoft.com/office/powerpoint/2010/main" val="1119294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6">
                    <a:lumMod val="50000"/>
                  </a:schemeClr>
                </a:solidFill>
              </a:rPr>
              <a:t>my_navigation_filter</a:t>
            </a:r>
            <a:endParaRPr lang="it-IT" sz="4000" dirty="0">
              <a:solidFill>
                <a:schemeClr val="accent6">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89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it-IT" sz="2000" dirty="0"/>
              <a:t>To reduce the </a:t>
            </a:r>
            <a:r>
              <a:rPr lang="it-IT" sz="2000" dirty="0" err="1"/>
              <a:t>computational</a:t>
            </a:r>
            <a:r>
              <a:rPr lang="it-IT" sz="2000" dirty="0"/>
              <a:t> burden, </a:t>
            </a:r>
            <a:r>
              <a:rPr lang="it-IT" sz="2000" dirty="0" err="1"/>
              <a:t>considering</a:t>
            </a:r>
            <a:r>
              <a:rPr lang="it-IT" sz="2000" dirty="0"/>
              <a:t> the high output rate of the </a:t>
            </a:r>
            <a:r>
              <a:rPr lang="it-IT" sz="2000" dirty="0" err="1"/>
              <a:t>imu</a:t>
            </a:r>
            <a:r>
              <a:rPr lang="it-IT" sz="2000" dirty="0"/>
              <a:t> </a:t>
            </a:r>
            <a:r>
              <a:rPr lang="it-IT" sz="2000" dirty="0" err="1"/>
              <a:t>sensors</a:t>
            </a:r>
            <a:r>
              <a:rPr lang="it-IT" sz="2000" dirty="0"/>
              <a:t> and the slow dynamics of the drone, a </a:t>
            </a:r>
            <a:r>
              <a:rPr lang="it-IT" sz="2000" b="1" dirty="0" err="1"/>
              <a:t>decimation</a:t>
            </a:r>
            <a:r>
              <a:rPr lang="it-IT" sz="2000" b="1" dirty="0"/>
              <a:t> </a:t>
            </a:r>
            <a:r>
              <a:rPr lang="it-IT" sz="2000" b="1" dirty="0" err="1"/>
              <a:t>factor</a:t>
            </a:r>
            <a:r>
              <a:rPr lang="it-IT" sz="2000" b="1" dirty="0"/>
              <a:t> </a:t>
            </a:r>
            <a:r>
              <a:rPr lang="it-IT" sz="2000" dirty="0" err="1"/>
              <a:t>has</a:t>
            </a:r>
            <a:r>
              <a:rPr lang="it-IT" sz="2000" dirty="0"/>
              <a:t> </a:t>
            </a:r>
            <a:r>
              <a:rPr lang="it-IT" sz="2000" dirty="0" err="1"/>
              <a:t>been</a:t>
            </a:r>
            <a:r>
              <a:rPr lang="it-IT" sz="2000" dirty="0"/>
              <a:t> </a:t>
            </a:r>
            <a:r>
              <a:rPr lang="it-IT" sz="2000" dirty="0" err="1"/>
              <a:t>introduced</a:t>
            </a:r>
            <a:r>
              <a:rPr lang="it-IT" sz="2000" dirty="0"/>
              <a:t>.</a:t>
            </a:r>
            <a:br>
              <a:rPr lang="it-IT" sz="2000" dirty="0"/>
            </a:br>
            <a:r>
              <a:rPr lang="it-IT" sz="2000" dirty="0" err="1"/>
              <a:t>It</a:t>
            </a:r>
            <a:r>
              <a:rPr lang="it-IT" sz="2000" dirty="0"/>
              <a:t> </a:t>
            </a:r>
            <a:r>
              <a:rPr lang="it-IT" sz="2000" dirty="0" err="1"/>
              <a:t>represents</a:t>
            </a:r>
            <a:r>
              <a:rPr lang="it-IT" sz="2000" dirty="0"/>
              <a:t> the </a:t>
            </a:r>
            <a:r>
              <a:rPr lang="it-IT" sz="2000" dirty="0" err="1"/>
              <a:t>number</a:t>
            </a:r>
            <a:r>
              <a:rPr lang="it-IT" sz="2000" dirty="0"/>
              <a:t> of </a:t>
            </a:r>
            <a:r>
              <a:rPr lang="it-IT" sz="2000" dirty="0" err="1"/>
              <a:t>accelerometers</a:t>
            </a:r>
            <a:r>
              <a:rPr lang="it-IT" sz="2000" dirty="0"/>
              <a:t> </a:t>
            </a:r>
            <a:r>
              <a:rPr lang="it-IT" sz="2000" dirty="0" err="1"/>
              <a:t>measurements</a:t>
            </a:r>
            <a:r>
              <a:rPr lang="it-IT" sz="2000" dirty="0"/>
              <a:t> </a:t>
            </a:r>
            <a:r>
              <a:rPr lang="it-IT" sz="2000" dirty="0" err="1"/>
              <a:t>which</a:t>
            </a:r>
            <a:r>
              <a:rPr lang="it-IT" sz="2000" dirty="0"/>
              <a:t> are </a:t>
            </a:r>
            <a:r>
              <a:rPr lang="it-IT" sz="2000" dirty="0" err="1"/>
              <a:t>aggregated</a:t>
            </a:r>
            <a:r>
              <a:rPr lang="it-IT" sz="2000" dirty="0"/>
              <a:t> in a single </a:t>
            </a:r>
            <a:r>
              <a:rPr lang="it-IT" sz="2000" dirty="0" err="1"/>
              <a:t>measurement</a:t>
            </a:r>
            <a:r>
              <a:rPr lang="it-IT" sz="2000" dirty="0"/>
              <a:t> and </a:t>
            </a:r>
            <a:r>
              <a:rPr lang="it-IT" sz="2000" dirty="0" err="1"/>
              <a:t>used</a:t>
            </a:r>
            <a:r>
              <a:rPr lang="it-IT" sz="2000" dirty="0"/>
              <a:t> for the </a:t>
            </a:r>
            <a:r>
              <a:rPr lang="it-IT" sz="2000" dirty="0" err="1"/>
              <a:t>correction</a:t>
            </a:r>
            <a:r>
              <a:rPr lang="it-IT" sz="2000" dirty="0"/>
              <a:t> step.</a:t>
            </a:r>
            <a:br>
              <a:rPr lang="it-IT" sz="2000" dirty="0"/>
            </a:br>
            <a:r>
              <a:rPr lang="it-IT" sz="2000" dirty="0" err="1"/>
              <a:t>This</a:t>
            </a:r>
            <a:r>
              <a:rPr lang="it-IT" sz="2000" dirty="0"/>
              <a:t> </a:t>
            </a:r>
            <a:r>
              <a:rPr lang="it-IT" sz="2000" dirty="0" err="1"/>
              <a:t>guarantees</a:t>
            </a:r>
            <a:r>
              <a:rPr lang="it-IT" sz="2000" dirty="0"/>
              <a:t> a </a:t>
            </a:r>
            <a:r>
              <a:rPr lang="it-IT" sz="2000" dirty="0" err="1"/>
              <a:t>reduced</a:t>
            </a:r>
            <a:r>
              <a:rPr lang="it-IT" sz="2000" dirty="0"/>
              <a:t> </a:t>
            </a:r>
            <a:r>
              <a:rPr lang="it-IT" sz="2000" dirty="0" err="1"/>
              <a:t>computational</a:t>
            </a:r>
            <a:r>
              <a:rPr lang="it-IT" sz="2000" dirty="0"/>
              <a:t> burden (</a:t>
            </a:r>
            <a:r>
              <a:rPr lang="it-IT" sz="2000" dirty="0" err="1"/>
              <a:t>performing</a:t>
            </a:r>
            <a:r>
              <a:rPr lang="it-IT" sz="2000" dirty="0"/>
              <a:t> a </a:t>
            </a:r>
            <a:r>
              <a:rPr lang="it-IT" sz="2000" dirty="0" err="1"/>
              <a:t>Kalman</a:t>
            </a:r>
            <a:r>
              <a:rPr lang="it-IT" sz="2000" dirty="0"/>
              <a:t> filter step </a:t>
            </a:r>
            <a:r>
              <a:rPr lang="it-IT" sz="2000" dirty="0" err="1"/>
              <a:t>at</a:t>
            </a:r>
            <a:r>
              <a:rPr lang="it-IT" sz="2000" dirty="0"/>
              <a:t> the frequency of the </a:t>
            </a:r>
            <a:r>
              <a:rPr lang="it-IT" sz="2000" dirty="0" err="1"/>
              <a:t>accelerometers</a:t>
            </a:r>
            <a:r>
              <a:rPr lang="it-IT" sz="2000" dirty="0"/>
              <a:t> </a:t>
            </a:r>
            <a:r>
              <a:rPr lang="it-IT" sz="2000" dirty="0" err="1"/>
              <a:t>measurement</a:t>
            </a:r>
            <a:r>
              <a:rPr lang="it-IT" sz="2000" dirty="0"/>
              <a:t> rate </a:t>
            </a:r>
            <a:r>
              <a:rPr lang="it-IT" sz="2000" dirty="0" err="1"/>
              <a:t>is</a:t>
            </a:r>
            <a:r>
              <a:rPr lang="it-IT" sz="2000" dirty="0"/>
              <a:t> </a:t>
            </a:r>
            <a:r>
              <a:rPr lang="it-IT" sz="2000" dirty="0" err="1"/>
              <a:t>expensive</a:t>
            </a:r>
            <a:r>
              <a:rPr lang="it-IT" sz="2000" dirty="0"/>
              <a:t>) and </a:t>
            </a:r>
            <a:r>
              <a:rPr lang="it-IT" sz="2000" dirty="0" err="1"/>
              <a:t>there</a:t>
            </a:r>
            <a:r>
              <a:rPr lang="it-IT" sz="2000" dirty="0"/>
              <a:t> </a:t>
            </a:r>
            <a:r>
              <a:rPr lang="it-IT" sz="2000" dirty="0" err="1"/>
              <a:t>is</a:t>
            </a:r>
            <a:r>
              <a:rPr lang="it-IT" sz="2000" dirty="0"/>
              <a:t> no information </a:t>
            </a:r>
            <a:r>
              <a:rPr lang="it-IT" sz="2000" dirty="0" err="1"/>
              <a:t>loss</a:t>
            </a:r>
            <a:r>
              <a:rPr lang="it-IT" sz="2000" dirty="0"/>
              <a:t>.</a:t>
            </a:r>
          </a:p>
          <a:p>
            <a:pPr marL="0" indent="0">
              <a:lnSpc>
                <a:spcPct val="150000"/>
              </a:lnSpc>
              <a:buNone/>
            </a:pPr>
            <a:r>
              <a:rPr lang="it-IT" sz="2000" dirty="0" err="1"/>
              <a:t>This</a:t>
            </a:r>
            <a:r>
              <a:rPr lang="it-IT" sz="2000" dirty="0"/>
              <a:t> </a:t>
            </a:r>
            <a:r>
              <a:rPr lang="it-IT" sz="2000" dirty="0" err="1"/>
              <a:t>process</a:t>
            </a:r>
            <a:r>
              <a:rPr lang="it-IT" sz="2000" dirty="0"/>
              <a:t> </a:t>
            </a:r>
            <a:r>
              <a:rPr lang="it-IT" sz="2000" dirty="0" err="1"/>
              <a:t>is</a:t>
            </a:r>
            <a:r>
              <a:rPr lang="it-IT" sz="2000" dirty="0"/>
              <a:t> </a:t>
            </a:r>
            <a:r>
              <a:rPr lang="it-IT" sz="2000" dirty="0" err="1"/>
              <a:t>done</a:t>
            </a:r>
            <a:r>
              <a:rPr lang="it-IT" sz="2000" dirty="0"/>
              <a:t> </a:t>
            </a:r>
            <a:r>
              <a:rPr lang="it-IT" sz="2000" dirty="0" err="1"/>
              <a:t>only</a:t>
            </a:r>
            <a:r>
              <a:rPr lang="it-IT" sz="2000" dirty="0"/>
              <a:t> for the </a:t>
            </a:r>
            <a:r>
              <a:rPr lang="it-IT" sz="2000" dirty="0" err="1"/>
              <a:t>accelerometer</a:t>
            </a:r>
            <a:r>
              <a:rPr lang="it-IT" sz="2000" dirty="0"/>
              <a:t> </a:t>
            </a:r>
            <a:r>
              <a:rPr lang="it-IT" sz="2000" dirty="0" err="1"/>
              <a:t>since</a:t>
            </a:r>
            <a:r>
              <a:rPr lang="it-IT" sz="2000" dirty="0"/>
              <a:t> </a:t>
            </a:r>
            <a:r>
              <a:rPr lang="it-IT" sz="2000" dirty="0" err="1"/>
              <a:t>it</a:t>
            </a:r>
            <a:r>
              <a:rPr lang="it-IT" sz="2000" dirty="0"/>
              <a:t> </a:t>
            </a:r>
            <a:r>
              <a:rPr lang="it-IT" sz="2000" dirty="0" err="1"/>
              <a:t>is</a:t>
            </a:r>
            <a:r>
              <a:rPr lang="it-IT" sz="2000" dirty="0"/>
              <a:t> the </a:t>
            </a:r>
            <a:r>
              <a:rPr lang="it-IT" sz="2000" dirty="0" err="1"/>
              <a:t>sensor</a:t>
            </a:r>
            <a:r>
              <a:rPr lang="it-IT" sz="2000" dirty="0"/>
              <a:t> with the </a:t>
            </a:r>
            <a:r>
              <a:rPr lang="it-IT" sz="2000" dirty="0" err="1"/>
              <a:t>highest</a:t>
            </a:r>
            <a:r>
              <a:rPr lang="it-IT" sz="2000" dirty="0"/>
              <a:t> sample rate. The </a:t>
            </a:r>
            <a:r>
              <a:rPr lang="it-IT" sz="2000" dirty="0" err="1"/>
              <a:t>effect</a:t>
            </a:r>
            <a:r>
              <a:rPr lang="it-IT" sz="2000" dirty="0"/>
              <a:t> on performance </a:t>
            </a:r>
            <a:r>
              <a:rPr lang="it-IT" sz="2000" dirty="0" err="1"/>
              <a:t>may</a:t>
            </a:r>
            <a:r>
              <a:rPr lang="it-IT" sz="2000" dirty="0"/>
              <a:t> </a:t>
            </a:r>
            <a:r>
              <a:rPr lang="it-IT" sz="2000" dirty="0" err="1"/>
              <a:t>even</a:t>
            </a:r>
            <a:r>
              <a:rPr lang="it-IT" sz="2000" dirty="0"/>
              <a:t> be positive for some </a:t>
            </a:r>
            <a:r>
              <a:rPr lang="it-IT" sz="2000" dirty="0" err="1"/>
              <a:t>values</a:t>
            </a:r>
            <a:r>
              <a:rPr lang="it-IT" sz="2000" dirty="0"/>
              <a:t> of the </a:t>
            </a:r>
            <a:r>
              <a:rPr lang="it-IT" sz="2000" dirty="0" err="1"/>
              <a:t>decimation</a:t>
            </a:r>
            <a:r>
              <a:rPr lang="it-IT" sz="2000" dirty="0"/>
              <a:t> </a:t>
            </a:r>
            <a:r>
              <a:rPr lang="it-IT" sz="2000" dirty="0" err="1"/>
              <a:t>factor</a:t>
            </a:r>
            <a:r>
              <a:rPr lang="it-IT" sz="2000" dirty="0"/>
              <a:t>, </a:t>
            </a:r>
            <a:r>
              <a:rPr lang="it-IT" sz="2000" dirty="0" err="1"/>
              <a:t>since</a:t>
            </a:r>
            <a:r>
              <a:rPr lang="it-IT" sz="2000" dirty="0"/>
              <a:t> </a:t>
            </a:r>
            <a:r>
              <a:rPr lang="it-IT" sz="2000" dirty="0" err="1"/>
              <a:t>this</a:t>
            </a:r>
            <a:r>
              <a:rPr lang="it-IT" sz="2000" dirty="0"/>
              <a:t> </a:t>
            </a:r>
            <a:r>
              <a:rPr lang="it-IT" sz="2000" dirty="0" err="1"/>
              <a:t>process</a:t>
            </a:r>
            <a:r>
              <a:rPr lang="it-IT" sz="2000" dirty="0"/>
              <a:t> </a:t>
            </a:r>
            <a:r>
              <a:rPr lang="it-IT" sz="2000" dirty="0" err="1"/>
              <a:t>averages</a:t>
            </a:r>
            <a:r>
              <a:rPr lang="it-IT" sz="2000" dirty="0"/>
              <a:t> the </a:t>
            </a:r>
            <a:r>
              <a:rPr lang="it-IT" sz="2000" dirty="0" err="1"/>
              <a:t>measurements</a:t>
            </a:r>
            <a:r>
              <a:rPr lang="it-IT" sz="2000" dirty="0"/>
              <a:t> </a:t>
            </a:r>
            <a:r>
              <a:rPr lang="it-IT" sz="2000" dirty="0" err="1"/>
              <a:t>reducing</a:t>
            </a:r>
            <a:r>
              <a:rPr lang="it-IT" sz="2000" dirty="0"/>
              <a:t> the </a:t>
            </a:r>
            <a:r>
              <a:rPr lang="it-IT" sz="2000" dirty="0" err="1"/>
              <a:t>noise</a:t>
            </a:r>
            <a:r>
              <a:rPr lang="it-IT" sz="2000" dirty="0"/>
              <a:t>.</a:t>
            </a:r>
          </a:p>
        </p:txBody>
      </p:sp>
    </p:spTree>
    <p:extLst>
      <p:ext uri="{BB962C8B-B14F-4D97-AF65-F5344CB8AC3E}">
        <p14:creationId xmlns:p14="http://schemas.microsoft.com/office/powerpoint/2010/main" val="345621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egnaposto contenuto 15">
            <a:extLst>
              <a:ext uri="{FF2B5EF4-FFF2-40B4-BE49-F238E27FC236}">
                <a16:creationId xmlns:a16="http://schemas.microsoft.com/office/drawing/2014/main" id="{A59CE51A-7DF4-4729-BD22-ADD5B64E5A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2" y="1551600"/>
            <a:ext cx="5181600" cy="4382930"/>
          </a:xfrm>
          <a:prstGeom prst="rect">
            <a:avLst/>
          </a:prstGeom>
        </p:spPr>
      </p:pic>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a:solidFill>
                  <a:schemeClr val="accent2">
                    <a:lumMod val="50000"/>
                  </a:schemeClr>
                </a:solidFill>
              </a:rPr>
              <a:t>Reference Frames</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3" name="Segnaposto contenuto 2">
            <a:extLst>
              <a:ext uri="{FF2B5EF4-FFF2-40B4-BE49-F238E27FC236}">
                <a16:creationId xmlns:a16="http://schemas.microsoft.com/office/drawing/2014/main" id="{2EBEE8C1-599A-45E4-9BC8-472EE2CD71E4}"/>
              </a:ext>
            </a:extLst>
          </p:cNvPr>
          <p:cNvSpPr txBox="1">
            <a:spLocks/>
          </p:cNvSpPr>
          <p:nvPr/>
        </p:nvSpPr>
        <p:spPr>
          <a:xfrm>
            <a:off x="838200" y="1551600"/>
            <a:ext cx="5181600"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err="1"/>
              <a:t>Used</a:t>
            </a:r>
            <a:r>
              <a:rPr lang="it-IT" sz="2000" dirty="0"/>
              <a:t> </a:t>
            </a:r>
            <a:r>
              <a:rPr lang="it-IT" sz="2000" dirty="0" err="1"/>
              <a:t>reference</a:t>
            </a:r>
            <a:r>
              <a:rPr lang="it-IT" sz="2000" dirty="0"/>
              <a:t> frames (RF):</a:t>
            </a:r>
          </a:p>
          <a:p>
            <a:pPr marL="0" indent="0">
              <a:buNone/>
            </a:pPr>
            <a:endParaRPr lang="it-IT" sz="2000" dirty="0"/>
          </a:p>
          <a:p>
            <a:pPr marL="457200" indent="-457200">
              <a:buFont typeface="+mj-lt"/>
              <a:buAutoNum type="arabicParenR"/>
            </a:pPr>
            <a:r>
              <a:rPr lang="it-IT" sz="2000" dirty="0" err="1"/>
              <a:t>Navigation</a:t>
            </a:r>
            <a:r>
              <a:rPr lang="it-IT" sz="2000" dirty="0"/>
              <a:t> Frame (n)</a:t>
            </a:r>
          </a:p>
          <a:p>
            <a:pPr marL="457200" indent="-457200">
              <a:buFont typeface="+mj-lt"/>
              <a:buAutoNum type="arabicParenR"/>
            </a:pPr>
            <a:r>
              <a:rPr lang="it-IT" sz="2000" dirty="0"/>
              <a:t>Body Frame (b)</a:t>
            </a:r>
          </a:p>
          <a:p>
            <a:pPr marL="457200" indent="-457200">
              <a:buFont typeface="+mj-lt"/>
              <a:buAutoNum type="arabicParenR"/>
            </a:pPr>
            <a:r>
              <a:rPr lang="it-IT" sz="2000" dirty="0"/>
              <a:t>i-</a:t>
            </a:r>
            <a:r>
              <a:rPr lang="it-IT" sz="2000" dirty="0" err="1"/>
              <a:t>th</a:t>
            </a:r>
            <a:r>
              <a:rPr lang="it-IT" sz="2000" dirty="0"/>
              <a:t> Sensor Frame (s</a:t>
            </a:r>
            <a:r>
              <a:rPr lang="it-IT" sz="2000" baseline="-25000" dirty="0"/>
              <a:t>i</a:t>
            </a:r>
            <a:r>
              <a:rPr lang="it-IT" sz="2000" dirty="0"/>
              <a:t>)</a:t>
            </a:r>
          </a:p>
          <a:p>
            <a:pPr marL="457200" indent="-457200">
              <a:buFont typeface="+mj-lt"/>
              <a:buAutoNum type="arabicParenR"/>
            </a:pPr>
            <a:r>
              <a:rPr lang="it-IT" sz="2000" dirty="0"/>
              <a:t>Camera Frame (c)</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Mathematical Background</a:t>
            </a:r>
          </a:p>
        </p:txBody>
      </p:sp>
    </p:spTree>
    <p:extLst>
      <p:ext uri="{BB962C8B-B14F-4D97-AF65-F5344CB8AC3E}">
        <p14:creationId xmlns:p14="http://schemas.microsoft.com/office/powerpoint/2010/main" val="2417746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6">
                    <a:lumMod val="50000"/>
                  </a:schemeClr>
                </a:solidFill>
              </a:rPr>
              <a:t>my_navigation_filter</a:t>
            </a:r>
            <a:endParaRPr lang="it-IT" sz="4000" dirty="0">
              <a:solidFill>
                <a:schemeClr val="accent6">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90</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sz="2400" dirty="0">
                    <a:solidFill>
                      <a:schemeClr val="accent6">
                        <a:lumMod val="50000"/>
                      </a:schemeClr>
                    </a:solidFill>
                  </a:rPr>
                  <a:t>Decimation </a:t>
                </a:r>
                <a:r>
                  <a:rPr lang="it-IT" sz="2400" dirty="0" err="1">
                    <a:solidFill>
                      <a:schemeClr val="accent6">
                        <a:lumMod val="50000"/>
                      </a:schemeClr>
                    </a:solidFill>
                  </a:rPr>
                  <a:t>Factor</a:t>
                </a:r>
                <a:endParaRPr lang="it-IT" sz="2400" dirty="0">
                  <a:solidFill>
                    <a:schemeClr val="accent6">
                      <a:lumMod val="50000"/>
                    </a:schemeClr>
                  </a:solidFill>
                </a:endParaRPr>
              </a:p>
              <a:p>
                <a:pPr marL="0" indent="0">
                  <a:lnSpc>
                    <a:spcPct val="125000"/>
                  </a:lnSpc>
                  <a:buNone/>
                </a:pPr>
                <a:r>
                  <a:rPr lang="it-IT" sz="2000" dirty="0"/>
                  <a:t>The </a:t>
                </a:r>
                <a:r>
                  <a:rPr lang="it-IT" sz="2000" dirty="0" err="1"/>
                  <a:t>accelerometer</a:t>
                </a:r>
                <a:r>
                  <a:rPr lang="it-IT" sz="2000" dirty="0"/>
                  <a:t> </a:t>
                </a:r>
                <a:r>
                  <a:rPr lang="it-IT" sz="2000" dirty="0" err="1"/>
                  <a:t>measurement</a:t>
                </a:r>
                <a:r>
                  <a:rPr lang="it-IT" sz="2000" dirty="0"/>
                  <a:t> </a:t>
                </a:r>
                <a:r>
                  <a:rPr lang="it-IT" sz="2000" dirty="0" err="1"/>
                  <a:t>used</a:t>
                </a:r>
                <a:r>
                  <a:rPr lang="it-IT" sz="2000" dirty="0"/>
                  <a:t> for the </a:t>
                </a:r>
                <a:r>
                  <a:rPr lang="it-IT" sz="2000" dirty="0" err="1"/>
                  <a:t>correction</a:t>
                </a:r>
                <a:r>
                  <a:rPr lang="it-IT" sz="2000" dirty="0"/>
                  <a:t> step of the </a:t>
                </a:r>
                <a:r>
                  <a:rPr lang="it-IT" sz="2000" dirty="0" err="1"/>
                  <a:t>orientation</a:t>
                </a:r>
                <a:r>
                  <a:rPr lang="it-IT" sz="2000" dirty="0"/>
                  <a:t> </a:t>
                </a:r>
                <a:r>
                  <a:rPr lang="it-IT" sz="2000" dirty="0" err="1"/>
                  <a:t>is</a:t>
                </a:r>
                <a:r>
                  <a:rPr lang="it-IT" sz="2000" dirty="0"/>
                  <a:t> </a:t>
                </a:r>
                <a:r>
                  <a:rPr lang="it-IT" sz="2000" dirty="0" err="1"/>
                  <a:t>obtained</a:t>
                </a:r>
                <a:r>
                  <a:rPr lang="it-IT" sz="2000" dirty="0"/>
                  <a:t> </a:t>
                </a:r>
                <a:r>
                  <a:rPr lang="it-IT" sz="2000" dirty="0" err="1"/>
                  <a:t>as</a:t>
                </a:r>
                <a:r>
                  <a:rPr lang="it-IT" sz="2000" dirty="0"/>
                  <a:t> follows:</a:t>
                </a:r>
              </a:p>
              <a:p>
                <a:pPr marL="0" indent="0">
                  <a:lnSpc>
                    <a:spcPct val="125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𝑎𝑐</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m:rPr>
                              <m:sty m:val="p"/>
                            </m:rPr>
                            <a:rPr lang="it-IT" sz="2000" b="0" i="0" smtClean="0">
                              <a:latin typeface="Cambria Math" panose="02040503050406030204" pitchFamily="18" charset="0"/>
                            </a:rPr>
                            <m:t>decimated</m:t>
                          </m:r>
                          <m:r>
                            <a:rPr lang="it-IT" sz="2000" b="0" i="0" smtClean="0">
                              <a:latin typeface="Cambria Math" panose="02040503050406030204" pitchFamily="18" charset="0"/>
                            </a:rPr>
                            <m:t>,</m:t>
                          </m:r>
                          <m:r>
                            <a:rPr lang="it-IT" sz="2000" b="0" i="1" smtClean="0">
                              <a:latin typeface="Cambria Math" panose="02040503050406030204" pitchFamily="18" charset="0"/>
                            </a:rPr>
                            <m:t>𝑘</m:t>
                          </m:r>
                        </m:sub>
                      </m:sSub>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𝑑</m:t>
                          </m:r>
                        </m:den>
                      </m:f>
                      <m:r>
                        <a:rPr lang="it-IT" sz="2000" b="0" i="1" smtClean="0">
                          <a:latin typeface="Cambria Math" panose="02040503050406030204" pitchFamily="18" charset="0"/>
                        </a:rPr>
                        <m:t>⋅</m:t>
                      </m:r>
                      <m:nary>
                        <m:naryPr>
                          <m:chr m:val="∑"/>
                          <m:ctrlPr>
                            <a:rPr lang="it-IT" sz="2000" b="0" i="1" smtClean="0">
                              <a:latin typeface="Cambria Math" panose="02040503050406030204" pitchFamily="18" charset="0"/>
                            </a:rPr>
                          </m:ctrlPr>
                        </m:naryPr>
                        <m:sub>
                          <m:r>
                            <m:rPr>
                              <m:brk m:alnAt="23"/>
                            </m:rPr>
                            <a:rPr lang="it-IT" sz="2000" b="0" i="1" smtClean="0">
                              <a:latin typeface="Cambria Math" panose="02040503050406030204" pitchFamily="18" charset="0"/>
                            </a:rPr>
                            <m:t>𝑖</m:t>
                          </m:r>
                          <m:r>
                            <a:rPr lang="it-IT" sz="2000" b="0" i="1" smtClean="0">
                              <a:latin typeface="Cambria Math" panose="02040503050406030204" pitchFamily="18" charset="0"/>
                            </a:rPr>
                            <m:t>=0</m:t>
                          </m:r>
                        </m:sub>
                        <m:sup>
                          <m:r>
                            <m:rPr>
                              <m:sty m:val="p"/>
                            </m:rPr>
                            <a:rPr lang="it-IT" sz="2000" b="0" i="0" smtClean="0">
                              <a:latin typeface="Cambria Math" panose="02040503050406030204" pitchFamily="18" charset="0"/>
                            </a:rPr>
                            <m:t>d</m:t>
                          </m:r>
                          <m:r>
                            <a:rPr lang="it-IT" sz="2000">
                              <a:latin typeface="Cambria Math" panose="02040503050406030204" pitchFamily="18" charset="0"/>
                            </a:rPr>
                            <m:t>−1</m:t>
                          </m:r>
                        </m:sup>
                        <m:e>
                          <m:r>
                            <m:rPr>
                              <m:sty m:val="p"/>
                            </m:rPr>
                            <a:rPr lang="it-IT" sz="2000" b="0" i="0" smtClean="0">
                              <a:latin typeface="Cambria Math" panose="02040503050406030204" pitchFamily="18" charset="0"/>
                            </a:rPr>
                            <m:t>Rot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𝑘</m:t>
                              </m:r>
                              <m:r>
                                <a:rPr lang="it-IT" sz="2000" b="0" i="1" smtClean="0">
                                  <a:latin typeface="Cambria Math" panose="02040503050406030204" pitchFamily="18" charset="0"/>
                                </a:rPr>
                                <m:t>,</m:t>
                              </m:r>
                              <m:r>
                                <a:rPr lang="it-IT" sz="2000" b="0" i="1" smtClean="0">
                                  <a:latin typeface="Cambria Math" panose="02040503050406030204" pitchFamily="18" charset="0"/>
                                </a:rPr>
                                <m:t>𝑖</m:t>
                              </m:r>
                            </m:e>
                          </m:d>
                          <m:r>
                            <a:rPr lang="it-IT" sz="2000" b="0" i="1" smtClean="0">
                              <a:latin typeface="Cambria Math" panose="02040503050406030204" pitchFamily="18" charset="0"/>
                            </a:rPr>
                            <m:t>⋅</m:t>
                          </m:r>
                          <m:r>
                            <a:rPr lang="it-IT" sz="2000" b="0" i="1" smtClean="0">
                              <a:latin typeface="Cambria Math" panose="02040503050406030204" pitchFamily="18" charset="0"/>
                            </a:rPr>
                            <m:t>𝑎𝑐</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m:rPr>
                                  <m:sty m:val="p"/>
                                </m:rPr>
                                <a:rPr lang="it-IT" sz="2000" b="0" i="0" smtClean="0">
                                  <a:latin typeface="Cambria Math" panose="02040503050406030204" pitchFamily="18" charset="0"/>
                                </a:rPr>
                                <m:t>meas</m:t>
                              </m:r>
                              <m:r>
                                <a:rPr lang="it-IT" sz="2000" b="0" i="1" smtClean="0">
                                  <a:latin typeface="Cambria Math" panose="02040503050406030204" pitchFamily="18" charset="0"/>
                                </a:rPr>
                                <m:t>,   </m:t>
                              </m:r>
                              <m:r>
                                <a:rPr lang="it-IT" sz="2000" b="0" i="1" smtClean="0">
                                  <a:latin typeface="Cambria Math" panose="02040503050406030204" pitchFamily="18" charset="0"/>
                                </a:rPr>
                                <m:t>𝑘</m:t>
                              </m:r>
                              <m:r>
                                <a:rPr lang="it-IT" sz="2000" b="0" i="1" smtClean="0">
                                  <a:latin typeface="Cambria Math" panose="02040503050406030204" pitchFamily="18" charset="0"/>
                                </a:rPr>
                                <m:t>−</m:t>
                              </m:r>
                              <m:r>
                                <a:rPr lang="it-IT" sz="2000" b="0" i="1" smtClean="0">
                                  <a:latin typeface="Cambria Math" panose="02040503050406030204" pitchFamily="18" charset="0"/>
                                </a:rPr>
                                <m:t>𝑖</m:t>
                              </m:r>
                            </m:sub>
                          </m:sSub>
                        </m:e>
                      </m:nary>
                    </m:oMath>
                  </m:oMathPara>
                </a14:m>
                <a:endParaRPr lang="it-IT" sz="2000" dirty="0"/>
              </a:p>
              <a:p>
                <a:pPr marL="0" indent="0">
                  <a:lnSpc>
                    <a:spcPct val="125000"/>
                  </a:lnSpc>
                  <a:buNone/>
                </a:pPr>
                <a:r>
                  <a:rPr lang="it-IT" sz="2000" dirty="0" err="1"/>
                  <a:t>Where</a:t>
                </a:r>
                <a:r>
                  <a:rPr lang="it-IT" sz="2000" dirty="0"/>
                  <a:t> </a:t>
                </a:r>
                <a14:m>
                  <m:oMath xmlns:m="http://schemas.openxmlformats.org/officeDocument/2006/math">
                    <m:r>
                      <m:rPr>
                        <m:sty m:val="p"/>
                      </m:rPr>
                      <a:rPr lang="it-IT" sz="2000" b="0" i="0" smtClean="0">
                        <a:latin typeface="Cambria Math" panose="02040503050406030204" pitchFamily="18" charset="0"/>
                      </a:rPr>
                      <m:t>Rot</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𝑘</m:t>
                        </m:r>
                        <m:r>
                          <a:rPr lang="it-IT" sz="2000" b="0" i="1" smtClean="0">
                            <a:latin typeface="Cambria Math" panose="02040503050406030204" pitchFamily="18" charset="0"/>
                          </a:rPr>
                          <m:t>,</m:t>
                        </m:r>
                        <m:r>
                          <a:rPr lang="it-IT" sz="2000" b="0" i="1" smtClean="0">
                            <a:latin typeface="Cambria Math" panose="02040503050406030204" pitchFamily="18" charset="0"/>
                          </a:rPr>
                          <m:t>𝑖</m:t>
                        </m:r>
                      </m:e>
                    </m:d>
                  </m:oMath>
                </a14:m>
                <a:r>
                  <a:rPr lang="it-IT" sz="2000" dirty="0"/>
                  <a:t> </a:t>
                </a:r>
                <a:r>
                  <a:rPr lang="it-IT" sz="2000" dirty="0" err="1"/>
                  <a:t>represents</a:t>
                </a:r>
                <a:r>
                  <a:rPr lang="it-IT" sz="2000" dirty="0"/>
                  <a:t> the </a:t>
                </a:r>
                <a:r>
                  <a:rPr lang="it-IT" sz="2000" dirty="0" err="1"/>
                  <a:t>rotation</a:t>
                </a:r>
                <a:r>
                  <a:rPr lang="it-IT" sz="2000" dirty="0"/>
                  <a:t> </a:t>
                </a:r>
                <a:r>
                  <a:rPr lang="it-IT" sz="2000" dirty="0" err="1"/>
                  <a:t>matrix</a:t>
                </a:r>
                <a:r>
                  <a:rPr lang="it-IT" sz="2000" dirty="0"/>
                  <a:t> from the </a:t>
                </a:r>
                <a:r>
                  <a:rPr lang="it-IT" sz="2000" dirty="0" err="1"/>
                  <a:t>corrected</a:t>
                </a:r>
                <a:r>
                  <a:rPr lang="it-IT" sz="2000" dirty="0"/>
                  <a:t> </a:t>
                </a:r>
                <a:r>
                  <a:rPr lang="it-IT" sz="2000" dirty="0" err="1"/>
                  <a:t>orientation</a:t>
                </a:r>
                <a:r>
                  <a:rPr lang="it-IT" sz="2000" dirty="0"/>
                  <a:t> </a:t>
                </a:r>
                <a:r>
                  <a:rPr lang="it-IT" sz="2000" dirty="0" err="1"/>
                  <a:t>at</a:t>
                </a:r>
                <a:r>
                  <a:rPr lang="it-IT" sz="2000" dirty="0"/>
                  <a:t> the time-step </a:t>
                </a:r>
                <a14:m>
                  <m:oMath xmlns:m="http://schemas.openxmlformats.org/officeDocument/2006/math">
                    <m:r>
                      <a:rPr lang="it-IT" sz="2000" b="0" i="0" smtClean="0">
                        <a:latin typeface="Cambria Math" panose="02040503050406030204" pitchFamily="18" charset="0"/>
                      </a:rPr>
                      <m:t>(</m:t>
                    </m:r>
                    <m:r>
                      <a:rPr lang="it-IT" sz="2000" b="0" i="1" smtClean="0">
                        <a:latin typeface="Cambria Math" panose="02040503050406030204" pitchFamily="18" charset="0"/>
                      </a:rPr>
                      <m:t>𝑘</m:t>
                    </m:r>
                    <m:r>
                      <a:rPr lang="it-IT" sz="2000" b="0" i="1" smtClean="0">
                        <a:latin typeface="Cambria Math" panose="02040503050406030204" pitchFamily="18" charset="0"/>
                      </a:rPr>
                      <m:t>−</m:t>
                    </m:r>
                    <m:r>
                      <a:rPr lang="it-IT" sz="2000" b="0" i="1" smtClean="0">
                        <a:latin typeface="Cambria Math" panose="02040503050406030204" pitchFamily="18" charset="0"/>
                      </a:rPr>
                      <m:t>𝑖</m:t>
                    </m:r>
                    <m:r>
                      <a:rPr lang="it-IT" sz="2000" b="0" i="1" smtClean="0">
                        <a:latin typeface="Cambria Math" panose="02040503050406030204" pitchFamily="18" charset="0"/>
                      </a:rPr>
                      <m:t>)</m:t>
                    </m:r>
                  </m:oMath>
                </a14:m>
                <a:r>
                  <a:rPr lang="it-IT" sz="2000" dirty="0"/>
                  <a:t> to the </a:t>
                </a:r>
                <a:r>
                  <a:rPr lang="it-IT" sz="2000" dirty="0" err="1"/>
                  <a:t>predicted</a:t>
                </a:r>
                <a:r>
                  <a:rPr lang="it-IT" sz="2000" dirty="0"/>
                  <a:t> </a:t>
                </a:r>
                <a:r>
                  <a:rPr lang="it-IT" sz="2000" dirty="0" err="1"/>
                  <a:t>orientation</a:t>
                </a:r>
                <a:r>
                  <a:rPr lang="it-IT" sz="2000" dirty="0"/>
                  <a:t> </a:t>
                </a:r>
                <a:r>
                  <a:rPr lang="it-IT" sz="2000" dirty="0" err="1"/>
                  <a:t>at</a:t>
                </a:r>
                <a:r>
                  <a:rPr lang="it-IT" sz="2000" dirty="0"/>
                  <a:t> the time-step </a:t>
                </a:r>
                <a14:m>
                  <m:oMath xmlns:m="http://schemas.openxmlformats.org/officeDocument/2006/math">
                    <m:r>
                      <a:rPr lang="it-IT" sz="2000" b="0" i="1" smtClean="0">
                        <a:latin typeface="Cambria Math" panose="02040503050406030204" pitchFamily="18" charset="0"/>
                      </a:rPr>
                      <m:t>(</m:t>
                    </m:r>
                    <m:r>
                      <a:rPr lang="it-IT" sz="2000" b="0" i="1" smtClean="0">
                        <a:latin typeface="Cambria Math" panose="02040503050406030204" pitchFamily="18" charset="0"/>
                      </a:rPr>
                      <m:t>𝑘</m:t>
                    </m:r>
                    <m:r>
                      <a:rPr lang="it-IT" sz="2000" b="0" i="1" smtClean="0">
                        <a:latin typeface="Cambria Math" panose="02040503050406030204" pitchFamily="18" charset="0"/>
                      </a:rPr>
                      <m:t>)</m:t>
                    </m:r>
                  </m:oMath>
                </a14:m>
                <a:r>
                  <a:rPr lang="it-IT" sz="2000" dirty="0"/>
                  <a:t>.</a:t>
                </a:r>
              </a:p>
              <a:p>
                <a:pPr marL="0" indent="0">
                  <a:lnSpc>
                    <a:spcPct val="125000"/>
                  </a:lnSpc>
                  <a:buNone/>
                </a:pPr>
                <a:r>
                  <a:rPr lang="it-IT" sz="2000" dirty="0"/>
                  <a:t>The </a:t>
                </a:r>
                <a:r>
                  <a:rPr lang="it-IT" sz="2000" dirty="0" err="1"/>
                  <a:t>practical</a:t>
                </a:r>
                <a:r>
                  <a:rPr lang="it-IT" sz="2000" dirty="0"/>
                  <a:t> iterative </a:t>
                </a:r>
                <a:r>
                  <a:rPr lang="it-IT" sz="2000" dirty="0" err="1"/>
                  <a:t>implementation</a:t>
                </a:r>
                <a:r>
                  <a:rPr lang="it-IT" sz="2000" dirty="0"/>
                  <a:t> </a:t>
                </a:r>
                <a:r>
                  <a:rPr lang="it-IT" sz="2000" dirty="0" err="1"/>
                  <a:t>used</a:t>
                </a:r>
                <a:r>
                  <a:rPr lang="it-IT" sz="2000" dirty="0"/>
                  <a:t> </a:t>
                </a:r>
                <a:r>
                  <a:rPr lang="it-IT" sz="2000" dirty="0" err="1"/>
                  <a:t>is</a:t>
                </a:r>
                <a:r>
                  <a:rPr lang="it-IT" sz="2000" dirty="0"/>
                  <a:t> the following (</a:t>
                </a:r>
                <a:r>
                  <a:rPr lang="it-IT" sz="2000" dirty="0" err="1"/>
                  <a:t>used</a:t>
                </a:r>
                <a:r>
                  <a:rPr lang="it-IT" sz="2000" dirty="0"/>
                  <a:t> to reduce </a:t>
                </a:r>
                <a:r>
                  <a:rPr lang="it-IT" sz="2000" dirty="0" err="1"/>
                  <a:t>memory</a:t>
                </a:r>
                <a:r>
                  <a:rPr lang="it-IT" sz="2000" dirty="0"/>
                  <a:t> </a:t>
                </a:r>
                <a:r>
                  <a:rPr lang="it-IT" sz="2000" dirty="0" err="1"/>
                  <a:t>requirements</a:t>
                </a:r>
                <a:r>
                  <a:rPr lang="it-IT" sz="2000" dirty="0"/>
                  <a:t>):</a:t>
                </a:r>
              </a:p>
              <a:p>
                <a:pPr marL="0" indent="0">
                  <a:lnSpc>
                    <a:spcPct val="125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𝑎𝑐</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m:rPr>
                              <m:sty m:val="p"/>
                            </m:rPr>
                            <a:rPr lang="it-IT" sz="2000" b="0" i="0" smtClean="0">
                              <a:latin typeface="Cambria Math" panose="02040503050406030204" pitchFamily="18" charset="0"/>
                            </a:rPr>
                            <m:t>decimated</m:t>
                          </m:r>
                        </m:sub>
                      </m:sSub>
                      <m:r>
                        <a:rPr lang="it-IT" sz="2000" b="0" i="1" smtClean="0">
                          <a:latin typeface="Cambria Math" panose="02040503050406030204" pitchFamily="18" charset="0"/>
                        </a:rPr>
                        <m:t>=</m:t>
                      </m:r>
                      <m:r>
                        <a:rPr lang="it-IT" sz="2000" b="0" i="1" smtClean="0">
                          <a:latin typeface="Cambria Math" panose="02040503050406030204" pitchFamily="18" charset="0"/>
                        </a:rPr>
                        <m:t>𝑅</m:t>
                      </m:r>
                      <m:r>
                        <a:rPr lang="it-IT" sz="2000" b="0" i="1" smtClean="0">
                          <a:latin typeface="Cambria Math" panose="02040503050406030204" pitchFamily="18" charset="0"/>
                        </a:rPr>
                        <m:t> </m:t>
                      </m:r>
                      <m:d>
                        <m:dPr>
                          <m:ctrlPr>
                            <a:rPr lang="it-IT" sz="2000" b="0" i="1" smtClean="0">
                              <a:latin typeface="Cambria Math" panose="02040503050406030204" pitchFamily="18" charset="0"/>
                            </a:rPr>
                          </m:ctrlPr>
                        </m:dPr>
                        <m:e>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𝝎</m:t>
                                  </m:r>
                                </m:e>
                                <m:sub>
                                  <m:r>
                                    <m:rPr>
                                      <m:sty m:val="p"/>
                                    </m:rPr>
                                    <a:rPr lang="it-IT" sz="2000" b="0" i="0" smtClean="0">
                                      <a:latin typeface="Cambria Math" panose="02040503050406030204" pitchFamily="18" charset="0"/>
                                    </a:rPr>
                                    <m:t>meas</m:t>
                                  </m:r>
                                  <m:r>
                                    <a:rPr lang="it-IT" sz="2000" b="0" i="1" smtClean="0">
                                      <a:latin typeface="Cambria Math" panose="02040503050406030204" pitchFamily="18" charset="0"/>
                                    </a:rPr>
                                    <m:t>,</m:t>
                                  </m:r>
                                  <m:r>
                                    <a:rPr lang="it-IT" sz="2000" b="0" i="1" smtClean="0">
                                      <a:latin typeface="Cambria Math" panose="02040503050406030204" pitchFamily="18" charset="0"/>
                                    </a:rPr>
                                    <m:t>𝑘</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1" i="1" smtClean="0">
                                      <a:latin typeface="Cambria Math" panose="02040503050406030204" pitchFamily="18" charset="0"/>
                                    </a:rPr>
                                    <m:t>𝝎</m:t>
                                  </m:r>
                                </m:e>
                                <m:sub>
                                  <m:r>
                                    <m:rPr>
                                      <m:sty m:val="p"/>
                                    </m:rPr>
                                    <a:rPr lang="it-IT" sz="2000" b="0" i="0" smtClean="0">
                                      <a:latin typeface="Cambria Math" panose="02040503050406030204" pitchFamily="18" charset="0"/>
                                    </a:rPr>
                                    <m:t>bias</m:t>
                                  </m:r>
                                  <m:r>
                                    <a:rPr lang="it-IT" sz="2000" b="0" i="1" smtClean="0">
                                      <a:latin typeface="Cambria Math" panose="02040503050406030204" pitchFamily="18" charset="0"/>
                                    </a:rPr>
                                    <m:t>,</m:t>
                                  </m:r>
                                  <m:r>
                                    <a:rPr lang="it-IT" sz="2000" b="0" i="1" smtClean="0">
                                      <a:latin typeface="Cambria Math" panose="02040503050406030204" pitchFamily="18" charset="0"/>
                                    </a:rPr>
                                    <m:t>𝑘</m:t>
                                  </m:r>
                                </m:sub>
                              </m:sSub>
                            </m:e>
                          </m:d>
                          <m:r>
                            <a:rPr lang="it-IT" sz="2000" b="0" i="1" smtClean="0">
                              <a:latin typeface="Cambria Math" panose="02040503050406030204" pitchFamily="18" charset="0"/>
                            </a:rPr>
                            <m:t>⋅</m:t>
                          </m:r>
                          <m:r>
                            <m:rPr>
                              <m:sty m:val="p"/>
                            </m:rPr>
                            <a:rPr lang="it-IT" sz="2000" b="0" i="0" smtClean="0">
                              <a:latin typeface="Cambria Math" panose="02040503050406030204" pitchFamily="18" charset="0"/>
                            </a:rPr>
                            <m:t>Δ</m:t>
                          </m:r>
                          <m:r>
                            <a:rPr lang="it-IT" sz="2000" b="0" i="1" smtClean="0">
                              <a:latin typeface="Cambria Math" panose="02040503050406030204" pitchFamily="18" charset="0"/>
                            </a:rPr>
                            <m:t>𝑡</m:t>
                          </m:r>
                        </m:e>
                      </m:d>
                      <m:r>
                        <a:rPr lang="it-IT" sz="2000" i="1">
                          <a:latin typeface="Cambria Math" panose="02040503050406030204" pitchFamily="18" charset="0"/>
                        </a:rPr>
                        <m:t>⋅</m:t>
                      </m:r>
                      <m:r>
                        <a:rPr lang="it-IT" sz="2000" i="1">
                          <a:latin typeface="Cambria Math" panose="02040503050406030204" pitchFamily="18" charset="0"/>
                        </a:rPr>
                        <m:t>𝑎𝑐</m:t>
                      </m:r>
                      <m:sSub>
                        <m:sSubPr>
                          <m:ctrlPr>
                            <a:rPr lang="it-IT" sz="2000" i="1">
                              <a:latin typeface="Cambria Math" panose="02040503050406030204" pitchFamily="18" charset="0"/>
                            </a:rPr>
                          </m:ctrlPr>
                        </m:sSubPr>
                        <m:e>
                          <m:r>
                            <a:rPr lang="it-IT" sz="2000" i="1">
                              <a:latin typeface="Cambria Math" panose="02040503050406030204" pitchFamily="18" charset="0"/>
                            </a:rPr>
                            <m:t>𝑐</m:t>
                          </m:r>
                        </m:e>
                        <m:sub>
                          <m:r>
                            <m:rPr>
                              <m:sty m:val="p"/>
                            </m:rPr>
                            <a:rPr lang="it-IT" sz="2000" i="0">
                              <a:latin typeface="Cambria Math" panose="02040503050406030204" pitchFamily="18" charset="0"/>
                            </a:rPr>
                            <m:t>decimated</m:t>
                          </m:r>
                        </m:sub>
                      </m:sSub>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𝑑</m:t>
                          </m:r>
                        </m:den>
                      </m:f>
                      <m:r>
                        <a:rPr lang="it-IT" sz="2000" b="0" i="1" smtClean="0">
                          <a:latin typeface="Cambria Math" panose="02040503050406030204" pitchFamily="18" charset="0"/>
                        </a:rPr>
                        <m:t>⋅</m:t>
                      </m:r>
                      <m:r>
                        <a:rPr lang="it-IT" sz="2000" b="0" i="1" smtClean="0">
                          <a:latin typeface="Cambria Math" panose="02040503050406030204" pitchFamily="18" charset="0"/>
                        </a:rPr>
                        <m:t>𝑎𝑐</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𝑐</m:t>
                          </m:r>
                        </m:e>
                        <m:sub>
                          <m:r>
                            <m:rPr>
                              <m:sty m:val="p"/>
                            </m:rPr>
                            <a:rPr lang="it-IT" sz="2000" b="0" i="0" smtClean="0">
                              <a:latin typeface="Cambria Math" panose="02040503050406030204" pitchFamily="18" charset="0"/>
                            </a:rPr>
                            <m:t>meas</m:t>
                          </m:r>
                          <m:r>
                            <a:rPr lang="it-IT" sz="2000" b="0" i="1" smtClean="0">
                              <a:latin typeface="Cambria Math" panose="02040503050406030204" pitchFamily="18" charset="0"/>
                            </a:rPr>
                            <m:t>,   </m:t>
                          </m:r>
                          <m:r>
                            <a:rPr lang="it-IT" sz="2000" b="0" i="1" smtClean="0">
                              <a:latin typeface="Cambria Math" panose="02040503050406030204" pitchFamily="18" charset="0"/>
                            </a:rPr>
                            <m:t>𝑘</m:t>
                          </m:r>
                        </m:sub>
                      </m:sSub>
                    </m:oMath>
                  </m:oMathPara>
                </a14:m>
                <a:endParaRPr lang="it-IT" sz="2000" dirty="0"/>
              </a:p>
              <a:p>
                <a:pPr marL="0" indent="0">
                  <a:lnSpc>
                    <a:spcPct val="125000"/>
                  </a:lnSpc>
                  <a:buNone/>
                </a:pPr>
                <a:r>
                  <a:rPr lang="it-IT" sz="2000" dirty="0" err="1"/>
                  <a:t>This</a:t>
                </a:r>
                <a:r>
                  <a:rPr lang="it-IT" sz="2000" dirty="0"/>
                  <a:t> </a:t>
                </a:r>
                <a:r>
                  <a:rPr lang="it-IT" sz="2000" dirty="0" err="1"/>
                  <a:t>assumes</a:t>
                </a:r>
                <a:r>
                  <a:rPr lang="it-IT" sz="2000" dirty="0"/>
                  <a:t> </a:t>
                </a:r>
                <a:r>
                  <a:rPr lang="it-IT" sz="2000" dirty="0" err="1"/>
                  <a:t>that</a:t>
                </a:r>
                <a:r>
                  <a:rPr lang="it-IT" sz="2000" dirty="0"/>
                  <a:t> </a:t>
                </a:r>
                <a14:m>
                  <m:oMath xmlns:m="http://schemas.openxmlformats.org/officeDocument/2006/math">
                    <m:r>
                      <a:rPr lang="it-IT" sz="2000" b="0" i="1" smtClean="0">
                        <a:latin typeface="Cambria Math" panose="02040503050406030204" pitchFamily="18" charset="0"/>
                      </a:rPr>
                      <m:t>𝑑</m:t>
                    </m:r>
                  </m:oMath>
                </a14:m>
                <a:r>
                  <a:rPr lang="it-IT" sz="2000" dirty="0"/>
                  <a:t> </a:t>
                </a:r>
                <a:r>
                  <a:rPr lang="it-IT" sz="2000" dirty="0" err="1"/>
                  <a:t>is</a:t>
                </a:r>
                <a:r>
                  <a:rPr lang="it-IT" sz="2000" dirty="0"/>
                  <a:t> </a:t>
                </a:r>
                <a:r>
                  <a:rPr lang="it-IT" sz="2000" dirty="0" err="1"/>
                  <a:t>constant</a:t>
                </a:r>
                <a:r>
                  <a:rPr lang="it-IT" sz="2000" dirty="0"/>
                  <a:t>. After the </a:t>
                </a:r>
                <a:r>
                  <a:rPr lang="it-IT" sz="2000" dirty="0" err="1"/>
                  <a:t>measurement</a:t>
                </a:r>
                <a:r>
                  <a:rPr lang="it-IT" sz="2000" dirty="0"/>
                  <a:t> </a:t>
                </a:r>
                <a:r>
                  <a:rPr lang="it-IT" sz="2000" dirty="0" err="1"/>
                  <a:t>is</a:t>
                </a:r>
                <a:r>
                  <a:rPr lang="it-IT" sz="2000" dirty="0"/>
                  <a:t> </a:t>
                </a:r>
                <a:r>
                  <a:rPr lang="it-IT" sz="2000" dirty="0" err="1"/>
                  <a:t>used</a:t>
                </a:r>
                <a:r>
                  <a:rPr lang="it-IT" sz="2000" dirty="0"/>
                  <a:t> in a </a:t>
                </a:r>
                <a:r>
                  <a:rPr lang="it-IT" sz="2000" dirty="0" err="1"/>
                  <a:t>correction</a:t>
                </a:r>
                <a:r>
                  <a:rPr lang="it-IT" sz="2000" dirty="0"/>
                  <a:t> step, </a:t>
                </a:r>
                <a:r>
                  <a:rPr lang="it-IT" sz="2000" dirty="0" err="1"/>
                  <a:t>it</a:t>
                </a:r>
                <a:r>
                  <a:rPr lang="it-IT" sz="2000" dirty="0"/>
                  <a:t> </a:t>
                </a:r>
                <a:r>
                  <a:rPr lang="it-IT" sz="2000" dirty="0" err="1"/>
                  <a:t>is</a:t>
                </a:r>
                <a:r>
                  <a:rPr lang="it-IT" sz="2000" dirty="0"/>
                  <a:t> reset to </a:t>
                </a:r>
                <a14:m>
                  <m:oMath xmlns:m="http://schemas.openxmlformats.org/officeDocument/2006/math">
                    <m:r>
                      <a:rPr lang="it-IT" sz="2000" b="0" i="1" smtClean="0">
                        <a:latin typeface="Cambria Math" panose="02040503050406030204" pitchFamily="18" charset="0"/>
                      </a:rPr>
                      <m:t>0</m:t>
                    </m:r>
                  </m:oMath>
                </a14:m>
                <a:r>
                  <a:rPr lang="it-IT" sz="2000" dirty="0"/>
                  <a:t>.</a:t>
                </a:r>
              </a:p>
            </p:txBody>
          </p:sp>
        </mc:Choice>
        <mc:Fallback xmlns="">
          <p:sp>
            <p:nvSpPr>
              <p:cNvPr id="4" name="Segnaposto contenuto 2">
                <a:extLst>
                  <a:ext uri="{FF2B5EF4-FFF2-40B4-BE49-F238E27FC236}">
                    <a16:creationId xmlns:a16="http://schemas.microsoft.com/office/drawing/2014/main" id="{91BF19E9-0816-4AE7-9D1D-28C08FF9971E}"/>
                  </a:ext>
                </a:extLst>
              </p:cNvPr>
              <p:cNvSpPr txBox="1">
                <a:spLocks noRot="1" noChangeAspect="1" noMove="1" noResize="1" noEditPoints="1" noAdjustHandles="1" noChangeArrowheads="1" noChangeShapeType="1" noTextEdit="1"/>
              </p:cNvSpPr>
              <p:nvPr/>
            </p:nvSpPr>
            <p:spPr>
              <a:xfrm>
                <a:off x="838199" y="1551600"/>
                <a:ext cx="10515599" cy="4351338"/>
              </a:xfrm>
              <a:prstGeom prst="rect">
                <a:avLst/>
              </a:prstGeom>
              <a:blipFill>
                <a:blip r:embed="rId2"/>
                <a:stretch>
                  <a:fillRect l="-580" b="-11641"/>
                </a:stretch>
              </a:blipFill>
            </p:spPr>
            <p:txBody>
              <a:bodyPr/>
              <a:lstStyle/>
              <a:p>
                <a:r>
                  <a:rPr lang="en-GB">
                    <a:noFill/>
                  </a:rPr>
                  <a:t> </a:t>
                </a:r>
              </a:p>
            </p:txBody>
          </p:sp>
        </mc:Fallback>
      </mc:AlternateContent>
    </p:spTree>
    <p:extLst>
      <p:ext uri="{BB962C8B-B14F-4D97-AF65-F5344CB8AC3E}">
        <p14:creationId xmlns:p14="http://schemas.microsoft.com/office/powerpoint/2010/main" val="74288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accent6">
                    <a:lumMod val="50000"/>
                  </a:schemeClr>
                </a:solidFill>
              </a:rPr>
              <a:t>my_navigation_filter</a:t>
            </a:r>
            <a:endParaRPr lang="it-IT" sz="4000" dirty="0">
              <a:solidFill>
                <a:schemeClr val="accent6">
                  <a:lumMod val="50000"/>
                </a:schemeClr>
              </a:solidFill>
            </a:endParaRP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91</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a:solidFill>
                  <a:schemeClr val="bg1"/>
                </a:solidFill>
              </a:rPr>
              <a:t>MATLAB </a:t>
            </a:r>
            <a:r>
              <a:rPr lang="it-IT" dirty="0" err="1">
                <a:solidFill>
                  <a:schemeClr val="bg1"/>
                </a:solidFill>
              </a:rPr>
              <a:t>Implementation</a:t>
            </a:r>
            <a:endParaRPr lang="it-IT" dirty="0">
              <a:solidFill>
                <a:schemeClr val="bg1"/>
              </a:solidFill>
            </a:endParaRPr>
          </a:p>
        </p:txBody>
      </p:sp>
      <p:sp>
        <p:nvSpPr>
          <p:cNvPr id="4" name="Segnaposto contenuto 2">
            <a:extLst>
              <a:ext uri="{FF2B5EF4-FFF2-40B4-BE49-F238E27FC236}">
                <a16:creationId xmlns:a16="http://schemas.microsoft.com/office/drawing/2014/main" id="{91BF19E9-0816-4AE7-9D1D-28C08FF9971E}"/>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buNone/>
            </a:pPr>
            <a:r>
              <a:rPr lang="it-IT" sz="2400" dirty="0">
                <a:solidFill>
                  <a:schemeClr val="accent6">
                    <a:lumMod val="50000"/>
                  </a:schemeClr>
                </a:solidFill>
              </a:rPr>
              <a:t>Filter Tuning</a:t>
            </a:r>
          </a:p>
          <a:p>
            <a:pPr marL="0" indent="0">
              <a:lnSpc>
                <a:spcPct val="125000"/>
              </a:lnSpc>
              <a:buNone/>
            </a:pPr>
            <a:r>
              <a:rPr lang="it-IT" sz="2000" dirty="0"/>
              <a:t>To </a:t>
            </a:r>
            <a:r>
              <a:rPr lang="it-IT" sz="2000" dirty="0" err="1"/>
              <a:t>improve</a:t>
            </a:r>
            <a:r>
              <a:rPr lang="it-IT" sz="2000" dirty="0"/>
              <a:t> the performance of the filter, </a:t>
            </a:r>
            <a:r>
              <a:rPr lang="it-IT" sz="2000" dirty="0" err="1"/>
              <a:t>two</a:t>
            </a:r>
            <a:r>
              <a:rPr lang="it-IT" sz="2000" dirty="0"/>
              <a:t> </a:t>
            </a:r>
            <a:r>
              <a:rPr lang="it-IT" sz="2000" dirty="0" err="1"/>
              <a:t>different</a:t>
            </a:r>
            <a:r>
              <a:rPr lang="it-IT" sz="2000" dirty="0"/>
              <a:t> </a:t>
            </a:r>
            <a:r>
              <a:rPr lang="it-IT" sz="2000" dirty="0" err="1"/>
              <a:t>parameters</a:t>
            </a:r>
            <a:r>
              <a:rPr lang="it-IT" sz="2000" dirty="0"/>
              <a:t> set </a:t>
            </a:r>
            <a:r>
              <a:rPr lang="it-IT" sz="2000" dirty="0" err="1"/>
              <a:t>have</a:t>
            </a:r>
            <a:r>
              <a:rPr lang="it-IT" sz="2000" dirty="0"/>
              <a:t> </a:t>
            </a:r>
            <a:r>
              <a:rPr lang="it-IT" sz="2000" dirty="0" err="1"/>
              <a:t>been</a:t>
            </a:r>
            <a:r>
              <a:rPr lang="it-IT" sz="2000" dirty="0"/>
              <a:t> </a:t>
            </a:r>
            <a:r>
              <a:rPr lang="it-IT" sz="2000" dirty="0" err="1"/>
              <a:t>used</a:t>
            </a:r>
            <a:r>
              <a:rPr lang="it-IT" sz="2000" dirty="0"/>
              <a:t>. A first set of </a:t>
            </a:r>
            <a:r>
              <a:rPr lang="it-IT" sz="2000" dirty="0" err="1"/>
              <a:t>parameters</a:t>
            </a:r>
            <a:r>
              <a:rPr lang="it-IT" sz="2000" dirty="0"/>
              <a:t> </a:t>
            </a:r>
            <a:r>
              <a:rPr lang="it-IT" sz="2000" dirty="0" err="1"/>
              <a:t>is</a:t>
            </a:r>
            <a:r>
              <a:rPr lang="it-IT" sz="2000" dirty="0"/>
              <a:t> </a:t>
            </a:r>
            <a:r>
              <a:rPr lang="it-IT" sz="2000" dirty="0" err="1"/>
              <a:t>used</a:t>
            </a:r>
            <a:r>
              <a:rPr lang="it-IT" sz="2000" dirty="0"/>
              <a:t> for the </a:t>
            </a:r>
            <a:r>
              <a:rPr lang="it-IT" sz="2000" dirty="0" err="1"/>
              <a:t>initialization</a:t>
            </a:r>
            <a:r>
              <a:rPr lang="it-IT" sz="2000" dirty="0"/>
              <a:t> </a:t>
            </a:r>
            <a:r>
              <a:rPr lang="it-IT" sz="2000" dirty="0" err="1"/>
              <a:t>phase</a:t>
            </a:r>
            <a:r>
              <a:rPr lang="it-IT" sz="2000" dirty="0"/>
              <a:t> of the filter (the </a:t>
            </a:r>
            <a:r>
              <a:rPr lang="it-IT" sz="2000" dirty="0" err="1"/>
              <a:t>initialization</a:t>
            </a:r>
            <a:r>
              <a:rPr lang="it-IT" sz="2000" dirty="0"/>
              <a:t> time </a:t>
            </a:r>
            <a:r>
              <a:rPr lang="it-IT" sz="2000" dirty="0" err="1"/>
              <a:t>has</a:t>
            </a:r>
            <a:r>
              <a:rPr lang="it-IT" sz="2000" dirty="0"/>
              <a:t> </a:t>
            </a:r>
            <a:r>
              <a:rPr lang="it-IT" sz="2000" dirty="0" err="1"/>
              <a:t>been</a:t>
            </a:r>
            <a:r>
              <a:rPr lang="it-IT" sz="2000" dirty="0"/>
              <a:t> set to be 10 seconds and the drone </a:t>
            </a:r>
            <a:r>
              <a:rPr lang="it-IT" sz="2000" dirty="0" err="1"/>
              <a:t>is</a:t>
            </a:r>
            <a:r>
              <a:rPr lang="it-IT" sz="2000" dirty="0"/>
              <a:t> </a:t>
            </a:r>
            <a:r>
              <a:rPr lang="it-IT" sz="2000" dirty="0" err="1"/>
              <a:t>supposed</a:t>
            </a:r>
            <a:r>
              <a:rPr lang="it-IT" sz="2000" dirty="0"/>
              <a:t> to stay </a:t>
            </a:r>
            <a:r>
              <a:rPr lang="it-IT" sz="2000" dirty="0" err="1"/>
              <a:t>still</a:t>
            </a:r>
            <a:r>
              <a:rPr lang="it-IT" sz="2000" dirty="0"/>
              <a:t> </a:t>
            </a:r>
            <a:r>
              <a:rPr lang="it-IT" sz="2000" dirty="0" err="1"/>
              <a:t>during</a:t>
            </a:r>
            <a:r>
              <a:rPr lang="it-IT" sz="2000" dirty="0"/>
              <a:t> </a:t>
            </a:r>
            <a:r>
              <a:rPr lang="it-IT" sz="2000" dirty="0" err="1"/>
              <a:t>this</a:t>
            </a:r>
            <a:r>
              <a:rPr lang="it-IT" sz="2000" dirty="0"/>
              <a:t> time), the second set </a:t>
            </a:r>
            <a:r>
              <a:rPr lang="it-IT" sz="2000" dirty="0" err="1"/>
              <a:t>is</a:t>
            </a:r>
            <a:r>
              <a:rPr lang="it-IT" sz="2000" dirty="0"/>
              <a:t> </a:t>
            </a:r>
            <a:r>
              <a:rPr lang="it-IT" sz="2000" dirty="0" err="1"/>
              <a:t>used</a:t>
            </a:r>
            <a:r>
              <a:rPr lang="it-IT" sz="2000" dirty="0"/>
              <a:t> for the </a:t>
            </a:r>
            <a:r>
              <a:rPr lang="it-IT" sz="2000" dirty="0" err="1"/>
              <a:t>rest</a:t>
            </a:r>
            <a:r>
              <a:rPr lang="it-IT" sz="2000" dirty="0"/>
              <a:t> of the </a:t>
            </a:r>
            <a:r>
              <a:rPr lang="it-IT" sz="2000" dirty="0" err="1"/>
              <a:t>functioning</a:t>
            </a:r>
            <a:r>
              <a:rPr lang="it-IT" sz="2000" dirty="0"/>
              <a:t> time.</a:t>
            </a:r>
          </a:p>
          <a:p>
            <a:pPr marL="0" indent="0">
              <a:lnSpc>
                <a:spcPct val="125000"/>
              </a:lnSpc>
              <a:buNone/>
            </a:pPr>
            <a:r>
              <a:rPr lang="it-IT" sz="2000" dirty="0"/>
              <a:t>The set of </a:t>
            </a:r>
            <a:r>
              <a:rPr lang="it-IT" sz="2000" dirty="0" err="1"/>
              <a:t>parameters</a:t>
            </a:r>
            <a:r>
              <a:rPr lang="it-IT" sz="2000" dirty="0"/>
              <a:t> </a:t>
            </a:r>
            <a:r>
              <a:rPr lang="it-IT" sz="2000" dirty="0" err="1"/>
              <a:t>used</a:t>
            </a:r>
            <a:r>
              <a:rPr lang="it-IT" sz="2000" dirty="0"/>
              <a:t> </a:t>
            </a:r>
            <a:r>
              <a:rPr lang="it-IT" sz="2000" dirty="0" err="1"/>
              <a:t>during</a:t>
            </a:r>
            <a:r>
              <a:rPr lang="it-IT" sz="2000" dirty="0"/>
              <a:t> the </a:t>
            </a:r>
            <a:r>
              <a:rPr lang="it-IT" sz="2000" dirty="0" err="1"/>
              <a:t>initialization</a:t>
            </a:r>
            <a:r>
              <a:rPr lang="it-IT" sz="2000" dirty="0"/>
              <a:t> </a:t>
            </a:r>
            <a:r>
              <a:rPr lang="it-IT" sz="2000" dirty="0" err="1"/>
              <a:t>phase</a:t>
            </a:r>
            <a:r>
              <a:rPr lang="it-IT" sz="2000" dirty="0"/>
              <a:t> </a:t>
            </a:r>
            <a:r>
              <a:rPr lang="it-IT" sz="2000" dirty="0" err="1"/>
              <a:t>has</a:t>
            </a:r>
            <a:r>
              <a:rPr lang="it-IT" sz="2000" dirty="0"/>
              <a:t> </a:t>
            </a:r>
            <a:r>
              <a:rPr lang="it-IT" sz="2000" dirty="0" err="1"/>
              <a:t>been</a:t>
            </a:r>
            <a:r>
              <a:rPr lang="it-IT" sz="2000" dirty="0"/>
              <a:t> </a:t>
            </a:r>
            <a:r>
              <a:rPr lang="it-IT" sz="2000" dirty="0" err="1"/>
              <a:t>tuned</a:t>
            </a:r>
            <a:r>
              <a:rPr lang="it-IT" sz="2000" dirty="0"/>
              <a:t> </a:t>
            </a:r>
            <a:r>
              <a:rPr lang="it-IT" sz="2000" dirty="0" err="1"/>
              <a:t>starting</a:t>
            </a:r>
            <a:r>
              <a:rPr lang="it-IT" sz="2000" dirty="0"/>
              <a:t> from the </a:t>
            </a:r>
            <a:r>
              <a:rPr lang="it-IT" sz="2000" dirty="0" err="1"/>
              <a:t>other</a:t>
            </a:r>
            <a:r>
              <a:rPr lang="it-IT" sz="2000" dirty="0"/>
              <a:t> set and </a:t>
            </a:r>
            <a:r>
              <a:rPr lang="it-IT" sz="2000" dirty="0" err="1"/>
              <a:t>increasing</a:t>
            </a:r>
            <a:r>
              <a:rPr lang="it-IT" sz="2000" dirty="0"/>
              <a:t> the </a:t>
            </a:r>
            <a:r>
              <a:rPr lang="it-IT" sz="2000" dirty="0" err="1"/>
              <a:t>noise</a:t>
            </a:r>
            <a:r>
              <a:rPr lang="it-IT" sz="2000" dirty="0"/>
              <a:t> on the </a:t>
            </a:r>
            <a:r>
              <a:rPr lang="it-IT" sz="2000" dirty="0" err="1"/>
              <a:t>bias</a:t>
            </a:r>
            <a:r>
              <a:rPr lang="it-IT" sz="2000" dirty="0"/>
              <a:t> </a:t>
            </a:r>
            <a:r>
              <a:rPr lang="it-IT" sz="2000" dirty="0" err="1"/>
              <a:t>terms</a:t>
            </a:r>
            <a:r>
              <a:rPr lang="it-IT" sz="2000" dirty="0"/>
              <a:t> </a:t>
            </a:r>
            <a:r>
              <a:rPr lang="it-IT" sz="2000" dirty="0" err="1"/>
              <a:t>while</a:t>
            </a:r>
            <a:r>
              <a:rPr lang="it-IT" sz="2000" dirty="0"/>
              <a:t> </a:t>
            </a:r>
            <a:r>
              <a:rPr lang="it-IT" sz="2000" dirty="0" err="1"/>
              <a:t>reducing</a:t>
            </a:r>
            <a:r>
              <a:rPr lang="it-IT" sz="2000" dirty="0"/>
              <a:t> the </a:t>
            </a:r>
            <a:r>
              <a:rPr lang="it-IT" sz="2000" dirty="0" err="1"/>
              <a:t>noise</a:t>
            </a:r>
            <a:r>
              <a:rPr lang="it-IT" sz="2000" dirty="0"/>
              <a:t> on the </a:t>
            </a:r>
            <a:r>
              <a:rPr lang="it-IT" sz="2000" dirty="0" err="1"/>
              <a:t>disturbances</a:t>
            </a:r>
            <a:r>
              <a:rPr lang="it-IT" sz="2000" dirty="0"/>
              <a:t> </a:t>
            </a:r>
            <a:r>
              <a:rPr lang="it-IT" sz="2000" dirty="0" err="1"/>
              <a:t>terms</a:t>
            </a:r>
            <a:r>
              <a:rPr lang="it-IT" sz="2000" dirty="0"/>
              <a:t> (the linear </a:t>
            </a:r>
            <a:r>
              <a:rPr lang="it-IT" sz="2000" dirty="0" err="1"/>
              <a:t>acceleration</a:t>
            </a:r>
            <a:r>
              <a:rPr lang="it-IT" sz="2000" dirty="0"/>
              <a:t> and the </a:t>
            </a:r>
            <a:r>
              <a:rPr lang="it-IT" sz="2000" dirty="0" err="1"/>
              <a:t>magnetometer</a:t>
            </a:r>
            <a:r>
              <a:rPr lang="it-IT" sz="2000" dirty="0"/>
              <a:t> </a:t>
            </a:r>
            <a:r>
              <a:rPr lang="it-IT" sz="2000" dirty="0" err="1"/>
              <a:t>disturbance</a:t>
            </a:r>
            <a:r>
              <a:rPr lang="it-IT" sz="2000" dirty="0"/>
              <a:t>). </a:t>
            </a:r>
            <a:r>
              <a:rPr lang="it-IT" sz="2000" dirty="0" err="1"/>
              <a:t>This</a:t>
            </a:r>
            <a:r>
              <a:rPr lang="it-IT" sz="2000" dirty="0"/>
              <a:t> </a:t>
            </a:r>
            <a:r>
              <a:rPr lang="it-IT" sz="2000" dirty="0" err="1"/>
              <a:t>simple</a:t>
            </a:r>
            <a:r>
              <a:rPr lang="it-IT" sz="2000" dirty="0"/>
              <a:t> </a:t>
            </a:r>
            <a:r>
              <a:rPr lang="it-IT" sz="2000" dirty="0" err="1"/>
              <a:t>trick</a:t>
            </a:r>
            <a:r>
              <a:rPr lang="it-IT" sz="2000" dirty="0"/>
              <a:t> </a:t>
            </a:r>
            <a:r>
              <a:rPr lang="it-IT" sz="2000" dirty="0" err="1"/>
              <a:t>greatly</a:t>
            </a:r>
            <a:r>
              <a:rPr lang="it-IT" sz="2000" dirty="0"/>
              <a:t> speeds up the </a:t>
            </a:r>
            <a:r>
              <a:rPr lang="it-IT" sz="2000" dirty="0" err="1"/>
              <a:t>initialization</a:t>
            </a:r>
            <a:r>
              <a:rPr lang="it-IT" sz="2000" dirty="0"/>
              <a:t> of some filter </a:t>
            </a:r>
            <a:r>
              <a:rPr lang="it-IT" sz="2000" dirty="0" err="1"/>
              <a:t>states</a:t>
            </a:r>
            <a:r>
              <a:rPr lang="it-IT" sz="2000" dirty="0"/>
              <a:t> </a:t>
            </a:r>
            <a:r>
              <a:rPr lang="it-IT" sz="2000" dirty="0" err="1"/>
              <a:t>without</a:t>
            </a:r>
            <a:r>
              <a:rPr lang="it-IT" sz="2000" dirty="0"/>
              <a:t> a </a:t>
            </a:r>
            <a:r>
              <a:rPr lang="it-IT" sz="2000" dirty="0" err="1"/>
              <a:t>loss</a:t>
            </a:r>
            <a:r>
              <a:rPr lang="it-IT" sz="2000" dirty="0"/>
              <a:t> of </a:t>
            </a:r>
            <a:r>
              <a:rPr lang="it-IT" sz="2000" dirty="0" err="1"/>
              <a:t>generality</a:t>
            </a:r>
            <a:r>
              <a:rPr lang="it-IT" sz="2000" dirty="0"/>
              <a:t>.</a:t>
            </a:r>
          </a:p>
        </p:txBody>
      </p:sp>
    </p:spTree>
    <p:extLst>
      <p:ext uri="{BB962C8B-B14F-4D97-AF65-F5344CB8AC3E}">
        <p14:creationId xmlns:p14="http://schemas.microsoft.com/office/powerpoint/2010/main" val="1459571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26CD3463-4813-4561-AAE8-F0531B9904C7}"/>
              </a:ext>
            </a:extLst>
          </p:cNvPr>
          <p:cNvGrpSpPr/>
          <p:nvPr/>
        </p:nvGrpSpPr>
        <p:grpSpPr>
          <a:xfrm>
            <a:off x="4733761" y="3038996"/>
            <a:ext cx="2724477" cy="780008"/>
            <a:chOff x="4753634" y="3033713"/>
            <a:chExt cx="2671104" cy="780008"/>
          </a:xfrm>
        </p:grpSpPr>
        <p:sp>
          <p:nvSpPr>
            <p:cNvPr id="10" name="CasellaDiTesto 9">
              <a:extLst>
                <a:ext uri="{FF2B5EF4-FFF2-40B4-BE49-F238E27FC236}">
                  <a16:creationId xmlns:a16="http://schemas.microsoft.com/office/drawing/2014/main" id="{D2C9FF30-1293-42C8-AF95-DC254EC6775B}"/>
                </a:ext>
              </a:extLst>
            </p:cNvPr>
            <p:cNvSpPr txBox="1"/>
            <p:nvPr/>
          </p:nvSpPr>
          <p:spPr>
            <a:xfrm>
              <a:off x="4753634" y="3044280"/>
              <a:ext cx="2671028" cy="769441"/>
            </a:xfrm>
            <a:prstGeom prst="rect">
              <a:avLst/>
            </a:prstGeom>
            <a:noFill/>
          </p:spPr>
          <p:txBody>
            <a:bodyPr wrap="none" rtlCol="0">
              <a:spAutoFit/>
            </a:bodyPr>
            <a:lstStyle/>
            <a:p>
              <a:pPr algn="ctr"/>
              <a:r>
                <a:rPr lang="it-IT" sz="4400" dirty="0" err="1">
                  <a:solidFill>
                    <a:schemeClr val="bg1"/>
                  </a:solidFill>
                  <a:latin typeface="Garamond" panose="02020404030301010803" pitchFamily="18" charset="0"/>
                </a:rPr>
                <a:t>Simulations</a:t>
              </a:r>
              <a:endParaRPr lang="it-IT" sz="4400" dirty="0">
                <a:solidFill>
                  <a:schemeClr val="bg1"/>
                </a:solidFill>
                <a:latin typeface="Garamond" panose="02020404030301010803" pitchFamily="18" charset="0"/>
              </a:endParaRPr>
            </a:p>
          </p:txBody>
        </p:sp>
        <p:cxnSp>
          <p:nvCxnSpPr>
            <p:cNvPr id="11" name="Connettore diritto 10">
              <a:extLst>
                <a:ext uri="{FF2B5EF4-FFF2-40B4-BE49-F238E27FC236}">
                  <a16:creationId xmlns:a16="http://schemas.microsoft.com/office/drawing/2014/main" id="{11A0590E-0C98-41CF-89CE-C4C539C16CD3}"/>
                </a:ext>
              </a:extLst>
            </p:cNvPr>
            <p:cNvCxnSpPr>
              <a:cxnSpLocks/>
            </p:cNvCxnSpPr>
            <p:nvPr/>
          </p:nvCxnSpPr>
          <p:spPr>
            <a:xfrm>
              <a:off x="4757738" y="3033713"/>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BBF393EE-0929-47B2-90DB-E661FB53D682}"/>
                </a:ext>
              </a:extLst>
            </p:cNvPr>
            <p:cNvCxnSpPr>
              <a:cxnSpLocks/>
            </p:cNvCxnSpPr>
            <p:nvPr/>
          </p:nvCxnSpPr>
          <p:spPr>
            <a:xfrm>
              <a:off x="4755645" y="3813720"/>
              <a:ext cx="2667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Segnaposto numero diapositiva 1">
            <a:extLst>
              <a:ext uri="{FF2B5EF4-FFF2-40B4-BE49-F238E27FC236}">
                <a16:creationId xmlns:a16="http://schemas.microsoft.com/office/drawing/2014/main" id="{47503B9C-5EC2-4B03-A411-FDE0E6D80485}"/>
              </a:ext>
            </a:extLst>
          </p:cNvPr>
          <p:cNvSpPr>
            <a:spLocks noGrp="1"/>
          </p:cNvSpPr>
          <p:nvPr>
            <p:ph type="sldNum" sz="quarter" idx="12"/>
          </p:nvPr>
        </p:nvSpPr>
        <p:spPr/>
        <p:txBody>
          <a:bodyPr/>
          <a:lstStyle/>
          <a:p>
            <a:fld id="{DABCF107-DE6B-47E1-9D5C-4C7601200B0D}" type="slidenum">
              <a:rPr lang="it-IT" smtClean="0"/>
              <a:t>92</a:t>
            </a:fld>
            <a:endParaRPr lang="it-IT"/>
          </a:p>
        </p:txBody>
      </p:sp>
    </p:spTree>
    <p:extLst>
      <p:ext uri="{BB962C8B-B14F-4D97-AF65-F5344CB8AC3E}">
        <p14:creationId xmlns:p14="http://schemas.microsoft.com/office/powerpoint/2010/main" val="3219946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93</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18" name="Segnaposto contenuto 2">
            <a:extLst>
              <a:ext uri="{FF2B5EF4-FFF2-40B4-BE49-F238E27FC236}">
                <a16:creationId xmlns:a16="http://schemas.microsoft.com/office/drawing/2014/main" id="{0B036EED-3D80-4750-95A9-4F5A02B7A064}"/>
              </a:ext>
            </a:extLst>
          </p:cNvPr>
          <p:cNvSpPr txBox="1">
            <a:spLocks/>
          </p:cNvSpPr>
          <p:nvPr/>
        </p:nvSpPr>
        <p:spPr>
          <a:xfrm>
            <a:off x="838199" y="1551600"/>
            <a:ext cx="10515599" cy="4351338"/>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it-IT" sz="2400" b="1" dirty="0" err="1"/>
              <a:t>Main</a:t>
            </a:r>
            <a:r>
              <a:rPr lang="it-IT" sz="2400" b="1" dirty="0"/>
              <a:t> </a:t>
            </a:r>
            <a:r>
              <a:rPr lang="it-IT" sz="2400" b="1" dirty="0" err="1"/>
              <a:t>Simulated</a:t>
            </a:r>
            <a:r>
              <a:rPr lang="it-IT" sz="2400" b="1" dirty="0"/>
              <a:t> Scenario</a:t>
            </a:r>
          </a:p>
          <a:p>
            <a:pPr marL="0" indent="0">
              <a:lnSpc>
                <a:spcPct val="150000"/>
              </a:lnSpc>
              <a:buNone/>
            </a:pPr>
            <a:r>
              <a:rPr lang="it-IT" sz="2400" dirty="0" err="1"/>
              <a:t>All</a:t>
            </a:r>
            <a:r>
              <a:rPr lang="it-IT" sz="2400" dirty="0"/>
              <a:t> the </a:t>
            </a:r>
            <a:r>
              <a:rPr lang="it-IT" sz="2000" dirty="0" err="1"/>
              <a:t>sensors</a:t>
            </a:r>
            <a:r>
              <a:rPr lang="it-IT" sz="2000" dirty="0"/>
              <a:t> are </a:t>
            </a:r>
            <a:r>
              <a:rPr lang="it-IT" sz="2000" dirty="0" err="1"/>
              <a:t>simulated</a:t>
            </a:r>
            <a:r>
              <a:rPr lang="it-IT" sz="2000" dirty="0"/>
              <a:t>: </a:t>
            </a:r>
            <a:r>
              <a:rPr lang="it-IT" sz="2000" dirty="0" err="1"/>
              <a:t>accelerometer</a:t>
            </a:r>
            <a:r>
              <a:rPr lang="it-IT" sz="2000" dirty="0"/>
              <a:t>, </a:t>
            </a:r>
            <a:r>
              <a:rPr lang="it-IT" sz="2000" dirty="0" err="1"/>
              <a:t>magnetometer</a:t>
            </a:r>
            <a:r>
              <a:rPr lang="it-IT" sz="2000" dirty="0"/>
              <a:t>, </a:t>
            </a:r>
            <a:r>
              <a:rPr lang="it-IT" sz="2000" dirty="0" err="1"/>
              <a:t>gyroscope</a:t>
            </a:r>
            <a:r>
              <a:rPr lang="it-IT" sz="2000" dirty="0"/>
              <a:t>, GPS, UWB, </a:t>
            </a:r>
            <a:r>
              <a:rPr lang="it-IT" sz="2000" dirty="0" err="1"/>
              <a:t>vision</a:t>
            </a:r>
            <a:r>
              <a:rPr lang="it-IT" sz="2000" dirty="0"/>
              <a:t> </a:t>
            </a:r>
            <a:r>
              <a:rPr lang="it-IT" sz="2000" dirty="0" err="1"/>
              <a:t>sensor</a:t>
            </a:r>
            <a:r>
              <a:rPr lang="it-IT" sz="2000" dirty="0"/>
              <a:t>, </a:t>
            </a:r>
            <a:r>
              <a:rPr lang="it-IT" sz="2000" dirty="0" err="1"/>
              <a:t>barometer</a:t>
            </a:r>
            <a:r>
              <a:rPr lang="it-IT" sz="2000" dirty="0"/>
              <a:t> and </a:t>
            </a:r>
            <a:r>
              <a:rPr lang="it-IT" sz="2000" dirty="0" err="1"/>
              <a:t>altimeter</a:t>
            </a:r>
            <a:r>
              <a:rPr lang="it-IT" sz="2000" dirty="0"/>
              <a:t>.</a:t>
            </a:r>
          </a:p>
          <a:p>
            <a:pPr marL="0" indent="0">
              <a:lnSpc>
                <a:spcPct val="150000"/>
              </a:lnSpc>
              <a:buNone/>
            </a:pPr>
            <a:r>
              <a:rPr lang="it-IT" sz="2000" dirty="0" err="1"/>
              <a:t>It</a:t>
            </a:r>
            <a:r>
              <a:rPr lang="it-IT" sz="2000" dirty="0"/>
              <a:t> </a:t>
            </a:r>
            <a:r>
              <a:rPr lang="it-IT" sz="2000" dirty="0" err="1"/>
              <a:t>is</a:t>
            </a:r>
            <a:r>
              <a:rPr lang="it-IT" sz="2000" dirty="0"/>
              <a:t> </a:t>
            </a:r>
            <a:r>
              <a:rPr lang="it-IT" sz="2000" dirty="0" err="1"/>
              <a:t>observed</a:t>
            </a:r>
            <a:r>
              <a:rPr lang="it-IT" sz="2000" dirty="0"/>
              <a:t> </a:t>
            </a:r>
            <a:r>
              <a:rPr lang="it-IT" sz="2000" dirty="0" err="1"/>
              <a:t>how</a:t>
            </a:r>
            <a:r>
              <a:rPr lang="it-IT" sz="2000" dirty="0"/>
              <a:t> </a:t>
            </a:r>
            <a:r>
              <a:rPr lang="it-IT" sz="2000" dirty="0" err="1"/>
              <a:t>they</a:t>
            </a:r>
            <a:r>
              <a:rPr lang="it-IT" sz="2000" dirty="0"/>
              <a:t> </a:t>
            </a:r>
            <a:r>
              <a:rPr lang="it-IT" sz="2000" dirty="0" err="1"/>
              <a:t>interact</a:t>
            </a:r>
            <a:r>
              <a:rPr lang="it-IT" sz="2000" dirty="0"/>
              <a:t> and </a:t>
            </a:r>
            <a:r>
              <a:rPr lang="it-IT" sz="2000" dirty="0" err="1"/>
              <a:t>how</a:t>
            </a:r>
            <a:r>
              <a:rPr lang="it-IT" sz="2000" dirty="0"/>
              <a:t> the filter </a:t>
            </a:r>
            <a:r>
              <a:rPr lang="it-IT" sz="2000" dirty="0" err="1"/>
              <a:t>behaves</a:t>
            </a:r>
            <a:r>
              <a:rPr lang="it-IT" sz="2000" dirty="0"/>
              <a:t> </a:t>
            </a:r>
            <a:r>
              <a:rPr lang="it-IT" sz="2000" dirty="0" err="1"/>
              <a:t>at</a:t>
            </a:r>
            <a:r>
              <a:rPr lang="it-IT" sz="2000" dirty="0"/>
              <a:t> the </a:t>
            </a:r>
            <a:r>
              <a:rPr lang="it-IT" sz="2000" dirty="0" err="1"/>
              <a:t>interface</a:t>
            </a:r>
            <a:r>
              <a:rPr lang="it-IT" sz="2000" dirty="0"/>
              <a:t> </a:t>
            </a:r>
            <a:r>
              <a:rPr lang="it-IT" sz="2000" dirty="0" err="1"/>
              <a:t>between</a:t>
            </a:r>
            <a:r>
              <a:rPr lang="it-IT" sz="2000" dirty="0"/>
              <a:t> </a:t>
            </a:r>
            <a:r>
              <a:rPr lang="it-IT" sz="2000" dirty="0" err="1"/>
              <a:t>different</a:t>
            </a:r>
            <a:r>
              <a:rPr lang="it-IT" sz="2000" dirty="0"/>
              <a:t> </a:t>
            </a:r>
            <a:r>
              <a:rPr lang="en-US" sz="2000" dirty="0"/>
              <a:t>“</a:t>
            </a:r>
            <a:r>
              <a:rPr lang="it-IT" sz="2000" dirty="0"/>
              <a:t>zones» (</a:t>
            </a:r>
            <a:r>
              <a:rPr lang="it-IT" sz="2000" dirty="0" err="1"/>
              <a:t>when</a:t>
            </a:r>
            <a:r>
              <a:rPr lang="it-IT" sz="2000" dirty="0"/>
              <a:t> the GPS </a:t>
            </a:r>
            <a:r>
              <a:rPr lang="it-IT" sz="2000" dirty="0" err="1"/>
              <a:t>shuts</a:t>
            </a:r>
            <a:r>
              <a:rPr lang="it-IT" sz="2000" dirty="0"/>
              <a:t> down and the UWB </a:t>
            </a:r>
            <a:r>
              <a:rPr lang="it-IT" sz="2000" dirty="0" err="1"/>
              <a:t>signal</a:t>
            </a:r>
            <a:r>
              <a:rPr lang="it-IT" sz="2000" dirty="0"/>
              <a:t> starts to be </a:t>
            </a:r>
            <a:r>
              <a:rPr lang="it-IT" sz="2000" dirty="0" err="1"/>
              <a:t>received</a:t>
            </a:r>
            <a:r>
              <a:rPr lang="it-IT" sz="2000" dirty="0"/>
              <a:t>). </a:t>
            </a:r>
          </a:p>
          <a:p>
            <a:pPr marL="0" indent="0">
              <a:lnSpc>
                <a:spcPct val="150000"/>
              </a:lnSpc>
              <a:buNone/>
            </a:pPr>
            <a:r>
              <a:rPr lang="it-IT" sz="2000" dirty="0" err="1"/>
              <a:t>It</a:t>
            </a:r>
            <a:r>
              <a:rPr lang="it-IT" sz="2000" dirty="0"/>
              <a:t> </a:t>
            </a:r>
            <a:r>
              <a:rPr lang="it-IT" sz="2000" dirty="0" err="1"/>
              <a:t>is</a:t>
            </a:r>
            <a:r>
              <a:rPr lang="it-IT" sz="2000" dirty="0"/>
              <a:t> </a:t>
            </a:r>
            <a:r>
              <a:rPr lang="it-IT" sz="2000" dirty="0" err="1"/>
              <a:t>also</a:t>
            </a:r>
            <a:r>
              <a:rPr lang="it-IT" sz="2000" dirty="0"/>
              <a:t> </a:t>
            </a:r>
            <a:r>
              <a:rPr lang="it-IT" sz="2000" dirty="0" err="1"/>
              <a:t>observed</a:t>
            </a:r>
            <a:r>
              <a:rPr lang="it-IT" sz="2000" dirty="0"/>
              <a:t> the </a:t>
            </a:r>
            <a:r>
              <a:rPr lang="it-IT" sz="2000" dirty="0" err="1"/>
              <a:t>behaviour</a:t>
            </a:r>
            <a:r>
              <a:rPr lang="it-IT" sz="2000" dirty="0"/>
              <a:t> of the ground </a:t>
            </a:r>
            <a:r>
              <a:rPr lang="it-IT" sz="2000" dirty="0" err="1"/>
              <a:t>height</a:t>
            </a:r>
            <a:r>
              <a:rPr lang="it-IT" sz="2000" dirty="0"/>
              <a:t> </a:t>
            </a:r>
            <a:r>
              <a:rPr lang="it-IT" sz="2000" dirty="0" err="1"/>
              <a:t>estimation</a:t>
            </a:r>
            <a:r>
              <a:rPr lang="it-IT" sz="2000" dirty="0"/>
              <a:t>, and the </a:t>
            </a:r>
            <a:r>
              <a:rPr lang="it-IT" sz="2000" dirty="0" err="1"/>
              <a:t>detection</a:t>
            </a:r>
            <a:r>
              <a:rPr lang="it-IT" sz="2000" dirty="0"/>
              <a:t> and </a:t>
            </a:r>
            <a:r>
              <a:rPr lang="it-IT" sz="2000" dirty="0" err="1"/>
              <a:t>localization</a:t>
            </a:r>
            <a:r>
              <a:rPr lang="it-IT" sz="2000" dirty="0"/>
              <a:t> of </a:t>
            </a:r>
            <a:r>
              <a:rPr lang="it-IT" sz="2000" dirty="0" err="1"/>
              <a:t>unknown</a:t>
            </a:r>
            <a:r>
              <a:rPr lang="it-IT" sz="2000" dirty="0"/>
              <a:t> UWB beacons and </a:t>
            </a:r>
            <a:r>
              <a:rPr lang="it-IT" sz="2000" dirty="0" err="1"/>
              <a:t>ArUco</a:t>
            </a:r>
            <a:r>
              <a:rPr lang="it-IT" sz="2000" dirty="0"/>
              <a:t> markers.</a:t>
            </a:r>
          </a:p>
          <a:p>
            <a:pPr marL="0" indent="0">
              <a:lnSpc>
                <a:spcPct val="150000"/>
              </a:lnSpc>
              <a:buNone/>
            </a:pPr>
            <a:endParaRPr lang="it-IT" sz="2400" dirty="0"/>
          </a:p>
        </p:txBody>
      </p:sp>
    </p:spTree>
    <p:extLst>
      <p:ext uri="{BB962C8B-B14F-4D97-AF65-F5344CB8AC3E}">
        <p14:creationId xmlns:p14="http://schemas.microsoft.com/office/powerpoint/2010/main" val="3862971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94</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8" name="Picture 7" descr="Chart&#10;&#10;Description automatically generated">
            <a:extLst>
              <a:ext uri="{FF2B5EF4-FFF2-40B4-BE49-F238E27FC236}">
                <a16:creationId xmlns:a16="http://schemas.microsoft.com/office/drawing/2014/main" id="{37011859-4152-46D6-AEC9-920E90500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15" y="1546640"/>
            <a:ext cx="10139129" cy="4942826"/>
          </a:xfrm>
          <a:prstGeom prst="rect">
            <a:avLst/>
          </a:prstGeom>
        </p:spPr>
      </p:pic>
    </p:spTree>
    <p:extLst>
      <p:ext uri="{BB962C8B-B14F-4D97-AF65-F5344CB8AC3E}">
        <p14:creationId xmlns:p14="http://schemas.microsoft.com/office/powerpoint/2010/main" val="2233393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95</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458125"/>
            <a:ext cx="10327690" cy="5034750"/>
          </a:xfrm>
          <a:prstGeom prst="rect">
            <a:avLst/>
          </a:prstGeom>
        </p:spPr>
      </p:pic>
    </p:spTree>
    <p:extLst>
      <p:ext uri="{BB962C8B-B14F-4D97-AF65-F5344CB8AC3E}">
        <p14:creationId xmlns:p14="http://schemas.microsoft.com/office/powerpoint/2010/main" val="1349410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96</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9" y="1458126"/>
            <a:ext cx="10327690" cy="5034748"/>
          </a:xfrm>
          <a:prstGeom prst="rect">
            <a:avLst/>
          </a:prstGeom>
        </p:spPr>
      </p:pic>
    </p:spTree>
    <p:extLst>
      <p:ext uri="{BB962C8B-B14F-4D97-AF65-F5344CB8AC3E}">
        <p14:creationId xmlns:p14="http://schemas.microsoft.com/office/powerpoint/2010/main" val="3674849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97</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458126"/>
            <a:ext cx="10327687" cy="5034748"/>
          </a:xfrm>
          <a:prstGeom prst="rect">
            <a:avLst/>
          </a:prstGeom>
        </p:spPr>
      </p:pic>
    </p:spTree>
    <p:extLst>
      <p:ext uri="{BB962C8B-B14F-4D97-AF65-F5344CB8AC3E}">
        <p14:creationId xmlns:p14="http://schemas.microsoft.com/office/powerpoint/2010/main" val="1771774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98</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458126"/>
            <a:ext cx="10327687" cy="5034748"/>
          </a:xfrm>
          <a:prstGeom prst="rect">
            <a:avLst/>
          </a:prstGeom>
        </p:spPr>
      </p:pic>
    </p:spTree>
    <p:extLst>
      <p:ext uri="{BB962C8B-B14F-4D97-AF65-F5344CB8AC3E}">
        <p14:creationId xmlns:p14="http://schemas.microsoft.com/office/powerpoint/2010/main" val="3924557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EE8ABE-E4C1-4B5B-A748-83624C333D43}"/>
              </a:ext>
            </a:extLst>
          </p:cNvPr>
          <p:cNvSpPr txBox="1">
            <a:spLocks/>
          </p:cNvSpPr>
          <p:nvPr/>
        </p:nvSpPr>
        <p:spPr>
          <a:xfrm>
            <a:off x="838200" y="365125"/>
            <a:ext cx="10515600" cy="651781"/>
          </a:xfrm>
          <a:prstGeom prst="rect">
            <a:avLst/>
          </a:prstGeom>
          <a:noFill/>
          <a:ln>
            <a:noFill/>
          </a:ln>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dirty="0" err="1">
                <a:solidFill>
                  <a:schemeClr val="bg2">
                    <a:lumMod val="10000"/>
                  </a:schemeClr>
                </a:solidFill>
              </a:rPr>
              <a:t>Simulations</a:t>
            </a:r>
            <a:r>
              <a:rPr lang="it-IT" sz="4000" dirty="0">
                <a:solidFill>
                  <a:schemeClr val="bg2">
                    <a:lumMod val="10000"/>
                  </a:schemeClr>
                </a:solidFill>
              </a:rPr>
              <a:t>: Scenario 1</a:t>
            </a:r>
          </a:p>
        </p:txBody>
      </p:sp>
      <p:sp>
        <p:nvSpPr>
          <p:cNvPr id="3" name="Segnaposto numero diapositiva 2">
            <a:extLst>
              <a:ext uri="{FF2B5EF4-FFF2-40B4-BE49-F238E27FC236}">
                <a16:creationId xmlns:a16="http://schemas.microsoft.com/office/drawing/2014/main" id="{FDC4A55F-21DD-44D6-801A-038EE861D489}"/>
              </a:ext>
            </a:extLst>
          </p:cNvPr>
          <p:cNvSpPr>
            <a:spLocks noGrp="1"/>
          </p:cNvSpPr>
          <p:nvPr>
            <p:ph type="sldNum" sz="quarter" idx="12"/>
          </p:nvPr>
        </p:nvSpPr>
        <p:spPr/>
        <p:txBody>
          <a:bodyPr/>
          <a:lstStyle/>
          <a:p>
            <a:fld id="{DABCF107-DE6B-47E1-9D5C-4C7601200B0D}" type="slidenum">
              <a:rPr lang="it-IT" smtClean="0"/>
              <a:t>99</a:t>
            </a:fld>
            <a:endParaRPr lang="it-IT" dirty="0"/>
          </a:p>
        </p:txBody>
      </p:sp>
      <p:sp>
        <p:nvSpPr>
          <p:cNvPr id="7" name="Rettangolo 6">
            <a:extLst>
              <a:ext uri="{FF2B5EF4-FFF2-40B4-BE49-F238E27FC236}">
                <a16:creationId xmlns:a16="http://schemas.microsoft.com/office/drawing/2014/main" id="{AF3B229D-5601-48C0-ADFC-8E3C37D30F5C}"/>
              </a:ext>
            </a:extLst>
          </p:cNvPr>
          <p:cNvSpPr/>
          <p:nvPr/>
        </p:nvSpPr>
        <p:spPr>
          <a:xfrm>
            <a:off x="0" y="6488225"/>
            <a:ext cx="12192000" cy="36977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accent2">
                  <a:lumMod val="50000"/>
                </a:schemeClr>
              </a:solidFill>
            </a:endParaRPr>
          </a:p>
        </p:txBody>
      </p:sp>
      <p:cxnSp>
        <p:nvCxnSpPr>
          <p:cNvPr id="9" name="Connettore diritto 8">
            <a:extLst>
              <a:ext uri="{FF2B5EF4-FFF2-40B4-BE49-F238E27FC236}">
                <a16:creationId xmlns:a16="http://schemas.microsoft.com/office/drawing/2014/main" id="{5C81A3E1-2CC0-47E6-91FC-D4F5408669C2}"/>
              </a:ext>
            </a:extLst>
          </p:cNvPr>
          <p:cNvCxnSpPr/>
          <p:nvPr/>
        </p:nvCxnSpPr>
        <p:spPr>
          <a:xfrm>
            <a:off x="61911" y="361950"/>
            <a:ext cx="0" cy="659606"/>
          </a:xfrm>
          <a:prstGeom prst="line">
            <a:avLst/>
          </a:prstGeom>
          <a:ln w="1270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Segnaposto data 3">
            <a:extLst>
              <a:ext uri="{FF2B5EF4-FFF2-40B4-BE49-F238E27FC236}">
                <a16:creationId xmlns:a16="http://schemas.microsoft.com/office/drawing/2014/main" id="{6FA7BB76-CCC8-4FEE-A473-E41E2066083F}"/>
              </a:ext>
            </a:extLst>
          </p:cNvPr>
          <p:cNvSpPr>
            <a:spLocks noGrp="1"/>
          </p:cNvSpPr>
          <p:nvPr>
            <p:ph type="dt" sz="half" idx="10"/>
          </p:nvPr>
        </p:nvSpPr>
        <p:spPr>
          <a:xfrm>
            <a:off x="838200" y="6483575"/>
            <a:ext cx="2743200" cy="365125"/>
          </a:xfrm>
        </p:spPr>
        <p:txBody>
          <a:bodyPr/>
          <a:lstStyle/>
          <a:p>
            <a:r>
              <a:rPr lang="it-IT" dirty="0">
                <a:solidFill>
                  <a:schemeClr val="bg1"/>
                </a:solidFill>
              </a:rPr>
              <a:t>Università di Pisa</a:t>
            </a:r>
          </a:p>
        </p:txBody>
      </p:sp>
      <p:sp>
        <p:nvSpPr>
          <p:cNvPr id="12" name="Segnaposto piè di pagina 4">
            <a:extLst>
              <a:ext uri="{FF2B5EF4-FFF2-40B4-BE49-F238E27FC236}">
                <a16:creationId xmlns:a16="http://schemas.microsoft.com/office/drawing/2014/main" id="{26B0C6B0-771D-48A4-89E5-25E83F1AAD97}"/>
              </a:ext>
            </a:extLst>
          </p:cNvPr>
          <p:cNvSpPr>
            <a:spLocks noGrp="1"/>
          </p:cNvSpPr>
          <p:nvPr>
            <p:ph type="ftr" sz="quarter" idx="11"/>
          </p:nvPr>
        </p:nvSpPr>
        <p:spPr>
          <a:xfrm>
            <a:off x="4038600" y="6492875"/>
            <a:ext cx="4114800" cy="365125"/>
          </a:xfrm>
        </p:spPr>
        <p:txBody>
          <a:bodyPr/>
          <a:lstStyle/>
          <a:p>
            <a:r>
              <a:rPr lang="it-IT" dirty="0" err="1">
                <a:solidFill>
                  <a:schemeClr val="bg1"/>
                </a:solidFill>
              </a:rPr>
              <a:t>Guidance</a:t>
            </a:r>
            <a:r>
              <a:rPr lang="it-IT" dirty="0">
                <a:solidFill>
                  <a:schemeClr val="bg1"/>
                </a:solidFill>
              </a:rPr>
              <a:t> and </a:t>
            </a:r>
            <a:r>
              <a:rPr lang="it-IT" dirty="0" err="1">
                <a:solidFill>
                  <a:schemeClr val="bg1"/>
                </a:solidFill>
              </a:rPr>
              <a:t>Navigation</a:t>
            </a:r>
            <a:r>
              <a:rPr lang="it-IT" dirty="0">
                <a:solidFill>
                  <a:schemeClr val="bg1"/>
                </a:solidFill>
              </a:rPr>
              <a:t> Systems: UAV Sensor Fusion</a:t>
            </a:r>
          </a:p>
        </p:txBody>
      </p:sp>
      <p:sp>
        <p:nvSpPr>
          <p:cNvPr id="16" name="Segnaposto data 3">
            <a:extLst>
              <a:ext uri="{FF2B5EF4-FFF2-40B4-BE49-F238E27FC236}">
                <a16:creationId xmlns:a16="http://schemas.microsoft.com/office/drawing/2014/main" id="{1636BD03-288B-460D-AFAF-AEA22E9F056E}"/>
              </a:ext>
            </a:extLst>
          </p:cNvPr>
          <p:cNvSpPr txBox="1">
            <a:spLocks/>
          </p:cNvSpPr>
          <p:nvPr/>
        </p:nvSpPr>
        <p:spPr>
          <a:xfrm>
            <a:off x="8610600" y="6492875"/>
            <a:ext cx="2743200"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t-IT" dirty="0" err="1">
                <a:solidFill>
                  <a:schemeClr val="bg1"/>
                </a:solidFill>
              </a:rPr>
              <a:t>Simulations</a:t>
            </a:r>
            <a:endParaRPr lang="it-IT" dirty="0">
              <a:solidFill>
                <a:schemeClr val="bg1"/>
              </a:solidFill>
            </a:endParaRPr>
          </a:p>
        </p:txBody>
      </p:sp>
      <p:sp>
        <p:nvSpPr>
          <p:cNvPr id="5" name="Segnaposto contenuto 2">
            <a:extLst>
              <a:ext uri="{FF2B5EF4-FFF2-40B4-BE49-F238E27FC236}">
                <a16:creationId xmlns:a16="http://schemas.microsoft.com/office/drawing/2014/main" id="{84CBBE4F-D18F-4297-B0D4-9AA806FBCDCA}"/>
              </a:ext>
            </a:extLst>
          </p:cNvPr>
          <p:cNvSpPr txBox="1">
            <a:spLocks/>
          </p:cNvSpPr>
          <p:nvPr/>
        </p:nvSpPr>
        <p:spPr>
          <a:xfrm>
            <a:off x="838199" y="1551600"/>
            <a:ext cx="10515599" cy="435133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it-IT" sz="41300" dirty="0">
              <a:solidFill>
                <a:schemeClr val="bg2">
                  <a:lumMod val="10000"/>
                </a:schemeClr>
              </a:solidFill>
            </a:endParaRPr>
          </a:p>
        </p:txBody>
      </p:sp>
      <p:pic>
        <p:nvPicPr>
          <p:cNvPr id="6" name="Picture 5">
            <a:extLst>
              <a:ext uri="{FF2B5EF4-FFF2-40B4-BE49-F238E27FC236}">
                <a16:creationId xmlns:a16="http://schemas.microsoft.com/office/drawing/2014/main" id="{2A69AD91-233C-41B7-8CC3-ABE23C4AB9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458126"/>
            <a:ext cx="10327687" cy="5034747"/>
          </a:xfrm>
          <a:prstGeom prst="rect">
            <a:avLst/>
          </a:prstGeom>
        </p:spPr>
      </p:pic>
    </p:spTree>
    <p:extLst>
      <p:ext uri="{BB962C8B-B14F-4D97-AF65-F5344CB8AC3E}">
        <p14:creationId xmlns:p14="http://schemas.microsoft.com/office/powerpoint/2010/main" val="342972826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1">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7228</TotalTime>
  <Words>8873</Words>
  <Application>Microsoft Office PowerPoint</Application>
  <PresentationFormat>Widescreen</PresentationFormat>
  <Paragraphs>1182</Paragraphs>
  <Slides>125</Slides>
  <Notes>0</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Arial</vt:lpstr>
      <vt:lpstr>Calibri</vt:lpstr>
      <vt:lpstr>Calibri Light</vt:lpstr>
      <vt:lpstr>Cambria Math</vt:lpstr>
      <vt:lpstr>Courier New</vt:lpstr>
      <vt:lpstr>Garamond</vt:lpstr>
      <vt:lpstr>Monospac821 BT</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De Benedittis</dc:creator>
  <cp:lastModifiedBy>Davide De Benedittis</cp:lastModifiedBy>
  <cp:revision>148</cp:revision>
  <dcterms:created xsi:type="dcterms:W3CDTF">2020-10-10T11:56:07Z</dcterms:created>
  <dcterms:modified xsi:type="dcterms:W3CDTF">2021-09-17T14:13:34Z</dcterms:modified>
</cp:coreProperties>
</file>